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9.xml" ContentType="application/vnd.openxmlformats-officedocument.presentationml.notesSlide+xml"/>
  <Override PartName="/ppt/tags/tag32.xml" ContentType="application/vnd.openxmlformats-officedocument.presentationml.tags+xml"/>
  <Override PartName="/ppt/notesSlides/notesSlide20.xml" ContentType="application/vnd.openxmlformats-officedocument.presentationml.notesSlide+xml"/>
  <Override PartName="/ppt/tags/tag33.xml" ContentType="application/vnd.openxmlformats-officedocument.presentationml.tags+xml"/>
  <Override PartName="/ppt/notesSlides/notesSlide21.xml" ContentType="application/vnd.openxmlformats-officedocument.presentationml.notesSlide+xml"/>
  <Override PartName="/ppt/tags/tag34.xml" ContentType="application/vnd.openxmlformats-officedocument.presentationml.tags+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5.xml" ContentType="application/vnd.openxmlformats-officedocument.presentationml.tags+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6.xml" ContentType="application/vnd.openxmlformats-officedocument.presentationml.tags+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7.xml" ContentType="application/vnd.openxmlformats-officedocument.presentationml.tags+xml"/>
  <Override PartName="/ppt/notesSlides/notesSlide2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8.xml" ContentType="application/vnd.openxmlformats-officedocument.presentationml.tags+xml"/>
  <Override PartName="/ppt/notesSlides/notesSlide2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9.xml" ContentType="application/vnd.openxmlformats-officedocument.presentationml.tags+xml"/>
  <Override PartName="/ppt/notesSlides/notesSlide2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0.xml" ContentType="application/vnd.openxmlformats-officedocument.presentationml.tags+xml"/>
  <Override PartName="/ppt/notesSlides/notesSlide2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1.xml" ContentType="application/vnd.openxmlformats-officedocument.presentationml.tags+xml"/>
  <Override PartName="/ppt/notesSlides/notesSlide2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42.xml" ContentType="application/vnd.openxmlformats-officedocument.presentationml.tags+xml"/>
  <Override PartName="/ppt/notesSlides/notesSlide3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43.xml" ContentType="application/vnd.openxmlformats-officedocument.presentationml.tags+xml"/>
  <Override PartName="/ppt/notesSlides/notesSlide3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44.xml" ContentType="application/vnd.openxmlformats-officedocument.presentationml.tags+xml"/>
  <Override PartName="/ppt/notesSlides/notesSlide3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45.xml" ContentType="application/vnd.openxmlformats-officedocument.presentationml.tags+xml"/>
  <Override PartName="/ppt/notesSlides/notesSlide3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46.xml" ContentType="application/vnd.openxmlformats-officedocument.presentationml.tags+xml"/>
  <Override PartName="/ppt/notesSlides/notesSlide3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notesSlides/notesSlide35.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38.xml" ContentType="application/vnd.openxmlformats-officedocument.presentationml.notesSlide+xml"/>
  <Override PartName="/ppt/tags/tag55.xml" ContentType="application/vnd.openxmlformats-officedocument.presentationml.tags+xml"/>
  <Override PartName="/ppt/notesSlides/notesSlide39.xml" ContentType="application/vnd.openxmlformats-officedocument.presentationml.notesSlide+xml"/>
  <Override PartName="/ppt/tags/tag56.xml" ContentType="application/vnd.openxmlformats-officedocument.presentationml.tags+xml"/>
  <Override PartName="/ppt/notesSlides/notesSlide40.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41.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42.xml" ContentType="application/vnd.openxmlformats-officedocument.presentationml.notesSlide+xml"/>
  <Override PartName="/ppt/tags/tag63.xml" ContentType="application/vnd.openxmlformats-officedocument.presentationml.tags+xml"/>
  <Override PartName="/ppt/notesSlides/notesSlide43.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44.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45.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46.xml" ContentType="application/vnd.openxmlformats-officedocument.presentationml.notesSlide+xml"/>
  <Override PartName="/ppt/tags/tag79.xml" ContentType="application/vnd.openxmlformats-officedocument.presentationml.tags+xml"/>
  <Override PartName="/ppt/notesSlides/notesSlide47.xml" ContentType="application/vnd.openxmlformats-officedocument.presentationml.notesSlide+xml"/>
  <Override PartName="/ppt/tags/tag80.xml" ContentType="application/vnd.openxmlformats-officedocument.presentationml.tags+xml"/>
  <Override PartName="/ppt/notesSlides/notesSlide48.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49.xml" ContentType="application/vnd.openxmlformats-officedocument.presentationml.notesSlide+xml"/>
  <Override PartName="/ppt/tags/tag86.xml" ContentType="application/vnd.openxmlformats-officedocument.presentationml.tags+xml"/>
  <Override PartName="/ppt/notesSlides/notesSlide50.xml" ContentType="application/vnd.openxmlformats-officedocument.presentationml.notesSlide+xml"/>
  <Override PartName="/ppt/tags/tag87.xml" ContentType="application/vnd.openxmlformats-officedocument.presentationml.tags+xml"/>
  <Override PartName="/ppt/notesSlides/notesSlide51.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52.xml" ContentType="application/vnd.openxmlformats-officedocument.presentationml.notesSlide+xml"/>
  <Override PartName="/ppt/tags/tag92.xml" ContentType="application/vnd.openxmlformats-officedocument.presentationml.tags+xml"/>
  <Override PartName="/ppt/notesSlides/notesSlide5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685" r:id="rId5"/>
  </p:sldMasterIdLst>
  <p:notesMasterIdLst>
    <p:notesMasterId r:id="rId119"/>
  </p:notesMasterIdLst>
  <p:sldIdLst>
    <p:sldId id="2146847485" r:id="rId6"/>
    <p:sldId id="2146847353" r:id="rId7"/>
    <p:sldId id="2146847531" r:id="rId8"/>
    <p:sldId id="2146847550" r:id="rId9"/>
    <p:sldId id="2146847549" r:id="rId10"/>
    <p:sldId id="2146847608" r:id="rId11"/>
    <p:sldId id="2146847555" r:id="rId12"/>
    <p:sldId id="2146847356" r:id="rId13"/>
    <p:sldId id="2146847607" r:id="rId14"/>
    <p:sldId id="2146847360" r:id="rId15"/>
    <p:sldId id="2146847609" r:id="rId16"/>
    <p:sldId id="2146847445" r:id="rId17"/>
    <p:sldId id="2146847446" r:id="rId18"/>
    <p:sldId id="2146847383" r:id="rId19"/>
    <p:sldId id="2146847447" r:id="rId20"/>
    <p:sldId id="2146847390" r:id="rId21"/>
    <p:sldId id="2146847556" r:id="rId22"/>
    <p:sldId id="263" r:id="rId23"/>
    <p:sldId id="2146847367" r:id="rId24"/>
    <p:sldId id="264" r:id="rId25"/>
    <p:sldId id="266" r:id="rId26"/>
    <p:sldId id="2146847610" r:id="rId27"/>
    <p:sldId id="2146847369" r:id="rId28"/>
    <p:sldId id="2146847407" r:id="rId29"/>
    <p:sldId id="2146847611" r:id="rId30"/>
    <p:sldId id="2146847613" r:id="rId31"/>
    <p:sldId id="2146847377" r:id="rId32"/>
    <p:sldId id="2146847614" r:id="rId33"/>
    <p:sldId id="2146847379" r:id="rId34"/>
    <p:sldId id="2146847472" r:id="rId35"/>
    <p:sldId id="2146847515" r:id="rId36"/>
    <p:sldId id="2146847463" r:id="rId37"/>
    <p:sldId id="2146847409" r:id="rId38"/>
    <p:sldId id="2146847559" r:id="rId39"/>
    <p:sldId id="2146847548" r:id="rId40"/>
    <p:sldId id="2146847344" r:id="rId41"/>
    <p:sldId id="2146847560" r:id="rId42"/>
    <p:sldId id="2146847561" r:id="rId43"/>
    <p:sldId id="2146847562" r:id="rId44"/>
    <p:sldId id="2146847563" r:id="rId45"/>
    <p:sldId id="2146847564" r:id="rId46"/>
    <p:sldId id="2146847565" r:id="rId47"/>
    <p:sldId id="2146847583" r:id="rId48"/>
    <p:sldId id="2146847584" r:id="rId49"/>
    <p:sldId id="2146847582" r:id="rId50"/>
    <p:sldId id="2146847585" r:id="rId51"/>
    <p:sldId id="2146847586" r:id="rId52"/>
    <p:sldId id="2146847587" r:id="rId53"/>
    <p:sldId id="2146847615" r:id="rId54"/>
    <p:sldId id="2146847198" r:id="rId55"/>
    <p:sldId id="2146847566" r:id="rId56"/>
    <p:sldId id="2146847616" r:id="rId57"/>
    <p:sldId id="2146847581" r:id="rId58"/>
    <p:sldId id="2146847393" r:id="rId59"/>
    <p:sldId id="2146847533" r:id="rId60"/>
    <p:sldId id="2146847590" r:id="rId61"/>
    <p:sldId id="2146847465" r:id="rId62"/>
    <p:sldId id="2146847618" r:id="rId63"/>
    <p:sldId id="2146847571" r:id="rId64"/>
    <p:sldId id="2146847619" r:id="rId65"/>
    <p:sldId id="2146847567" r:id="rId66"/>
    <p:sldId id="2146847620" r:id="rId67"/>
    <p:sldId id="2146847534" r:id="rId68"/>
    <p:sldId id="2146847495" r:id="rId69"/>
    <p:sldId id="2146847521" r:id="rId70"/>
    <p:sldId id="2146847588" r:id="rId71"/>
    <p:sldId id="2146847622" r:id="rId72"/>
    <p:sldId id="2146847570" r:id="rId73"/>
    <p:sldId id="2146847621" r:id="rId74"/>
    <p:sldId id="2146847489" r:id="rId75"/>
    <p:sldId id="2146847592" r:id="rId76"/>
    <p:sldId id="2146847593" r:id="rId77"/>
    <p:sldId id="2146847594" r:id="rId78"/>
    <p:sldId id="2146847591" r:id="rId79"/>
    <p:sldId id="2146847595" r:id="rId80"/>
    <p:sldId id="2146847596" r:id="rId81"/>
    <p:sldId id="2146847598" r:id="rId82"/>
    <p:sldId id="2146847599" r:id="rId83"/>
    <p:sldId id="2146847597" r:id="rId84"/>
    <p:sldId id="2146847600" r:id="rId85"/>
    <p:sldId id="2146847601" r:id="rId86"/>
    <p:sldId id="2146847602" r:id="rId87"/>
    <p:sldId id="2146847603" r:id="rId88"/>
    <p:sldId id="2146847604" r:id="rId89"/>
    <p:sldId id="2146847605" r:id="rId90"/>
    <p:sldId id="2146847623" r:id="rId91"/>
    <p:sldId id="2146847589" r:id="rId92"/>
    <p:sldId id="2146847568" r:id="rId93"/>
    <p:sldId id="2146847624" r:id="rId94"/>
    <p:sldId id="2146847455" r:id="rId95"/>
    <p:sldId id="2146847543" r:id="rId96"/>
    <p:sldId id="2146847535" r:id="rId97"/>
    <p:sldId id="2146847544" r:id="rId98"/>
    <p:sldId id="2146847545" r:id="rId99"/>
    <p:sldId id="2146847572" r:id="rId100"/>
    <p:sldId id="2146847500" r:id="rId101"/>
    <p:sldId id="2146847625" r:id="rId102"/>
    <p:sldId id="2146847573" r:id="rId103"/>
    <p:sldId id="2146847626" r:id="rId104"/>
    <p:sldId id="2146847569" r:id="rId105"/>
    <p:sldId id="2146847627" r:id="rId106"/>
    <p:sldId id="2146847547" r:id="rId107"/>
    <p:sldId id="2146847546" r:id="rId108"/>
    <p:sldId id="2146847628" r:id="rId109"/>
    <p:sldId id="2146847574" r:id="rId110"/>
    <p:sldId id="2146847629" r:id="rId111"/>
    <p:sldId id="2146847630" r:id="rId112"/>
    <p:sldId id="2146847293" r:id="rId113"/>
    <p:sldId id="2146847631" r:id="rId114"/>
    <p:sldId id="2146847457" r:id="rId115"/>
    <p:sldId id="2146847295" r:id="rId116"/>
    <p:sldId id="2146847513" r:id="rId117"/>
    <p:sldId id="2146847575" r:id="rId1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etting Started" id="{D20E5D9E-19EA-4B6E-A242-06C9B53CE12A}">
          <p14:sldIdLst>
            <p14:sldId id="2146847485"/>
            <p14:sldId id="2146847353"/>
            <p14:sldId id="2146847531"/>
            <p14:sldId id="2146847550"/>
            <p14:sldId id="2146847549"/>
          </p14:sldIdLst>
        </p14:section>
        <p14:section name="Meeting 1" id="{1F546AF4-18D7-4A6B-8887-43C0A8FD03CF}">
          <p14:sldIdLst>
            <p14:sldId id="2146847608"/>
            <p14:sldId id="2146847555"/>
            <p14:sldId id="2146847356"/>
            <p14:sldId id="2146847607"/>
            <p14:sldId id="2146847360"/>
            <p14:sldId id="2146847609"/>
            <p14:sldId id="2146847445"/>
            <p14:sldId id="2146847446"/>
            <p14:sldId id="2146847383"/>
            <p14:sldId id="2146847447"/>
            <p14:sldId id="2146847390"/>
            <p14:sldId id="2146847556"/>
            <p14:sldId id="263"/>
            <p14:sldId id="2146847367"/>
            <p14:sldId id="264"/>
            <p14:sldId id="266"/>
            <p14:sldId id="2146847610"/>
            <p14:sldId id="2146847369"/>
            <p14:sldId id="2146847407"/>
            <p14:sldId id="2146847611"/>
            <p14:sldId id="2146847613"/>
            <p14:sldId id="2146847377"/>
            <p14:sldId id="2146847614"/>
            <p14:sldId id="2146847379"/>
          </p14:sldIdLst>
        </p14:section>
        <p14:section name="PREWORK: Before Meeting 2" id="{3C0F0DDA-2731-4BE7-9E09-E94390FDEEF5}">
          <p14:sldIdLst>
            <p14:sldId id="2146847472"/>
            <p14:sldId id="2146847515"/>
            <p14:sldId id="2146847463"/>
            <p14:sldId id="2146847409"/>
            <p14:sldId id="2146847559"/>
            <p14:sldId id="2146847548"/>
            <p14:sldId id="2146847344"/>
            <p14:sldId id="2146847560"/>
            <p14:sldId id="2146847561"/>
            <p14:sldId id="2146847562"/>
            <p14:sldId id="2146847563"/>
            <p14:sldId id="2146847564"/>
            <p14:sldId id="2146847565"/>
            <p14:sldId id="2146847583"/>
            <p14:sldId id="2146847584"/>
            <p14:sldId id="2146847582"/>
            <p14:sldId id="2146847585"/>
            <p14:sldId id="2146847586"/>
            <p14:sldId id="2146847587"/>
          </p14:sldIdLst>
        </p14:section>
        <p14:section name="Meeting 2" id="{074A18E9-1894-49A6-B62A-1973D77446F2}">
          <p14:sldIdLst>
            <p14:sldId id="2146847615"/>
            <p14:sldId id="2146847198"/>
            <p14:sldId id="2146847566"/>
            <p14:sldId id="2146847616"/>
            <p14:sldId id="2146847581"/>
            <p14:sldId id="2146847393"/>
            <p14:sldId id="2146847533"/>
            <p14:sldId id="2146847590"/>
            <p14:sldId id="2146847465"/>
            <p14:sldId id="2146847618"/>
            <p14:sldId id="2146847571"/>
          </p14:sldIdLst>
        </p14:section>
        <p14:section name="Meeting 3" id="{13D78C9F-0305-40A5-8D76-5A251613D021}">
          <p14:sldIdLst>
            <p14:sldId id="2146847619"/>
            <p14:sldId id="2146847567"/>
            <p14:sldId id="2146847620"/>
            <p14:sldId id="2146847534"/>
            <p14:sldId id="2146847495"/>
            <p14:sldId id="2146847521"/>
            <p14:sldId id="2146847588"/>
            <p14:sldId id="2146847622"/>
            <p14:sldId id="2146847570"/>
          </p14:sldIdLst>
        </p14:section>
        <p14:section name="PREWORK: Before Meeting 4" id="{87ED44A8-578B-4FA4-8D2E-F664A8248E9C}">
          <p14:sldIdLst>
            <p14:sldId id="2146847621"/>
            <p14:sldId id="2146847489"/>
            <p14:sldId id="2146847592"/>
            <p14:sldId id="2146847593"/>
            <p14:sldId id="2146847594"/>
            <p14:sldId id="2146847591"/>
            <p14:sldId id="2146847595"/>
            <p14:sldId id="2146847596"/>
            <p14:sldId id="2146847598"/>
            <p14:sldId id="2146847599"/>
            <p14:sldId id="2146847597"/>
            <p14:sldId id="2146847600"/>
            <p14:sldId id="2146847601"/>
            <p14:sldId id="2146847602"/>
            <p14:sldId id="2146847603"/>
            <p14:sldId id="2146847604"/>
            <p14:sldId id="2146847605"/>
          </p14:sldIdLst>
        </p14:section>
        <p14:section name="Meeting 4" id="{1919E9DE-2891-4AFE-BBDD-E4A313F0A85E}">
          <p14:sldIdLst>
            <p14:sldId id="2146847623"/>
            <p14:sldId id="2146847589"/>
            <p14:sldId id="2146847568"/>
            <p14:sldId id="2146847624"/>
            <p14:sldId id="2146847455"/>
            <p14:sldId id="2146847543"/>
            <p14:sldId id="2146847535"/>
            <p14:sldId id="2146847544"/>
            <p14:sldId id="2146847545"/>
            <p14:sldId id="2146847572"/>
            <p14:sldId id="2146847500"/>
            <p14:sldId id="2146847625"/>
            <p14:sldId id="2146847573"/>
          </p14:sldIdLst>
        </p14:section>
        <p14:section name="Meeting 5" id="{38BD7D37-8908-4455-9E7F-317AFD58FAF4}">
          <p14:sldIdLst>
            <p14:sldId id="2146847626"/>
            <p14:sldId id="2146847569"/>
            <p14:sldId id="2146847627"/>
            <p14:sldId id="2146847547"/>
            <p14:sldId id="2146847546"/>
            <p14:sldId id="2146847628"/>
            <p14:sldId id="2146847574"/>
            <p14:sldId id="2146847629"/>
            <p14:sldId id="2146847630"/>
            <p14:sldId id="2146847293"/>
            <p14:sldId id="2146847631"/>
            <p14:sldId id="2146847457"/>
            <p14:sldId id="2146847295"/>
            <p14:sldId id="2146847513"/>
            <p14:sldId id="214684757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866012-9B27-2FA4-2662-388C2DC690B7}" name="Ash Holland" initials="AH" userId="S::aholland@erstrategies.org::cd88c8cd-d9c2-4a25-8cf4-dec058af6ad1" providerId="AD"/>
  <p188:author id="{75E0033F-D18E-D5EE-22FF-5EE0BAF0BD62}" name="Kaitlyn Chantry" initials="KC" userId="S::kchantry@erstrategies.org::e250d2fb-1900-42a9-ab1f-187438d31113" providerId="AD"/>
  <p188:author id="{CCF3A851-3C19-2DD5-F297-F8CBE8F474FC}" name="Alexandra Thulander" initials="AT" userId="a4fc4798739f6aaf" providerId="Windows Live"/>
  <p188:author id="{C84C306B-3F65-6675-1F99-52437FDDFEC9}" name="Betty Chang" initials="BC" userId="S::bchang@erstrategies.org::b5f62edf-30da-4058-ad47-e428c8dc614c" providerId="AD"/>
  <p188:author id="{6DC5887A-81EF-85F9-89E8-407779648579}" name="Rebel Todhunter" initials="RT" userId="S::rtodhunter@erstrategies.org::d14cff3f-a43c-4342-b3fa-f01520a30f73" providerId="AD"/>
  <p188:author id="{69FDFD8C-E6A5-9DD9-A12B-881A8214CE56}" name="Ben Beane" initials="BB" userId="S::bbeane@erstrategies.org::127ea71f-2dc1-4b04-b2ab-71b2c850aa76" providerId="AD"/>
  <p188:author id="{39A64EB3-5396-BBFA-C965-579DCC80B5ED}" name="Sam Carter" initials="SC" userId="S::scarter@erstrategies.org::877a75c8-8c48-491a-9d3b-834804b5c69b" providerId="AD"/>
  <p188:author id="{4549C7C9-0024-31F9-23D2-F4ED350617B7}" name="Keanne Chang" initials="KC" userId="S::kchang@erstrategies.org::2719c91f-c5c9-497e-807a-cbf9803b9336" providerId="AD"/>
  <p188:author id="{ABA6E3C9-3BE4-D038-BB99-0AD714BFD39C}" name="Sarah Waldman" initials="SW" userId="S::swaldman@erstrategies.org::559daa77-914c-4720-81fa-177391ca150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E7"/>
    <a:srgbClr val="FFC72C"/>
    <a:srgbClr val="C63663"/>
    <a:srgbClr val="FEE3A1"/>
    <a:srgbClr val="E5ECE1"/>
    <a:srgbClr val="003057"/>
    <a:srgbClr val="FDB813"/>
    <a:srgbClr val="FFF1D0"/>
    <a:srgbClr val="003594"/>
    <a:srgbClr val="0117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153705-4ABB-4B5B-9B84-5FB1A7ECC41A}" v="554" dt="2025-04-08T13:24:02.8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283"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microsoft.com/office/2015/10/relationships/revisionInfo" Target="revisionInfo.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notesMaster" Target="notesMasters/notesMaster1.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presProps" Target="presProps.xml"/><Relationship Id="rId125" Type="http://schemas.microsoft.com/office/2018/10/relationships/authors" Targe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890838003345353"/>
          <c:y val="4.0582174843341375E-2"/>
          <c:w val="0.5631361462802893"/>
          <c:h val="0.55485974004606775"/>
        </c:manualLayout>
      </c:layout>
      <c:barChart>
        <c:barDir val="bar"/>
        <c:grouping val="percentStacked"/>
        <c:varyColors val="0"/>
        <c:ser>
          <c:idx val="0"/>
          <c:order val="0"/>
          <c:tx>
            <c:strRef>
              <c:f>Sheet1!$B$1</c:f>
              <c:strCache>
                <c:ptCount val="1"/>
                <c:pt idx="0">
                  <c:v>Quite or extremely interesting</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Sheet1!$B$2:$B$4</c:f>
              <c:numCache>
                <c:formatCode>0%</c:formatCode>
                <c:ptCount val="3"/>
                <c:pt idx="0">
                  <c:v>0.18</c:v>
                </c:pt>
                <c:pt idx="1">
                  <c:v>0.22</c:v>
                </c:pt>
                <c:pt idx="2">
                  <c:v>0.37</c:v>
                </c:pt>
              </c:numCache>
            </c:numRef>
          </c:val>
          <c:extLst>
            <c:ext xmlns:c16="http://schemas.microsoft.com/office/drawing/2014/chart" uri="{C3380CC4-5D6E-409C-BE32-E72D297353CC}">
              <c16:uniqueId val="{00000000-A939-F643-A7B1-577C551E1DD7}"/>
            </c:ext>
          </c:extLst>
        </c:ser>
        <c:ser>
          <c:idx val="1"/>
          <c:order val="1"/>
          <c:tx>
            <c:strRef>
              <c:f>Sheet1!$C$1</c:f>
              <c:strCache>
                <c:ptCount val="1"/>
                <c:pt idx="0">
                  <c:v>Somewhat interesting</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Sheet1!$C$2:$C$4</c:f>
              <c:numCache>
                <c:formatCode>0%</c:formatCode>
                <c:ptCount val="3"/>
                <c:pt idx="0">
                  <c:v>0.23</c:v>
                </c:pt>
                <c:pt idx="1">
                  <c:v>0.2</c:v>
                </c:pt>
                <c:pt idx="2">
                  <c:v>0.23</c:v>
                </c:pt>
              </c:numCache>
            </c:numRef>
          </c:val>
          <c:extLst>
            <c:ext xmlns:c16="http://schemas.microsoft.com/office/drawing/2014/chart" uri="{C3380CC4-5D6E-409C-BE32-E72D297353CC}">
              <c16:uniqueId val="{00000001-A939-F643-A7B1-577C551E1DD7}"/>
            </c:ext>
          </c:extLst>
        </c:ser>
        <c:ser>
          <c:idx val="2"/>
          <c:order val="2"/>
          <c:tx>
            <c:strRef>
              <c:f>Sheet1!$D$1</c:f>
              <c:strCache>
                <c:ptCount val="1"/>
                <c:pt idx="0">
                  <c:v>Not at all or slightly interesting</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Sheet1!$D$2:$D$4</c:f>
              <c:numCache>
                <c:formatCode>0%</c:formatCode>
                <c:ptCount val="3"/>
                <c:pt idx="0">
                  <c:v>0.59</c:v>
                </c:pt>
                <c:pt idx="1">
                  <c:v>0.57999999999999996</c:v>
                </c:pt>
                <c:pt idx="2">
                  <c:v>0.4</c:v>
                </c:pt>
              </c:numCache>
            </c:numRef>
          </c:val>
          <c:extLst>
            <c:ext xmlns:c16="http://schemas.microsoft.com/office/drawing/2014/chart" uri="{C3380CC4-5D6E-409C-BE32-E72D297353CC}">
              <c16:uniqueId val="{00000002-A939-F643-A7B1-577C551E1DD7}"/>
            </c:ext>
          </c:extLst>
        </c:ser>
        <c:dLbls>
          <c:dLblPos val="ctr"/>
          <c:showLegendKey val="0"/>
          <c:showVal val="1"/>
          <c:showCatName val="0"/>
          <c:showSerName val="0"/>
          <c:showPercent val="0"/>
          <c:showBubbleSize val="0"/>
        </c:dLbls>
        <c:gapWidth val="150"/>
        <c:overlap val="100"/>
        <c:axId val="1071281007"/>
        <c:axId val="1071283407"/>
      </c:barChart>
      <c:catAx>
        <c:axId val="1071281007"/>
        <c:scaling>
          <c:orientation val="minMax"/>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crossAx val="1071283407"/>
        <c:crosses val="autoZero"/>
        <c:auto val="1"/>
        <c:lblAlgn val="ctr"/>
        <c:lblOffset val="100"/>
        <c:noMultiLvlLbl val="0"/>
      </c:catAx>
      <c:valAx>
        <c:axId val="1071283407"/>
        <c:scaling>
          <c:orientation val="minMax"/>
        </c:scaling>
        <c:delete val="1"/>
        <c:axPos val="b"/>
        <c:numFmt formatCode="0%" sourceLinked="1"/>
        <c:majorTickMark val="none"/>
        <c:minorTickMark val="none"/>
        <c:tickLblPos val="nextTo"/>
        <c:crossAx val="1071281007"/>
        <c:crosses val="autoZero"/>
        <c:crossBetween val="between"/>
      </c:valAx>
      <c:spPr>
        <a:noFill/>
        <a:ln>
          <a:noFill/>
        </a:ln>
        <a:effectLst/>
      </c:spPr>
    </c:plotArea>
    <c:legend>
      <c:legendPos val="b"/>
      <c:layout>
        <c:manualLayout>
          <c:xMode val="edge"/>
          <c:yMode val="edge"/>
          <c:x val="0"/>
          <c:y val="0.64624357703994595"/>
          <c:w val="0.96994059959892098"/>
          <c:h val="0.2567851273659312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ptos" panose="020B00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321456919700613"/>
          <c:y val="0.21701537445514071"/>
          <c:w val="0.68405257475343628"/>
          <c:h val="0.59654370972843462"/>
        </c:manualLayout>
      </c:layout>
      <c:barChart>
        <c:barDir val="bar"/>
        <c:grouping val="percentStacked"/>
        <c:varyColors val="0"/>
        <c:ser>
          <c:idx val="0"/>
          <c:order val="0"/>
          <c:tx>
            <c:strRef>
              <c:f>Sheet1!$B$1</c:f>
              <c:strCache>
                <c:ptCount val="1"/>
                <c:pt idx="0">
                  <c:v>Quite or extremely connected</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Sheet1!$B$2:$B$4</c:f>
              <c:numCache>
                <c:formatCode>0%</c:formatCode>
                <c:ptCount val="3"/>
                <c:pt idx="0">
                  <c:v>0.33</c:v>
                </c:pt>
                <c:pt idx="1">
                  <c:v>0.4</c:v>
                </c:pt>
                <c:pt idx="2">
                  <c:v>0.6</c:v>
                </c:pt>
              </c:numCache>
            </c:numRef>
          </c:val>
          <c:extLst>
            <c:ext xmlns:c16="http://schemas.microsoft.com/office/drawing/2014/chart" uri="{C3380CC4-5D6E-409C-BE32-E72D297353CC}">
              <c16:uniqueId val="{00000000-8B3C-8E46-AAFB-92E289E94734}"/>
            </c:ext>
          </c:extLst>
        </c:ser>
        <c:ser>
          <c:idx val="1"/>
          <c:order val="1"/>
          <c:tx>
            <c:strRef>
              <c:f>Sheet1!$C$1</c:f>
              <c:strCache>
                <c:ptCount val="1"/>
                <c:pt idx="0">
                  <c:v>Somewhat connected</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Sheet1!$C$2:$C$4</c:f>
              <c:numCache>
                <c:formatCode>0%</c:formatCode>
                <c:ptCount val="3"/>
                <c:pt idx="0">
                  <c:v>0.26</c:v>
                </c:pt>
                <c:pt idx="1">
                  <c:v>0.25</c:v>
                </c:pt>
                <c:pt idx="2">
                  <c:v>0.21</c:v>
                </c:pt>
              </c:numCache>
            </c:numRef>
          </c:val>
          <c:extLst>
            <c:ext xmlns:c16="http://schemas.microsoft.com/office/drawing/2014/chart" uri="{C3380CC4-5D6E-409C-BE32-E72D297353CC}">
              <c16:uniqueId val="{00000001-8B3C-8E46-AAFB-92E289E94734}"/>
            </c:ext>
          </c:extLst>
        </c:ser>
        <c:ser>
          <c:idx val="2"/>
          <c:order val="2"/>
          <c:tx>
            <c:strRef>
              <c:f>Sheet1!$D$1</c:f>
              <c:strCache>
                <c:ptCount val="1"/>
                <c:pt idx="0">
                  <c:v>Not at all or slightly connected</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Sheet1!$D$2:$D$4</c:f>
              <c:numCache>
                <c:formatCode>0%</c:formatCode>
                <c:ptCount val="3"/>
                <c:pt idx="0">
                  <c:v>0.41</c:v>
                </c:pt>
                <c:pt idx="1">
                  <c:v>0.35</c:v>
                </c:pt>
                <c:pt idx="2">
                  <c:v>0.19</c:v>
                </c:pt>
              </c:numCache>
            </c:numRef>
          </c:val>
          <c:extLst>
            <c:ext xmlns:c16="http://schemas.microsoft.com/office/drawing/2014/chart" uri="{C3380CC4-5D6E-409C-BE32-E72D297353CC}">
              <c16:uniqueId val="{00000002-8B3C-8E46-AAFB-92E289E94734}"/>
            </c:ext>
          </c:extLst>
        </c:ser>
        <c:dLbls>
          <c:dLblPos val="ctr"/>
          <c:showLegendKey val="0"/>
          <c:showVal val="1"/>
          <c:showCatName val="0"/>
          <c:showSerName val="0"/>
          <c:showPercent val="0"/>
          <c:showBubbleSize val="0"/>
        </c:dLbls>
        <c:gapWidth val="150"/>
        <c:overlap val="100"/>
        <c:axId val="1071281007"/>
        <c:axId val="1071283407"/>
      </c:barChart>
      <c:catAx>
        <c:axId val="1071281007"/>
        <c:scaling>
          <c:orientation val="minMax"/>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ptos" panose="020B0004020202020204" pitchFamily="34" charset="0"/>
                <a:ea typeface="+mn-ea"/>
                <a:cs typeface="+mn-cs"/>
              </a:defRPr>
            </a:pPr>
            <a:endParaRPr lang="en-US"/>
          </a:p>
        </c:txPr>
        <c:crossAx val="1071283407"/>
        <c:crosses val="autoZero"/>
        <c:auto val="1"/>
        <c:lblAlgn val="ctr"/>
        <c:lblOffset val="100"/>
        <c:noMultiLvlLbl val="0"/>
      </c:catAx>
      <c:valAx>
        <c:axId val="1071283407"/>
        <c:scaling>
          <c:orientation val="minMax"/>
        </c:scaling>
        <c:delete val="1"/>
        <c:axPos val="b"/>
        <c:numFmt formatCode="0%" sourceLinked="1"/>
        <c:majorTickMark val="none"/>
        <c:minorTickMark val="none"/>
        <c:tickLblPos val="nextTo"/>
        <c:crossAx val="1071281007"/>
        <c:crosses val="autoZero"/>
        <c:crossBetween val="between"/>
      </c:valAx>
      <c:spPr>
        <a:noFill/>
        <a:ln>
          <a:noFill/>
        </a:ln>
        <a:effectLst/>
      </c:spPr>
    </c:plotArea>
    <c:legend>
      <c:legendPos val="b"/>
      <c:layout>
        <c:manualLayout>
          <c:xMode val="edge"/>
          <c:yMode val="edge"/>
          <c:x val="0"/>
          <c:y val="0.87493019145802653"/>
          <c:w val="1"/>
          <c:h val="0.10035287187039763"/>
        </c:manualLayout>
      </c:layout>
      <c:overlay val="0"/>
      <c:spPr>
        <a:noFill/>
        <a:ln>
          <a:noFill/>
        </a:ln>
        <a:effectLst/>
      </c:spPr>
      <c:txPr>
        <a:bodyPr rot="0" spcFirstLastPara="1" vertOverflow="ellipsis" vert="horz" wrap="square" anchor="ctr" anchorCtr="1"/>
        <a:lstStyle/>
        <a:p>
          <a:pPr algn="just">
            <a:defRPr sz="12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ptos" panose="020B00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303503045064104"/>
          <c:y val="8.9311188858823456E-2"/>
          <c:w val="0.7268204862212948"/>
          <c:h val="0.69080276855667999"/>
        </c:manualLayout>
      </c:layout>
      <c:barChart>
        <c:barDir val="bar"/>
        <c:grouping val="percentStacked"/>
        <c:varyColors val="0"/>
        <c:ser>
          <c:idx val="0"/>
          <c:order val="0"/>
          <c:tx>
            <c:strRef>
              <c:f>Sheet1!$B$1</c:f>
              <c:strCache>
                <c:ptCount val="1"/>
                <c:pt idx="0">
                  <c:v>Quite well or extremely well</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Sheet1!$B$2:$B$4</c:f>
              <c:numCache>
                <c:formatCode>0%</c:formatCode>
                <c:ptCount val="3"/>
                <c:pt idx="0">
                  <c:v>0.32</c:v>
                </c:pt>
                <c:pt idx="1">
                  <c:v>0.39</c:v>
                </c:pt>
                <c:pt idx="2">
                  <c:v>0.47</c:v>
                </c:pt>
              </c:numCache>
            </c:numRef>
          </c:val>
          <c:extLst>
            <c:ext xmlns:c16="http://schemas.microsoft.com/office/drawing/2014/chart" uri="{C3380CC4-5D6E-409C-BE32-E72D297353CC}">
              <c16:uniqueId val="{00000000-219B-F646-871C-C0426F814F68}"/>
            </c:ext>
          </c:extLst>
        </c:ser>
        <c:ser>
          <c:idx val="1"/>
          <c:order val="1"/>
          <c:tx>
            <c:strRef>
              <c:f>Sheet1!$C$1</c:f>
              <c:strCache>
                <c:ptCount val="1"/>
                <c:pt idx="0">
                  <c:v>Somewhat well</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Sheet1!$C$2:$C$4</c:f>
              <c:numCache>
                <c:formatCode>0%</c:formatCode>
                <c:ptCount val="3"/>
                <c:pt idx="0">
                  <c:v>0.24</c:v>
                </c:pt>
                <c:pt idx="1">
                  <c:v>0.25</c:v>
                </c:pt>
                <c:pt idx="2">
                  <c:v>0.28000000000000003</c:v>
                </c:pt>
              </c:numCache>
            </c:numRef>
          </c:val>
          <c:extLst>
            <c:ext xmlns:c16="http://schemas.microsoft.com/office/drawing/2014/chart" uri="{C3380CC4-5D6E-409C-BE32-E72D297353CC}">
              <c16:uniqueId val="{00000001-219B-F646-871C-C0426F814F68}"/>
            </c:ext>
          </c:extLst>
        </c:ser>
        <c:ser>
          <c:idx val="2"/>
          <c:order val="2"/>
          <c:tx>
            <c:strRef>
              <c:f>Sheet1!$D$1</c:f>
              <c:strCache>
                <c:ptCount val="1"/>
                <c:pt idx="0">
                  <c:v>Not at all or slightly well</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Sheet1!$D$2:$D$4</c:f>
              <c:numCache>
                <c:formatCode>0%</c:formatCode>
                <c:ptCount val="3"/>
                <c:pt idx="0">
                  <c:v>0.44</c:v>
                </c:pt>
                <c:pt idx="1">
                  <c:v>0.36</c:v>
                </c:pt>
                <c:pt idx="2">
                  <c:v>0.25</c:v>
                </c:pt>
              </c:numCache>
            </c:numRef>
          </c:val>
          <c:extLst>
            <c:ext xmlns:c16="http://schemas.microsoft.com/office/drawing/2014/chart" uri="{C3380CC4-5D6E-409C-BE32-E72D297353CC}">
              <c16:uniqueId val="{00000002-219B-F646-871C-C0426F814F68}"/>
            </c:ext>
          </c:extLst>
        </c:ser>
        <c:dLbls>
          <c:dLblPos val="ctr"/>
          <c:showLegendKey val="0"/>
          <c:showVal val="1"/>
          <c:showCatName val="0"/>
          <c:showSerName val="0"/>
          <c:showPercent val="0"/>
          <c:showBubbleSize val="0"/>
        </c:dLbls>
        <c:gapWidth val="150"/>
        <c:overlap val="100"/>
        <c:axId val="1071281007"/>
        <c:axId val="1071283407"/>
      </c:barChart>
      <c:catAx>
        <c:axId val="1071281007"/>
        <c:scaling>
          <c:orientation val="minMax"/>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ptos" panose="020B0004020202020204" pitchFamily="34" charset="0"/>
                <a:ea typeface="+mn-ea"/>
                <a:cs typeface="+mn-cs"/>
              </a:defRPr>
            </a:pPr>
            <a:endParaRPr lang="en-US"/>
          </a:p>
        </c:txPr>
        <c:crossAx val="1071283407"/>
        <c:crosses val="autoZero"/>
        <c:auto val="1"/>
        <c:lblAlgn val="ctr"/>
        <c:lblOffset val="100"/>
        <c:noMultiLvlLbl val="0"/>
      </c:catAx>
      <c:valAx>
        <c:axId val="1071283407"/>
        <c:scaling>
          <c:orientation val="minMax"/>
        </c:scaling>
        <c:delete val="1"/>
        <c:axPos val="b"/>
        <c:numFmt formatCode="0%" sourceLinked="1"/>
        <c:majorTickMark val="none"/>
        <c:minorTickMark val="none"/>
        <c:tickLblPos val="nextTo"/>
        <c:crossAx val="1071281007"/>
        <c:crosses val="autoZero"/>
        <c:crossBetween val="between"/>
      </c:valAx>
      <c:spPr>
        <a:noFill/>
        <a:ln>
          <a:noFill/>
        </a:ln>
        <a:effectLst/>
      </c:spPr>
    </c:plotArea>
    <c:legend>
      <c:legendPos val="b"/>
      <c:layout>
        <c:manualLayout>
          <c:xMode val="edge"/>
          <c:yMode val="edge"/>
          <c:x val="0.1443780263808801"/>
          <c:y val="0.83302392285906268"/>
          <c:w val="0.77046906364847845"/>
          <c:h val="0.102176496630892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ptos" panose="020B00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243387604314996"/>
          <c:y val="1.9003492560272228E-2"/>
          <c:w val="0.63636763981746958"/>
          <c:h val="0.78716746777472202"/>
        </c:manualLayout>
      </c:layout>
      <c:barChart>
        <c:barDir val="bar"/>
        <c:grouping val="percentStacked"/>
        <c:varyColors val="0"/>
        <c:ser>
          <c:idx val="0"/>
          <c:order val="0"/>
          <c:tx>
            <c:strRef>
              <c:f>Sheet1!$B$1</c:f>
              <c:strCache>
                <c:ptCount val="1"/>
                <c:pt idx="0">
                  <c:v>Not a problem at all or a small problem</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Families without MLLs</c:v>
                </c:pt>
                <c:pt idx="1">
                  <c:v>Families with MLLs</c:v>
                </c:pt>
                <c:pt idx="2">
                  <c:v>Families who don't qualify for FRL</c:v>
                </c:pt>
                <c:pt idx="3">
                  <c:v>Families who qualify for FRL</c:v>
                </c:pt>
              </c:strCache>
            </c:strRef>
          </c:cat>
          <c:val>
            <c:numRef>
              <c:f>Sheet1!$B$2:$B$5</c:f>
              <c:numCache>
                <c:formatCode>0%</c:formatCode>
                <c:ptCount val="4"/>
                <c:pt idx="0">
                  <c:v>0.36</c:v>
                </c:pt>
                <c:pt idx="1">
                  <c:v>0.13</c:v>
                </c:pt>
                <c:pt idx="2">
                  <c:v>0.55000000000000004</c:v>
                </c:pt>
                <c:pt idx="3">
                  <c:v>0.26</c:v>
                </c:pt>
              </c:numCache>
            </c:numRef>
          </c:val>
          <c:extLst>
            <c:ext xmlns:c16="http://schemas.microsoft.com/office/drawing/2014/chart" uri="{C3380CC4-5D6E-409C-BE32-E72D297353CC}">
              <c16:uniqueId val="{00000000-453F-AC4D-BE09-657006BF69FD}"/>
            </c:ext>
          </c:extLst>
        </c:ser>
        <c:ser>
          <c:idx val="1"/>
          <c:order val="1"/>
          <c:tx>
            <c:strRef>
              <c:f>Sheet1!$C$1</c:f>
              <c:strCache>
                <c:ptCount val="1"/>
                <c:pt idx="0">
                  <c:v>Small or medium problem</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Families without MLLs</c:v>
                </c:pt>
                <c:pt idx="1">
                  <c:v>Families with MLLs</c:v>
                </c:pt>
                <c:pt idx="2">
                  <c:v>Families who don't qualify for FRL</c:v>
                </c:pt>
                <c:pt idx="3">
                  <c:v>Families who qualify for FRL</c:v>
                </c:pt>
              </c:strCache>
            </c:strRef>
          </c:cat>
          <c:val>
            <c:numRef>
              <c:f>Sheet1!$C$2:$C$5</c:f>
              <c:numCache>
                <c:formatCode>0%</c:formatCode>
                <c:ptCount val="4"/>
                <c:pt idx="0">
                  <c:v>0.24</c:v>
                </c:pt>
                <c:pt idx="1">
                  <c:v>0.28999999999999998</c:v>
                </c:pt>
                <c:pt idx="2">
                  <c:v>0.2</c:v>
                </c:pt>
                <c:pt idx="3">
                  <c:v>0.26</c:v>
                </c:pt>
              </c:numCache>
            </c:numRef>
          </c:val>
          <c:extLst>
            <c:ext xmlns:c16="http://schemas.microsoft.com/office/drawing/2014/chart" uri="{C3380CC4-5D6E-409C-BE32-E72D297353CC}">
              <c16:uniqueId val="{00000001-453F-AC4D-BE09-657006BF69FD}"/>
            </c:ext>
          </c:extLst>
        </c:ser>
        <c:ser>
          <c:idx val="2"/>
          <c:order val="2"/>
          <c:tx>
            <c:strRef>
              <c:f>Sheet1!$D$1</c:f>
              <c:strCache>
                <c:ptCount val="1"/>
                <c:pt idx="0">
                  <c:v>Large or very large problem</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Families without MLLs</c:v>
                </c:pt>
                <c:pt idx="1">
                  <c:v>Families with MLLs</c:v>
                </c:pt>
                <c:pt idx="2">
                  <c:v>Families who don't qualify for FRL</c:v>
                </c:pt>
                <c:pt idx="3">
                  <c:v>Families who qualify for FRL</c:v>
                </c:pt>
              </c:strCache>
            </c:strRef>
          </c:cat>
          <c:val>
            <c:numRef>
              <c:f>Sheet1!$D$2:$D$5</c:f>
              <c:numCache>
                <c:formatCode>0%</c:formatCode>
                <c:ptCount val="4"/>
                <c:pt idx="0">
                  <c:v>0.4</c:v>
                </c:pt>
                <c:pt idx="1">
                  <c:v>0.57999999999999996</c:v>
                </c:pt>
                <c:pt idx="2">
                  <c:v>0.25</c:v>
                </c:pt>
                <c:pt idx="3">
                  <c:v>0.48</c:v>
                </c:pt>
              </c:numCache>
            </c:numRef>
          </c:val>
          <c:extLst>
            <c:ext xmlns:c16="http://schemas.microsoft.com/office/drawing/2014/chart" uri="{C3380CC4-5D6E-409C-BE32-E72D297353CC}">
              <c16:uniqueId val="{00000002-453F-AC4D-BE09-657006BF69FD}"/>
            </c:ext>
          </c:extLst>
        </c:ser>
        <c:dLbls>
          <c:dLblPos val="ctr"/>
          <c:showLegendKey val="0"/>
          <c:showVal val="1"/>
          <c:showCatName val="0"/>
          <c:showSerName val="0"/>
          <c:showPercent val="0"/>
          <c:showBubbleSize val="0"/>
        </c:dLbls>
        <c:gapWidth val="150"/>
        <c:overlap val="100"/>
        <c:axId val="1071281007"/>
        <c:axId val="1071283407"/>
      </c:barChart>
      <c:catAx>
        <c:axId val="1071281007"/>
        <c:scaling>
          <c:orientation val="minMax"/>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crossAx val="1071283407"/>
        <c:crosses val="autoZero"/>
        <c:auto val="1"/>
        <c:lblAlgn val="ctr"/>
        <c:lblOffset val="100"/>
        <c:noMultiLvlLbl val="0"/>
      </c:catAx>
      <c:valAx>
        <c:axId val="1071283407"/>
        <c:scaling>
          <c:orientation val="minMax"/>
        </c:scaling>
        <c:delete val="1"/>
        <c:axPos val="b"/>
        <c:numFmt formatCode="0%" sourceLinked="1"/>
        <c:majorTickMark val="none"/>
        <c:minorTickMark val="none"/>
        <c:tickLblPos val="nextTo"/>
        <c:crossAx val="1071281007"/>
        <c:crosses val="autoZero"/>
        <c:crossBetween val="between"/>
      </c:valAx>
      <c:spPr>
        <a:noFill/>
        <a:ln>
          <a:noFill/>
        </a:ln>
        <a:effectLst/>
      </c:spPr>
    </c:plotArea>
    <c:legend>
      <c:legendPos val="b"/>
      <c:layout>
        <c:manualLayout>
          <c:xMode val="edge"/>
          <c:yMode val="edge"/>
          <c:x val="4.9330463977047739E-2"/>
          <c:y val="0.79758560835412573"/>
          <c:w val="0.94877740198635241"/>
          <c:h val="0.1757263558712978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ptos" panose="020B00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303491309794325"/>
          <c:y val="5.6355269995257723E-2"/>
          <c:w val="0.72696508690205675"/>
          <c:h val="0.70728072798846287"/>
        </c:manualLayout>
      </c:layout>
      <c:barChart>
        <c:barDir val="bar"/>
        <c:grouping val="percentStacked"/>
        <c:varyColors val="0"/>
        <c:ser>
          <c:idx val="0"/>
          <c:order val="0"/>
          <c:tx>
            <c:strRef>
              <c:f>Sheet1!$B$1</c:f>
              <c:strCache>
                <c:ptCount val="1"/>
                <c:pt idx="0">
                  <c:v>Quite well or extremely well</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Sheet1!$B$2:$B$4</c:f>
              <c:numCache>
                <c:formatCode>0%</c:formatCode>
                <c:ptCount val="3"/>
                <c:pt idx="0">
                  <c:v>0.2</c:v>
                </c:pt>
                <c:pt idx="1">
                  <c:v>0.25</c:v>
                </c:pt>
                <c:pt idx="2">
                  <c:v>0.35</c:v>
                </c:pt>
              </c:numCache>
            </c:numRef>
          </c:val>
          <c:extLst>
            <c:ext xmlns:c16="http://schemas.microsoft.com/office/drawing/2014/chart" uri="{C3380CC4-5D6E-409C-BE32-E72D297353CC}">
              <c16:uniqueId val="{00000000-C4FF-894C-89A3-64ADBB4715DA}"/>
            </c:ext>
          </c:extLst>
        </c:ser>
        <c:ser>
          <c:idx val="1"/>
          <c:order val="1"/>
          <c:tx>
            <c:strRef>
              <c:f>Sheet1!$C$1</c:f>
              <c:strCache>
                <c:ptCount val="1"/>
                <c:pt idx="0">
                  <c:v>Somewhat well</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Sheet1!$C$2:$C$4</c:f>
              <c:numCache>
                <c:formatCode>0%</c:formatCode>
                <c:ptCount val="3"/>
                <c:pt idx="0">
                  <c:v>0.21</c:v>
                </c:pt>
                <c:pt idx="1">
                  <c:v>0.23</c:v>
                </c:pt>
                <c:pt idx="2">
                  <c:v>0.25</c:v>
                </c:pt>
              </c:numCache>
            </c:numRef>
          </c:val>
          <c:extLst>
            <c:ext xmlns:c16="http://schemas.microsoft.com/office/drawing/2014/chart" uri="{C3380CC4-5D6E-409C-BE32-E72D297353CC}">
              <c16:uniqueId val="{00000001-C4FF-894C-89A3-64ADBB4715DA}"/>
            </c:ext>
          </c:extLst>
        </c:ser>
        <c:ser>
          <c:idx val="2"/>
          <c:order val="2"/>
          <c:tx>
            <c:strRef>
              <c:f>Sheet1!$D$1</c:f>
              <c:strCache>
                <c:ptCount val="1"/>
                <c:pt idx="0">
                  <c:v>Not at all or slightly well</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Sheet1!$D$2:$D$4</c:f>
              <c:numCache>
                <c:formatCode>0%</c:formatCode>
                <c:ptCount val="3"/>
                <c:pt idx="0">
                  <c:v>0.59</c:v>
                </c:pt>
                <c:pt idx="1">
                  <c:v>0.52</c:v>
                </c:pt>
                <c:pt idx="2">
                  <c:v>0.4</c:v>
                </c:pt>
              </c:numCache>
            </c:numRef>
          </c:val>
          <c:extLst>
            <c:ext xmlns:c16="http://schemas.microsoft.com/office/drawing/2014/chart" uri="{C3380CC4-5D6E-409C-BE32-E72D297353CC}">
              <c16:uniqueId val="{00000002-C4FF-894C-89A3-64ADBB4715DA}"/>
            </c:ext>
          </c:extLst>
        </c:ser>
        <c:dLbls>
          <c:dLblPos val="ctr"/>
          <c:showLegendKey val="0"/>
          <c:showVal val="1"/>
          <c:showCatName val="0"/>
          <c:showSerName val="0"/>
          <c:showPercent val="0"/>
          <c:showBubbleSize val="0"/>
        </c:dLbls>
        <c:gapWidth val="150"/>
        <c:overlap val="100"/>
        <c:axId val="1071281007"/>
        <c:axId val="1071283407"/>
      </c:barChart>
      <c:catAx>
        <c:axId val="1071281007"/>
        <c:scaling>
          <c:orientation val="minMax"/>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ptos" panose="020B0004020202020204" pitchFamily="34" charset="0"/>
                <a:ea typeface="+mn-ea"/>
                <a:cs typeface="+mn-cs"/>
              </a:defRPr>
            </a:pPr>
            <a:endParaRPr lang="en-US"/>
          </a:p>
        </c:txPr>
        <c:crossAx val="1071283407"/>
        <c:crosses val="autoZero"/>
        <c:auto val="1"/>
        <c:lblAlgn val="ctr"/>
        <c:lblOffset val="100"/>
        <c:noMultiLvlLbl val="0"/>
      </c:catAx>
      <c:valAx>
        <c:axId val="1071283407"/>
        <c:scaling>
          <c:orientation val="minMax"/>
        </c:scaling>
        <c:delete val="1"/>
        <c:axPos val="b"/>
        <c:numFmt formatCode="0%" sourceLinked="1"/>
        <c:majorTickMark val="none"/>
        <c:minorTickMark val="none"/>
        <c:tickLblPos val="nextTo"/>
        <c:crossAx val="1071281007"/>
        <c:crosses val="autoZero"/>
        <c:crossBetween val="between"/>
      </c:valAx>
      <c:spPr>
        <a:noFill/>
        <a:ln>
          <a:noFill/>
        </a:ln>
        <a:effectLst/>
      </c:spPr>
    </c:plotArea>
    <c:legend>
      <c:legendPos val="b"/>
      <c:layout>
        <c:manualLayout>
          <c:xMode val="edge"/>
          <c:yMode val="edge"/>
          <c:x val="0"/>
          <c:y val="0.79263266541373623"/>
          <c:w val="0.98915850676026418"/>
          <c:h val="0.1826503954385894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ptos" panose="020B00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41017515951092"/>
          <c:y val="3.8226593829247438E-2"/>
          <c:w val="0.80250641335643524"/>
          <c:h val="0.50340927767181776"/>
        </c:manualLayout>
      </c:layout>
      <c:barChart>
        <c:barDir val="col"/>
        <c:grouping val="percentStacked"/>
        <c:varyColors val="0"/>
        <c:ser>
          <c:idx val="0"/>
          <c:order val="0"/>
          <c:tx>
            <c:strRef>
              <c:f>Sheet1!$B$1</c:f>
              <c:strCache>
                <c:ptCount val="1"/>
                <c:pt idx="0">
                  <c:v>White</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9th graders overall</c:v>
                </c:pt>
                <c:pt idx="1">
                  <c:v>9th graders in pre-algebra</c:v>
                </c:pt>
                <c:pt idx="2">
                  <c:v>9th graders in geometry</c:v>
                </c:pt>
              </c:strCache>
            </c:strRef>
          </c:cat>
          <c:val>
            <c:numRef>
              <c:f>Sheet1!$B$2:$B$4</c:f>
              <c:numCache>
                <c:formatCode>0%</c:formatCode>
                <c:ptCount val="3"/>
                <c:pt idx="0">
                  <c:v>0.35</c:v>
                </c:pt>
                <c:pt idx="1">
                  <c:v>0.24</c:v>
                </c:pt>
                <c:pt idx="2">
                  <c:v>0.57499999999999996</c:v>
                </c:pt>
              </c:numCache>
            </c:numRef>
          </c:val>
          <c:extLst>
            <c:ext xmlns:c16="http://schemas.microsoft.com/office/drawing/2014/chart" uri="{C3380CC4-5D6E-409C-BE32-E72D297353CC}">
              <c16:uniqueId val="{00000000-D7F8-ED4B-AD01-5B2B7FC25316}"/>
            </c:ext>
          </c:extLst>
        </c:ser>
        <c:ser>
          <c:idx val="3"/>
          <c:order val="1"/>
          <c:tx>
            <c:strRef>
              <c:f>Sheet1!$C$1</c:f>
              <c:strCache>
                <c:ptCount val="1"/>
                <c:pt idx="0">
                  <c:v>Asian</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9th graders overall</c:v>
                </c:pt>
                <c:pt idx="1">
                  <c:v>9th graders in pre-algebra</c:v>
                </c:pt>
                <c:pt idx="2">
                  <c:v>9th graders in geometry</c:v>
                </c:pt>
              </c:strCache>
            </c:strRef>
          </c:cat>
          <c:val>
            <c:numRef>
              <c:f>Sheet1!$C$2:$C$4</c:f>
              <c:numCache>
                <c:formatCode>0%</c:formatCode>
                <c:ptCount val="3"/>
                <c:pt idx="0">
                  <c:v>0.1</c:v>
                </c:pt>
                <c:pt idx="1">
                  <c:v>0.05</c:v>
                </c:pt>
                <c:pt idx="2">
                  <c:v>0.2</c:v>
                </c:pt>
              </c:numCache>
            </c:numRef>
          </c:val>
          <c:extLst>
            <c:ext xmlns:c16="http://schemas.microsoft.com/office/drawing/2014/chart" uri="{C3380CC4-5D6E-409C-BE32-E72D297353CC}">
              <c16:uniqueId val="{00000001-D7F8-ED4B-AD01-5B2B7FC25316}"/>
            </c:ext>
          </c:extLst>
        </c:ser>
        <c:ser>
          <c:idx val="1"/>
          <c:order val="2"/>
          <c:tx>
            <c:strRef>
              <c:f>Sheet1!$D$1</c:f>
              <c:strCache>
                <c:ptCount val="1"/>
                <c:pt idx="0">
                  <c:v>Hispanic or Latinx</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9th graders overall</c:v>
                </c:pt>
                <c:pt idx="1">
                  <c:v>9th graders in pre-algebra</c:v>
                </c:pt>
                <c:pt idx="2">
                  <c:v>9th graders in geometry</c:v>
                </c:pt>
              </c:strCache>
            </c:strRef>
          </c:cat>
          <c:val>
            <c:numRef>
              <c:f>Sheet1!$D$2:$D$4</c:f>
              <c:numCache>
                <c:formatCode>0%</c:formatCode>
                <c:ptCount val="3"/>
                <c:pt idx="0">
                  <c:v>0.28000000000000003</c:v>
                </c:pt>
                <c:pt idx="1">
                  <c:v>0.36</c:v>
                </c:pt>
                <c:pt idx="2">
                  <c:v>0.1</c:v>
                </c:pt>
              </c:numCache>
            </c:numRef>
          </c:val>
          <c:extLst>
            <c:ext xmlns:c16="http://schemas.microsoft.com/office/drawing/2014/chart" uri="{C3380CC4-5D6E-409C-BE32-E72D297353CC}">
              <c16:uniqueId val="{00000002-D7F8-ED4B-AD01-5B2B7FC25316}"/>
            </c:ext>
          </c:extLst>
        </c:ser>
        <c:ser>
          <c:idx val="2"/>
          <c:order val="3"/>
          <c:tx>
            <c:strRef>
              <c:f>Sheet1!$E$1</c:f>
              <c:strCache>
                <c:ptCount val="1"/>
                <c:pt idx="0">
                  <c:v>Black or African American</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9th graders overall</c:v>
                </c:pt>
                <c:pt idx="1">
                  <c:v>9th graders in pre-algebra</c:v>
                </c:pt>
                <c:pt idx="2">
                  <c:v>9th graders in geometry</c:v>
                </c:pt>
              </c:strCache>
            </c:strRef>
          </c:cat>
          <c:val>
            <c:numRef>
              <c:f>Sheet1!$E$2:$E$4</c:f>
              <c:numCache>
                <c:formatCode>0%</c:formatCode>
                <c:ptCount val="3"/>
                <c:pt idx="0">
                  <c:v>0.19</c:v>
                </c:pt>
                <c:pt idx="1">
                  <c:v>0.25</c:v>
                </c:pt>
                <c:pt idx="2">
                  <c:v>7.4999999999999997E-2</c:v>
                </c:pt>
              </c:numCache>
            </c:numRef>
          </c:val>
          <c:extLst>
            <c:ext xmlns:c16="http://schemas.microsoft.com/office/drawing/2014/chart" uri="{C3380CC4-5D6E-409C-BE32-E72D297353CC}">
              <c16:uniqueId val="{00000003-D7F8-ED4B-AD01-5B2B7FC25316}"/>
            </c:ext>
          </c:extLst>
        </c:ser>
        <c:ser>
          <c:idx val="4"/>
          <c:order val="4"/>
          <c:tx>
            <c:strRef>
              <c:f>Sheet1!$F$1</c:f>
              <c:strCache>
                <c:ptCount val="1"/>
                <c:pt idx="0">
                  <c:v>Other</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9th graders overall</c:v>
                </c:pt>
                <c:pt idx="1">
                  <c:v>9th graders in pre-algebra</c:v>
                </c:pt>
                <c:pt idx="2">
                  <c:v>9th graders in geometry</c:v>
                </c:pt>
              </c:strCache>
            </c:strRef>
          </c:cat>
          <c:val>
            <c:numRef>
              <c:f>Sheet1!$F$2:$F$4</c:f>
              <c:numCache>
                <c:formatCode>0%</c:formatCode>
                <c:ptCount val="3"/>
                <c:pt idx="0">
                  <c:v>0.08</c:v>
                </c:pt>
                <c:pt idx="1">
                  <c:v>0.1</c:v>
                </c:pt>
                <c:pt idx="2">
                  <c:v>0.05</c:v>
                </c:pt>
              </c:numCache>
            </c:numRef>
          </c:val>
          <c:extLst>
            <c:ext xmlns:c16="http://schemas.microsoft.com/office/drawing/2014/chart" uri="{C3380CC4-5D6E-409C-BE32-E72D297353CC}">
              <c16:uniqueId val="{00000004-D7F8-ED4B-AD01-5B2B7FC25316}"/>
            </c:ext>
          </c:extLst>
        </c:ser>
        <c:dLbls>
          <c:dLblPos val="ctr"/>
          <c:showLegendKey val="0"/>
          <c:showVal val="1"/>
          <c:showCatName val="0"/>
          <c:showSerName val="0"/>
          <c:showPercent val="0"/>
          <c:showBubbleSize val="0"/>
        </c:dLbls>
        <c:gapWidth val="150"/>
        <c:overlap val="100"/>
        <c:axId val="1298897807"/>
        <c:axId val="1298905007"/>
      </c:barChart>
      <c:catAx>
        <c:axId val="1298897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crossAx val="1298905007"/>
        <c:crosses val="autoZero"/>
        <c:auto val="1"/>
        <c:lblAlgn val="ctr"/>
        <c:lblOffset val="100"/>
        <c:noMultiLvlLbl val="0"/>
      </c:catAx>
      <c:valAx>
        <c:axId val="1298905007"/>
        <c:scaling>
          <c:orientation val="minMax"/>
        </c:scaling>
        <c:delete val="1"/>
        <c:axPos val="l"/>
        <c:numFmt formatCode="0%" sourceLinked="1"/>
        <c:majorTickMark val="none"/>
        <c:minorTickMark val="none"/>
        <c:tickLblPos val="nextTo"/>
        <c:crossAx val="1298897807"/>
        <c:crosses val="autoZero"/>
        <c:crossBetween val="between"/>
        <c:min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ptos" panose="020B0004020202020204" pitchFamily="34" charset="0"/>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351932653442221E-2"/>
          <c:y val="5.8653030704967579E-2"/>
          <c:w val="0.77771640665418451"/>
          <c:h val="0.52813516527999016"/>
        </c:manualLayout>
      </c:layout>
      <c:barChart>
        <c:barDir val="col"/>
        <c:grouping val="percentStacked"/>
        <c:varyColors val="0"/>
        <c:ser>
          <c:idx val="0"/>
          <c:order val="0"/>
          <c:tx>
            <c:strRef>
              <c:f>Sheet1!$B$1</c:f>
              <c:strCache>
                <c:ptCount val="1"/>
                <c:pt idx="0">
                  <c:v>Students who qualify for FRL</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9th graders overall</c:v>
                </c:pt>
                <c:pt idx="1">
                  <c:v>9th graders in pre-algebra</c:v>
                </c:pt>
                <c:pt idx="2">
                  <c:v>9th graders in geometry</c:v>
                </c:pt>
              </c:strCache>
            </c:strRef>
          </c:cat>
          <c:val>
            <c:numRef>
              <c:f>Sheet1!$B$2:$B$4</c:f>
              <c:numCache>
                <c:formatCode>0%</c:formatCode>
                <c:ptCount val="3"/>
                <c:pt idx="0">
                  <c:v>0.78</c:v>
                </c:pt>
                <c:pt idx="1">
                  <c:v>0.89</c:v>
                </c:pt>
                <c:pt idx="2">
                  <c:v>0.46</c:v>
                </c:pt>
              </c:numCache>
            </c:numRef>
          </c:val>
          <c:extLst>
            <c:ext xmlns:c16="http://schemas.microsoft.com/office/drawing/2014/chart" uri="{C3380CC4-5D6E-409C-BE32-E72D297353CC}">
              <c16:uniqueId val="{00000000-0DB3-1A43-AC07-CC914A662C02}"/>
            </c:ext>
          </c:extLst>
        </c:ser>
        <c:ser>
          <c:idx val="1"/>
          <c:order val="1"/>
          <c:tx>
            <c:strRef>
              <c:f>Sheet1!$C$1</c:f>
              <c:strCache>
                <c:ptCount val="1"/>
                <c:pt idx="0">
                  <c:v>Students who don't qualify for FRL</c:v>
                </c:pt>
              </c:strCache>
            </c:strRef>
          </c:tx>
          <c:spPr>
            <a:solidFill>
              <a:schemeClr val="bg2">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9th graders overall</c:v>
                </c:pt>
                <c:pt idx="1">
                  <c:v>9th graders in pre-algebra</c:v>
                </c:pt>
                <c:pt idx="2">
                  <c:v>9th graders in geometry</c:v>
                </c:pt>
              </c:strCache>
            </c:strRef>
          </c:cat>
          <c:val>
            <c:numRef>
              <c:f>Sheet1!$C$2:$C$4</c:f>
              <c:numCache>
                <c:formatCode>0%</c:formatCode>
                <c:ptCount val="3"/>
                <c:pt idx="0">
                  <c:v>0.22</c:v>
                </c:pt>
                <c:pt idx="1">
                  <c:v>0.11</c:v>
                </c:pt>
                <c:pt idx="2">
                  <c:v>0.54</c:v>
                </c:pt>
              </c:numCache>
            </c:numRef>
          </c:val>
          <c:extLst>
            <c:ext xmlns:c16="http://schemas.microsoft.com/office/drawing/2014/chart" uri="{C3380CC4-5D6E-409C-BE32-E72D297353CC}">
              <c16:uniqueId val="{00000001-0DB3-1A43-AC07-CC914A662C02}"/>
            </c:ext>
          </c:extLst>
        </c:ser>
        <c:dLbls>
          <c:dLblPos val="ctr"/>
          <c:showLegendKey val="0"/>
          <c:showVal val="1"/>
          <c:showCatName val="0"/>
          <c:showSerName val="0"/>
          <c:showPercent val="0"/>
          <c:showBubbleSize val="0"/>
        </c:dLbls>
        <c:gapWidth val="150"/>
        <c:overlap val="100"/>
        <c:axId val="1298897807"/>
        <c:axId val="1298905007"/>
      </c:barChart>
      <c:catAx>
        <c:axId val="1298897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crossAx val="1298905007"/>
        <c:crosses val="autoZero"/>
        <c:auto val="1"/>
        <c:lblAlgn val="ctr"/>
        <c:lblOffset val="100"/>
        <c:noMultiLvlLbl val="0"/>
      </c:catAx>
      <c:valAx>
        <c:axId val="1298905007"/>
        <c:scaling>
          <c:orientation val="minMax"/>
        </c:scaling>
        <c:delete val="1"/>
        <c:axPos val="l"/>
        <c:numFmt formatCode="0%" sourceLinked="1"/>
        <c:majorTickMark val="none"/>
        <c:minorTickMark val="none"/>
        <c:tickLblPos val="nextTo"/>
        <c:crossAx val="1298897807"/>
        <c:crosses val="autoZero"/>
        <c:crossBetween val="between"/>
        <c:minorUnit val="0.2"/>
      </c:valAx>
      <c:spPr>
        <a:noFill/>
        <a:ln>
          <a:noFill/>
        </a:ln>
        <a:effectLst/>
      </c:spPr>
    </c:plotArea>
    <c:legend>
      <c:legendPos val="b"/>
      <c:layout>
        <c:manualLayout>
          <c:xMode val="edge"/>
          <c:yMode val="edge"/>
          <c:x val="9.9751553199525902E-2"/>
          <c:y val="0.80122351165645189"/>
          <c:w val="0.71366831863709179"/>
          <c:h val="0.1987764883435481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ptos" panose="020B00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236295103387579"/>
          <c:y val="4.9413796382480585E-2"/>
          <c:w val="0.55842507252888163"/>
          <c:h val="0.55485974004606775"/>
        </c:manualLayout>
      </c:layout>
      <c:barChart>
        <c:barDir val="bar"/>
        <c:grouping val="percentStacked"/>
        <c:varyColors val="0"/>
        <c:ser>
          <c:idx val="0"/>
          <c:order val="0"/>
          <c:tx>
            <c:strRef>
              <c:f>Sheet1!$B$1</c:f>
              <c:strCache>
                <c:ptCount val="1"/>
                <c:pt idx="0">
                  <c:v>Almost always or frequently</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Sheet1!$B$2:$B$4</c:f>
              <c:numCache>
                <c:formatCode>0%</c:formatCode>
                <c:ptCount val="3"/>
                <c:pt idx="0">
                  <c:v>0.2</c:v>
                </c:pt>
                <c:pt idx="1">
                  <c:v>0.27</c:v>
                </c:pt>
                <c:pt idx="2">
                  <c:v>0.35</c:v>
                </c:pt>
              </c:numCache>
            </c:numRef>
          </c:val>
          <c:extLst>
            <c:ext xmlns:c16="http://schemas.microsoft.com/office/drawing/2014/chart" uri="{C3380CC4-5D6E-409C-BE32-E72D297353CC}">
              <c16:uniqueId val="{00000000-1264-CF41-ACE9-CAADFCFCB266}"/>
            </c:ext>
          </c:extLst>
        </c:ser>
        <c:ser>
          <c:idx val="1"/>
          <c:order val="1"/>
          <c:tx>
            <c:strRef>
              <c:f>Sheet1!$C$1</c:f>
              <c:strCache>
                <c:ptCount val="1"/>
                <c:pt idx="0">
                  <c:v>Sometimes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Sheet1!$C$2:$C$4</c:f>
              <c:numCache>
                <c:formatCode>0%</c:formatCode>
                <c:ptCount val="3"/>
                <c:pt idx="0">
                  <c:v>0.2</c:v>
                </c:pt>
                <c:pt idx="1">
                  <c:v>0.19</c:v>
                </c:pt>
                <c:pt idx="2">
                  <c:v>0.25</c:v>
                </c:pt>
              </c:numCache>
            </c:numRef>
          </c:val>
          <c:extLst>
            <c:ext xmlns:c16="http://schemas.microsoft.com/office/drawing/2014/chart" uri="{C3380CC4-5D6E-409C-BE32-E72D297353CC}">
              <c16:uniqueId val="{00000001-1264-CF41-ACE9-CAADFCFCB266}"/>
            </c:ext>
          </c:extLst>
        </c:ser>
        <c:ser>
          <c:idx val="2"/>
          <c:order val="2"/>
          <c:tx>
            <c:strRef>
              <c:f>Sheet1!$D$1</c:f>
              <c:strCache>
                <c:ptCount val="1"/>
                <c:pt idx="0">
                  <c:v>Almost never or once in awhile</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Sheet1!$D$2:$D$4</c:f>
              <c:numCache>
                <c:formatCode>0%</c:formatCode>
                <c:ptCount val="3"/>
                <c:pt idx="0">
                  <c:v>0.6</c:v>
                </c:pt>
                <c:pt idx="1">
                  <c:v>0.54</c:v>
                </c:pt>
                <c:pt idx="2">
                  <c:v>0.4</c:v>
                </c:pt>
              </c:numCache>
            </c:numRef>
          </c:val>
          <c:extLst>
            <c:ext xmlns:c16="http://schemas.microsoft.com/office/drawing/2014/chart" uri="{C3380CC4-5D6E-409C-BE32-E72D297353CC}">
              <c16:uniqueId val="{00000002-1264-CF41-ACE9-CAADFCFCB266}"/>
            </c:ext>
          </c:extLst>
        </c:ser>
        <c:dLbls>
          <c:dLblPos val="ctr"/>
          <c:showLegendKey val="0"/>
          <c:showVal val="1"/>
          <c:showCatName val="0"/>
          <c:showSerName val="0"/>
          <c:showPercent val="0"/>
          <c:showBubbleSize val="0"/>
        </c:dLbls>
        <c:gapWidth val="150"/>
        <c:overlap val="100"/>
        <c:axId val="1071281007"/>
        <c:axId val="1071283407"/>
      </c:barChart>
      <c:catAx>
        <c:axId val="1071281007"/>
        <c:scaling>
          <c:orientation val="minMax"/>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crossAx val="1071283407"/>
        <c:crosses val="autoZero"/>
        <c:auto val="1"/>
        <c:lblAlgn val="ctr"/>
        <c:lblOffset val="100"/>
        <c:noMultiLvlLbl val="0"/>
      </c:catAx>
      <c:valAx>
        <c:axId val="1071283407"/>
        <c:scaling>
          <c:orientation val="minMax"/>
        </c:scaling>
        <c:delete val="1"/>
        <c:axPos val="b"/>
        <c:numFmt formatCode="0%" sourceLinked="1"/>
        <c:majorTickMark val="none"/>
        <c:minorTickMark val="none"/>
        <c:tickLblPos val="nextTo"/>
        <c:crossAx val="1071281007"/>
        <c:crosses val="autoZero"/>
        <c:crossBetween val="between"/>
      </c:valAx>
      <c:spPr>
        <a:noFill/>
        <a:ln>
          <a:noFill/>
        </a:ln>
        <a:effectLst/>
      </c:spPr>
    </c:plotArea>
    <c:legend>
      <c:legendPos val="b"/>
      <c:layout>
        <c:manualLayout>
          <c:xMode val="edge"/>
          <c:yMode val="edge"/>
          <c:x val="3.0509161415800141E-3"/>
          <c:y val="0.65067039815757644"/>
          <c:w val="0.99694908385841996"/>
          <c:h val="0.2567711359183070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ptos" panose="020B00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790821409842918E-2"/>
          <c:y val="1.6411106822003939E-2"/>
          <c:w val="0.5663898078296038"/>
          <c:h val="0.86854973664391977"/>
        </c:manualLayout>
      </c:layout>
      <c:barChart>
        <c:barDir val="col"/>
        <c:grouping val="percentStacked"/>
        <c:varyColors val="0"/>
        <c:ser>
          <c:idx val="0"/>
          <c:order val="0"/>
          <c:tx>
            <c:strRef>
              <c:f>Sheet1!$B$1</c:f>
              <c:strCache>
                <c:ptCount val="1"/>
                <c:pt idx="0">
                  <c:v>White</c:v>
                </c:pt>
              </c:strCache>
            </c:strRef>
          </c:tx>
          <c:spPr>
            <a:solidFill>
              <a:srgbClr val="D45D0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Students</c:v>
                </c:pt>
                <c:pt idx="1">
                  <c:v>Teachers</c:v>
                </c:pt>
                <c:pt idx="2">
                  <c:v>School Leaders</c:v>
                </c:pt>
              </c:strCache>
            </c:strRef>
          </c:cat>
          <c:val>
            <c:numRef>
              <c:f>Sheet1!$B$2:$B$4</c:f>
              <c:numCache>
                <c:formatCode>0%</c:formatCode>
                <c:ptCount val="3"/>
                <c:pt idx="0">
                  <c:v>0.35</c:v>
                </c:pt>
                <c:pt idx="1">
                  <c:v>0.71</c:v>
                </c:pt>
                <c:pt idx="2">
                  <c:v>0.72</c:v>
                </c:pt>
              </c:numCache>
            </c:numRef>
          </c:val>
          <c:extLst>
            <c:ext xmlns:c16="http://schemas.microsoft.com/office/drawing/2014/chart" uri="{C3380CC4-5D6E-409C-BE32-E72D297353CC}">
              <c16:uniqueId val="{00000000-7077-A04A-B55B-0FCF8B966B98}"/>
            </c:ext>
          </c:extLst>
        </c:ser>
        <c:ser>
          <c:idx val="1"/>
          <c:order val="1"/>
          <c:tx>
            <c:strRef>
              <c:f>Sheet1!$C$1</c:f>
              <c:strCache>
                <c:ptCount val="1"/>
                <c:pt idx="0">
                  <c:v>Hispanic or Latinx</c:v>
                </c:pt>
              </c:strCache>
            </c:strRef>
          </c:tx>
          <c:spPr>
            <a:solidFill>
              <a:srgbClr val="ED8B0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Students</c:v>
                </c:pt>
                <c:pt idx="1">
                  <c:v>Teachers</c:v>
                </c:pt>
                <c:pt idx="2">
                  <c:v>School Leaders</c:v>
                </c:pt>
              </c:strCache>
            </c:strRef>
          </c:cat>
          <c:val>
            <c:numRef>
              <c:f>Sheet1!$C$2:$C$4</c:f>
              <c:numCache>
                <c:formatCode>0%</c:formatCode>
                <c:ptCount val="3"/>
                <c:pt idx="0">
                  <c:v>0.28000000000000003</c:v>
                </c:pt>
                <c:pt idx="1">
                  <c:v>0.11</c:v>
                </c:pt>
                <c:pt idx="2">
                  <c:v>0.14000000000000001</c:v>
                </c:pt>
              </c:numCache>
            </c:numRef>
          </c:val>
          <c:extLst>
            <c:ext xmlns:c16="http://schemas.microsoft.com/office/drawing/2014/chart" uri="{C3380CC4-5D6E-409C-BE32-E72D297353CC}">
              <c16:uniqueId val="{00000001-7077-A04A-B55B-0FCF8B966B98}"/>
            </c:ext>
          </c:extLst>
        </c:ser>
        <c:ser>
          <c:idx val="2"/>
          <c:order val="2"/>
          <c:tx>
            <c:strRef>
              <c:f>Sheet1!$D$1</c:f>
              <c:strCache>
                <c:ptCount val="1"/>
                <c:pt idx="0">
                  <c:v>Black or African American</c:v>
                </c:pt>
              </c:strCache>
            </c:strRef>
          </c:tx>
          <c:spPr>
            <a:solidFill>
              <a:srgbClr val="FFB13F"/>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Students</c:v>
                </c:pt>
                <c:pt idx="1">
                  <c:v>Teachers</c:v>
                </c:pt>
                <c:pt idx="2">
                  <c:v>School Leaders</c:v>
                </c:pt>
              </c:strCache>
            </c:strRef>
          </c:cat>
          <c:val>
            <c:numRef>
              <c:f>Sheet1!$D$2:$D$4</c:f>
              <c:numCache>
                <c:formatCode>0%</c:formatCode>
                <c:ptCount val="3"/>
                <c:pt idx="0">
                  <c:v>0.19</c:v>
                </c:pt>
                <c:pt idx="1">
                  <c:v>0.11</c:v>
                </c:pt>
                <c:pt idx="2">
                  <c:v>0.14000000000000001</c:v>
                </c:pt>
              </c:numCache>
            </c:numRef>
          </c:val>
          <c:extLst>
            <c:ext xmlns:c16="http://schemas.microsoft.com/office/drawing/2014/chart" uri="{C3380CC4-5D6E-409C-BE32-E72D297353CC}">
              <c16:uniqueId val="{00000002-7077-A04A-B55B-0FCF8B966B98}"/>
            </c:ext>
          </c:extLst>
        </c:ser>
        <c:ser>
          <c:idx val="3"/>
          <c:order val="3"/>
          <c:tx>
            <c:strRef>
              <c:f>Sheet1!$E$1</c:f>
              <c:strCache>
                <c:ptCount val="1"/>
                <c:pt idx="0">
                  <c:v>Asian</c:v>
                </c:pt>
              </c:strCache>
            </c:strRef>
          </c:tx>
          <c:spPr>
            <a:solidFill>
              <a:srgbClr val="FFDAA3"/>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62B8-4CE3-AAD5-0B2FC15D510F}"/>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Students</c:v>
                </c:pt>
                <c:pt idx="1">
                  <c:v>Teachers</c:v>
                </c:pt>
                <c:pt idx="2">
                  <c:v>School Leaders</c:v>
                </c:pt>
              </c:strCache>
            </c:strRef>
          </c:cat>
          <c:val>
            <c:numRef>
              <c:f>Sheet1!$E$2:$E$4</c:f>
              <c:numCache>
                <c:formatCode>0%</c:formatCode>
                <c:ptCount val="3"/>
                <c:pt idx="0">
                  <c:v>0.1</c:v>
                </c:pt>
                <c:pt idx="1">
                  <c:v>0.04</c:v>
                </c:pt>
                <c:pt idx="2">
                  <c:v>0</c:v>
                </c:pt>
              </c:numCache>
            </c:numRef>
          </c:val>
          <c:extLst>
            <c:ext xmlns:c16="http://schemas.microsoft.com/office/drawing/2014/chart" uri="{C3380CC4-5D6E-409C-BE32-E72D297353CC}">
              <c16:uniqueId val="{00000003-7077-A04A-B55B-0FCF8B966B98}"/>
            </c:ext>
          </c:extLst>
        </c:ser>
        <c:ser>
          <c:idx val="4"/>
          <c:order val="4"/>
          <c:tx>
            <c:strRef>
              <c:f>Sheet1!$F$1</c:f>
              <c:strCache>
                <c:ptCount val="1"/>
                <c:pt idx="0">
                  <c:v>Other</c:v>
                </c:pt>
              </c:strCache>
            </c:strRef>
          </c:tx>
          <c:spPr>
            <a:solidFill>
              <a:schemeClr val="bg2">
                <a:lumMod val="20000"/>
                <a:lumOff val="80000"/>
              </a:schemeClr>
            </a:solidFill>
            <a:ln>
              <a:noFill/>
            </a:ln>
            <a:effectLst/>
          </c:spPr>
          <c:invertIfNegative val="0"/>
          <c:dLbls>
            <c:dLbl>
              <c:idx val="1"/>
              <c:delete val="1"/>
              <c:extLst>
                <c:ext xmlns:c15="http://schemas.microsoft.com/office/drawing/2012/chart" uri="{CE6537A1-D6FC-4f65-9D91-7224C49458BB}">
                  <c15:layout>
                    <c:manualLayout>
                      <c:w val="4.2315957735985135E-2"/>
                      <c:h val="8.4906462765844348E-2"/>
                    </c:manualLayout>
                  </c15:layout>
                </c:ext>
                <c:ext xmlns:c16="http://schemas.microsoft.com/office/drawing/2014/chart" uri="{C3380CC4-5D6E-409C-BE32-E72D297353CC}">
                  <c16:uniqueId val="{00000006-7077-A04A-B55B-0FCF8B966B98}"/>
                </c:ext>
              </c:extLst>
            </c:dLbl>
            <c:dLbl>
              <c:idx val="2"/>
              <c:delete val="1"/>
              <c:extLst>
                <c:ext xmlns:c15="http://schemas.microsoft.com/office/drawing/2012/chart" uri="{CE6537A1-D6FC-4f65-9D91-7224C49458BB}"/>
                <c:ext xmlns:c16="http://schemas.microsoft.com/office/drawing/2014/chart" uri="{C3380CC4-5D6E-409C-BE32-E72D297353CC}">
                  <c16:uniqueId val="{00000004-7077-A04A-B55B-0FCF8B966B98}"/>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Students</c:v>
                </c:pt>
                <c:pt idx="1">
                  <c:v>Teachers</c:v>
                </c:pt>
                <c:pt idx="2">
                  <c:v>School Leaders</c:v>
                </c:pt>
              </c:strCache>
            </c:strRef>
          </c:cat>
          <c:val>
            <c:numRef>
              <c:f>Sheet1!$F$2:$F$4</c:f>
              <c:numCache>
                <c:formatCode>0%</c:formatCode>
                <c:ptCount val="3"/>
                <c:pt idx="0">
                  <c:v>0.08</c:v>
                </c:pt>
                <c:pt idx="1">
                  <c:v>0.03</c:v>
                </c:pt>
                <c:pt idx="2">
                  <c:v>0</c:v>
                </c:pt>
              </c:numCache>
            </c:numRef>
          </c:val>
          <c:extLst>
            <c:ext xmlns:c16="http://schemas.microsoft.com/office/drawing/2014/chart" uri="{C3380CC4-5D6E-409C-BE32-E72D297353CC}">
              <c16:uniqueId val="{00000005-7077-A04A-B55B-0FCF8B966B98}"/>
            </c:ext>
          </c:extLst>
        </c:ser>
        <c:dLbls>
          <c:dLblPos val="ctr"/>
          <c:showLegendKey val="0"/>
          <c:showVal val="1"/>
          <c:showCatName val="0"/>
          <c:showSerName val="0"/>
          <c:showPercent val="0"/>
          <c:showBubbleSize val="0"/>
        </c:dLbls>
        <c:gapWidth val="150"/>
        <c:overlap val="100"/>
        <c:axId val="1298897807"/>
        <c:axId val="1298905007"/>
      </c:barChart>
      <c:catAx>
        <c:axId val="1298897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solidFill>
                <a:latin typeface="Aptos" panose="020B0004020202020204" pitchFamily="34" charset="0"/>
                <a:ea typeface="+mn-ea"/>
                <a:cs typeface="+mn-cs"/>
              </a:defRPr>
            </a:pPr>
            <a:endParaRPr lang="en-US"/>
          </a:p>
        </c:txPr>
        <c:crossAx val="1298905007"/>
        <c:crosses val="autoZero"/>
        <c:auto val="1"/>
        <c:lblAlgn val="ctr"/>
        <c:lblOffset val="100"/>
        <c:noMultiLvlLbl val="0"/>
      </c:catAx>
      <c:valAx>
        <c:axId val="1298905007"/>
        <c:scaling>
          <c:orientation val="minMax"/>
        </c:scaling>
        <c:delete val="1"/>
        <c:axPos val="l"/>
        <c:numFmt formatCode="0%" sourceLinked="1"/>
        <c:majorTickMark val="none"/>
        <c:minorTickMark val="none"/>
        <c:tickLblPos val="nextTo"/>
        <c:crossAx val="1298897807"/>
        <c:crosses val="autoZero"/>
        <c:crossBetween val="between"/>
        <c:minorUnit val="0.2"/>
      </c:valAx>
      <c:spPr>
        <a:noFill/>
        <a:ln>
          <a:noFill/>
        </a:ln>
        <a:effectLst/>
      </c:spPr>
    </c:plotArea>
    <c:legend>
      <c:legendPos val="tr"/>
      <c:layout>
        <c:manualLayout>
          <c:xMode val="edge"/>
          <c:yMode val="edge"/>
          <c:x val="0.60129377700701436"/>
          <c:y val="0.11811441353706405"/>
          <c:w val="0.31188826498895844"/>
          <c:h val="0.5709213573420294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ptos" panose="020B00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105159676458673"/>
          <c:y val="3.8079222696706556E-2"/>
          <c:w val="0.68862176979491785"/>
          <c:h val="0.70728072798846287"/>
        </c:manualLayout>
      </c:layout>
      <c:barChart>
        <c:barDir val="bar"/>
        <c:grouping val="percentStacked"/>
        <c:varyColors val="0"/>
        <c:ser>
          <c:idx val="0"/>
          <c:order val="0"/>
          <c:tx>
            <c:strRef>
              <c:f>Sheet1!$B$1</c:f>
              <c:strCache>
                <c:ptCount val="1"/>
                <c:pt idx="0">
                  <c:v>Quite a bit or a tremendous amount</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Sheet1!$B$2:$B$4</c:f>
              <c:numCache>
                <c:formatCode>0%</c:formatCode>
                <c:ptCount val="3"/>
                <c:pt idx="0">
                  <c:v>0.27</c:v>
                </c:pt>
                <c:pt idx="1">
                  <c:v>0.33</c:v>
                </c:pt>
                <c:pt idx="2">
                  <c:v>0.4</c:v>
                </c:pt>
              </c:numCache>
            </c:numRef>
          </c:val>
          <c:extLst>
            <c:ext xmlns:c16="http://schemas.microsoft.com/office/drawing/2014/chart" uri="{C3380CC4-5D6E-409C-BE32-E72D297353CC}">
              <c16:uniqueId val="{00000000-224D-5F42-BB66-12A29F23C3C7}"/>
            </c:ext>
          </c:extLst>
        </c:ser>
        <c:ser>
          <c:idx val="1"/>
          <c:order val="1"/>
          <c:tx>
            <c:strRef>
              <c:f>Sheet1!$C$1</c:f>
              <c:strCache>
                <c:ptCount val="1"/>
                <c:pt idx="0">
                  <c:v>Somewhat</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Sheet1!$C$2:$C$4</c:f>
              <c:numCache>
                <c:formatCode>0%</c:formatCode>
                <c:ptCount val="3"/>
                <c:pt idx="0">
                  <c:v>0.21</c:v>
                </c:pt>
                <c:pt idx="1">
                  <c:v>0.22</c:v>
                </c:pt>
                <c:pt idx="2">
                  <c:v>0.23</c:v>
                </c:pt>
              </c:numCache>
            </c:numRef>
          </c:val>
          <c:extLst>
            <c:ext xmlns:c16="http://schemas.microsoft.com/office/drawing/2014/chart" uri="{C3380CC4-5D6E-409C-BE32-E72D297353CC}">
              <c16:uniqueId val="{00000001-224D-5F42-BB66-12A29F23C3C7}"/>
            </c:ext>
          </c:extLst>
        </c:ser>
        <c:ser>
          <c:idx val="2"/>
          <c:order val="2"/>
          <c:tx>
            <c:strRef>
              <c:f>Sheet1!$D$1</c:f>
              <c:strCache>
                <c:ptCount val="1"/>
                <c:pt idx="0">
                  <c:v>Not at all or a little bit</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Sheet1!$D$2:$D$4</c:f>
              <c:numCache>
                <c:formatCode>0%</c:formatCode>
                <c:ptCount val="3"/>
                <c:pt idx="0">
                  <c:v>0.52</c:v>
                </c:pt>
                <c:pt idx="1">
                  <c:v>0.45</c:v>
                </c:pt>
                <c:pt idx="2">
                  <c:v>0.37</c:v>
                </c:pt>
              </c:numCache>
            </c:numRef>
          </c:val>
          <c:extLst>
            <c:ext xmlns:c16="http://schemas.microsoft.com/office/drawing/2014/chart" uri="{C3380CC4-5D6E-409C-BE32-E72D297353CC}">
              <c16:uniqueId val="{00000002-224D-5F42-BB66-12A29F23C3C7}"/>
            </c:ext>
          </c:extLst>
        </c:ser>
        <c:dLbls>
          <c:dLblPos val="ctr"/>
          <c:showLegendKey val="0"/>
          <c:showVal val="1"/>
          <c:showCatName val="0"/>
          <c:showSerName val="0"/>
          <c:showPercent val="0"/>
          <c:showBubbleSize val="0"/>
        </c:dLbls>
        <c:gapWidth val="150"/>
        <c:overlap val="100"/>
        <c:axId val="1071281007"/>
        <c:axId val="1071283407"/>
      </c:barChart>
      <c:catAx>
        <c:axId val="1071281007"/>
        <c:scaling>
          <c:orientation val="minMax"/>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ptos" panose="020B0004020202020204" pitchFamily="34" charset="0"/>
                <a:ea typeface="+mn-ea"/>
                <a:cs typeface="+mn-cs"/>
              </a:defRPr>
            </a:pPr>
            <a:endParaRPr lang="en-US"/>
          </a:p>
        </c:txPr>
        <c:crossAx val="1071283407"/>
        <c:crosses val="autoZero"/>
        <c:auto val="1"/>
        <c:lblAlgn val="ctr"/>
        <c:lblOffset val="100"/>
        <c:noMultiLvlLbl val="0"/>
      </c:catAx>
      <c:valAx>
        <c:axId val="1071283407"/>
        <c:scaling>
          <c:orientation val="minMax"/>
        </c:scaling>
        <c:delete val="1"/>
        <c:axPos val="b"/>
        <c:numFmt formatCode="0%" sourceLinked="1"/>
        <c:majorTickMark val="none"/>
        <c:minorTickMark val="none"/>
        <c:tickLblPos val="nextTo"/>
        <c:crossAx val="1071281007"/>
        <c:crosses val="autoZero"/>
        <c:crossBetween val="between"/>
      </c:valAx>
      <c:spPr>
        <a:noFill/>
        <a:ln>
          <a:noFill/>
        </a:ln>
        <a:effectLst/>
      </c:spPr>
    </c:plotArea>
    <c:legend>
      <c:legendPos val="b"/>
      <c:layout>
        <c:manualLayout>
          <c:xMode val="edge"/>
          <c:yMode val="edge"/>
          <c:x val="4.6393911404276657E-2"/>
          <c:y val="0.82547737117280418"/>
          <c:w val="0.93966644926279064"/>
          <c:h val="0.1060944562789006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Aptos" panose="020B00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92133637693761E-2"/>
          <c:y val="4.6311456529236794E-2"/>
          <c:w val="0.84729224833298011"/>
          <c:h val="0.72186505374118093"/>
        </c:manualLayout>
      </c:layout>
      <c:barChart>
        <c:barDir val="col"/>
        <c:grouping val="stacked"/>
        <c:varyColors val="0"/>
        <c:ser>
          <c:idx val="0"/>
          <c:order val="0"/>
          <c:tx>
            <c:strRef>
              <c:f>Sheet1!$B$1</c:f>
              <c:strCache>
                <c:ptCount val="1"/>
                <c:pt idx="0">
                  <c:v>Column1</c:v>
                </c:pt>
              </c:strCache>
            </c:strRef>
          </c:tx>
          <c:spPr>
            <a:solidFill>
              <a:srgbClr val="FFFBA7"/>
            </a:solidFill>
            <a:ln>
              <a:noFill/>
            </a:ln>
            <a:effectLst/>
          </c:spPr>
          <c:invertIfNegative val="0"/>
          <c:dPt>
            <c:idx val="0"/>
            <c:invertIfNegative val="0"/>
            <c:bubble3D val="0"/>
            <c:spPr>
              <a:solidFill>
                <a:srgbClr val="BFB800"/>
              </a:solidFill>
              <a:ln>
                <a:noFill/>
              </a:ln>
              <a:effectLst/>
            </c:spPr>
            <c:extLst>
              <c:ext xmlns:c16="http://schemas.microsoft.com/office/drawing/2014/chart" uri="{C3380CC4-5D6E-409C-BE32-E72D297353CC}">
                <c16:uniqueId val="{00000001-2B57-564A-87B7-EA4A3C67BAD1}"/>
              </c:ext>
            </c:extLst>
          </c:dPt>
          <c:dPt>
            <c:idx val="1"/>
            <c:invertIfNegative val="0"/>
            <c:bubble3D val="0"/>
            <c:spPr>
              <a:noFill/>
              <a:ln>
                <a:noFill/>
              </a:ln>
              <a:effectLst/>
            </c:spPr>
            <c:extLst>
              <c:ext xmlns:c16="http://schemas.microsoft.com/office/drawing/2014/chart" uri="{C3380CC4-5D6E-409C-BE32-E72D297353CC}">
                <c16:uniqueId val="{00000003-2B57-564A-87B7-EA4A3C67BAD1}"/>
              </c:ext>
            </c:extLst>
          </c:dPt>
          <c:dPt>
            <c:idx val="4"/>
            <c:invertIfNegative val="0"/>
            <c:bubble3D val="0"/>
            <c:spPr>
              <a:solidFill>
                <a:srgbClr val="BFB800"/>
              </a:solidFill>
              <a:ln>
                <a:noFill/>
              </a:ln>
              <a:effectLst/>
            </c:spPr>
            <c:extLst>
              <c:ext xmlns:c16="http://schemas.microsoft.com/office/drawing/2014/chart" uri="{C3380CC4-5D6E-409C-BE32-E72D297353CC}">
                <c16:uniqueId val="{00000005-2B57-564A-87B7-EA4A3C67BAD1}"/>
              </c:ext>
            </c:extLst>
          </c:dPt>
          <c:dLbls>
            <c:dLbl>
              <c:idx val="0"/>
              <c:tx>
                <c:rich>
                  <a:bodyPr/>
                  <a:lstStyle/>
                  <a:p>
                    <a:fld id="{B6F97074-923E-4665-9B7F-F6BF4A023114}" type="VALUE">
                      <a:rPr lang="en-US">
                        <a:solidFill>
                          <a:schemeClr val="tx1"/>
                        </a:solidFill>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B57-564A-87B7-EA4A3C67BAD1}"/>
                </c:ext>
              </c:extLst>
            </c:dLbl>
            <c:dLbl>
              <c:idx val="1"/>
              <c:delete val="1"/>
              <c:extLst>
                <c:ext xmlns:c15="http://schemas.microsoft.com/office/drawing/2012/chart" uri="{CE6537A1-D6FC-4f65-9D91-7224C49458BB}"/>
                <c:ext xmlns:c16="http://schemas.microsoft.com/office/drawing/2014/chart" uri="{C3380CC4-5D6E-409C-BE32-E72D297353CC}">
                  <c16:uniqueId val="{00000003-2B57-564A-87B7-EA4A3C67BAD1}"/>
                </c:ext>
              </c:extLst>
            </c:dLbl>
            <c:dLbl>
              <c:idx val="4"/>
              <c:tx>
                <c:rich>
                  <a:bodyPr/>
                  <a:lstStyle/>
                  <a:p>
                    <a:fld id="{87A1BE72-75FC-49BE-9327-0BCF94700F65}" type="VALUE">
                      <a:rPr lang="en-US">
                        <a:solidFill>
                          <a:schemeClr val="tx1"/>
                        </a:solidFill>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B57-564A-87B7-EA4A3C67BAD1}"/>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Hispanic or 
Latinx</c:v>
                </c:pt>
                <c:pt idx="4">
                  <c:v>White</c:v>
                </c:pt>
              </c:strCache>
            </c:strRef>
          </c:cat>
          <c:val>
            <c:numRef>
              <c:f>Sheet1!$B$2:$B$6</c:f>
              <c:numCache>
                <c:formatCode>0%</c:formatCode>
                <c:ptCount val="5"/>
                <c:pt idx="0">
                  <c:v>0.16</c:v>
                </c:pt>
                <c:pt idx="1">
                  <c:v>0.16</c:v>
                </c:pt>
                <c:pt idx="4">
                  <c:v>0.44</c:v>
                </c:pt>
              </c:numCache>
            </c:numRef>
          </c:val>
          <c:extLst>
            <c:ext xmlns:c16="http://schemas.microsoft.com/office/drawing/2014/chart" uri="{C3380CC4-5D6E-409C-BE32-E72D297353CC}">
              <c16:uniqueId val="{00000006-2B57-564A-87B7-EA4A3C67BAD1}"/>
            </c:ext>
          </c:extLst>
        </c:ser>
        <c:ser>
          <c:idx val="1"/>
          <c:order val="1"/>
          <c:tx>
            <c:strRef>
              <c:f>Sheet1!$C$1</c:f>
              <c:strCache>
                <c:ptCount val="1"/>
                <c:pt idx="0">
                  <c:v>Column2</c:v>
                </c:pt>
              </c:strCache>
            </c:strRef>
          </c:tx>
          <c:spPr>
            <a:solidFill>
              <a:schemeClr val="bg1">
                <a:lumMod val="95000"/>
              </a:schemeClr>
            </a:solidFill>
            <a:ln>
              <a:noFill/>
              <a:prstDash val="dash"/>
            </a:ln>
            <a:effectLst/>
          </c:spPr>
          <c:invertIfNegative val="0"/>
          <c:dPt>
            <c:idx val="1"/>
            <c:invertIfNegative val="0"/>
            <c:bubble3D val="0"/>
            <c:spPr>
              <a:solidFill>
                <a:schemeClr val="bg1">
                  <a:lumMod val="95000"/>
                </a:schemeClr>
              </a:solidFill>
              <a:ln>
                <a:solidFill>
                  <a:schemeClr val="tx1"/>
                </a:solidFill>
                <a:prstDash val="dash"/>
              </a:ln>
              <a:effectLst/>
            </c:spPr>
            <c:extLst>
              <c:ext xmlns:c16="http://schemas.microsoft.com/office/drawing/2014/chart" uri="{C3380CC4-5D6E-409C-BE32-E72D297353CC}">
                <c16:uniqueId val="{00000008-2B57-564A-87B7-EA4A3C67BAD1}"/>
              </c:ext>
            </c:extLst>
          </c:dPt>
          <c:dLbls>
            <c:dLbl>
              <c:idx val="1"/>
              <c:layout>
                <c:manualLayout>
                  <c:x val="0"/>
                  <c:y val="-7.906378517560253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B57-564A-87B7-EA4A3C67BAD1}"/>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Hispanic or 
Latinx</c:v>
                </c:pt>
                <c:pt idx="4">
                  <c:v>White</c:v>
                </c:pt>
              </c:strCache>
            </c:strRef>
          </c:cat>
          <c:val>
            <c:numRef>
              <c:f>Sheet1!$C$2:$C$6</c:f>
              <c:numCache>
                <c:formatCode>0%</c:formatCode>
                <c:ptCount val="5"/>
                <c:pt idx="1">
                  <c:v>0.19</c:v>
                </c:pt>
              </c:numCache>
            </c:numRef>
          </c:val>
          <c:extLst>
            <c:ext xmlns:c16="http://schemas.microsoft.com/office/drawing/2014/chart" uri="{C3380CC4-5D6E-409C-BE32-E72D297353CC}">
              <c16:uniqueId val="{00000009-2B57-564A-87B7-EA4A3C67BAD1}"/>
            </c:ext>
          </c:extLst>
        </c:ser>
        <c:ser>
          <c:idx val="2"/>
          <c:order val="2"/>
          <c:tx>
            <c:strRef>
              <c:f>Sheet1!$D$1</c:f>
              <c:strCache>
                <c:ptCount val="1"/>
                <c:pt idx="0">
                  <c:v>Column3</c:v>
                </c:pt>
              </c:strCache>
            </c:strRef>
          </c:tx>
          <c:spPr>
            <a:solidFill>
              <a:srgbClr val="FFFBA7"/>
            </a:solidFill>
            <a:ln>
              <a:solidFill>
                <a:schemeClr val="tx1"/>
              </a:solidFill>
            </a:ln>
            <a:effectLst/>
          </c:spPr>
          <c:invertIfNegative val="0"/>
          <c:dPt>
            <c:idx val="1"/>
            <c:invertIfNegative val="0"/>
            <c:bubble3D val="0"/>
            <c:spPr>
              <a:solidFill>
                <a:srgbClr val="FFFBA7"/>
              </a:solidFill>
              <a:ln>
                <a:solidFill>
                  <a:schemeClr val="tx1"/>
                </a:solidFill>
                <a:prstDash val="dash"/>
              </a:ln>
              <a:effectLst/>
            </c:spPr>
            <c:extLst>
              <c:ext xmlns:c16="http://schemas.microsoft.com/office/drawing/2014/chart" uri="{C3380CC4-5D6E-409C-BE32-E72D297353CC}">
                <c16:uniqueId val="{0000000B-2B57-564A-87B7-EA4A3C67BAD1}"/>
              </c:ext>
            </c:extLst>
          </c:dPt>
          <c:dLbls>
            <c:dLbl>
              <c:idx val="1"/>
              <c:tx>
                <c:rich>
                  <a:bodyPr/>
                  <a:lstStyle/>
                  <a:p>
                    <a:fld id="{A1BAAED2-9B94-4560-88C8-EB1F05B7FB2A}" type="VALUE">
                      <a:rPr lang="en-US">
                        <a:solidFill>
                          <a:schemeClr val="tx1"/>
                        </a:solidFill>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2B57-564A-87B7-EA4A3C67BAD1}"/>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Hispanic or 
Latinx</c:v>
                </c:pt>
                <c:pt idx="4">
                  <c:v>White</c:v>
                </c:pt>
              </c:strCache>
            </c:strRef>
          </c:cat>
          <c:val>
            <c:numRef>
              <c:f>Sheet1!$D$2:$D$6</c:f>
              <c:numCache>
                <c:formatCode>0%</c:formatCode>
                <c:ptCount val="5"/>
                <c:pt idx="1">
                  <c:v>0.09</c:v>
                </c:pt>
              </c:numCache>
            </c:numRef>
          </c:val>
          <c:extLst>
            <c:ext xmlns:c16="http://schemas.microsoft.com/office/drawing/2014/chart" uri="{C3380CC4-5D6E-409C-BE32-E72D297353CC}">
              <c16:uniqueId val="{0000000C-2B57-564A-87B7-EA4A3C67BAD1}"/>
            </c:ext>
          </c:extLst>
        </c:ser>
        <c:dLbls>
          <c:dLblPos val="ctr"/>
          <c:showLegendKey val="0"/>
          <c:showVal val="1"/>
          <c:showCatName val="0"/>
          <c:showSerName val="0"/>
          <c:showPercent val="0"/>
          <c:showBubbleSize val="0"/>
        </c:dLbls>
        <c:gapWidth val="118"/>
        <c:overlap val="100"/>
        <c:axId val="832374288"/>
        <c:axId val="832375728"/>
      </c:barChart>
      <c:catAx>
        <c:axId val="83237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crossAx val="832375728"/>
        <c:crosses val="autoZero"/>
        <c:auto val="1"/>
        <c:lblAlgn val="ctr"/>
        <c:lblOffset val="100"/>
        <c:noMultiLvlLbl val="0"/>
      </c:catAx>
      <c:valAx>
        <c:axId val="832375728"/>
        <c:scaling>
          <c:orientation val="minMax"/>
          <c:max val="0.60000000000000009"/>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crossAx val="832374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ptos" panose="020B00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81872084458485"/>
          <c:y val="0.18621429722400309"/>
          <c:w val="0.66340450943328266"/>
          <c:h val="0.62324850263474563"/>
        </c:manualLayout>
      </c:layout>
      <c:barChart>
        <c:barDir val="bar"/>
        <c:grouping val="percentStacked"/>
        <c:varyColors val="0"/>
        <c:ser>
          <c:idx val="0"/>
          <c:order val="0"/>
          <c:tx>
            <c:strRef>
              <c:f>Sheet1!$B$1</c:f>
              <c:strCache>
                <c:ptCount val="1"/>
                <c:pt idx="0">
                  <c:v>Quite or extremely happy</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Sheet1!$B$2:$B$4</c:f>
              <c:numCache>
                <c:formatCode>0%</c:formatCode>
                <c:ptCount val="3"/>
                <c:pt idx="0">
                  <c:v>0.4</c:v>
                </c:pt>
                <c:pt idx="1">
                  <c:v>0.44</c:v>
                </c:pt>
                <c:pt idx="2">
                  <c:v>0.5</c:v>
                </c:pt>
              </c:numCache>
            </c:numRef>
          </c:val>
          <c:extLst>
            <c:ext xmlns:c16="http://schemas.microsoft.com/office/drawing/2014/chart" uri="{C3380CC4-5D6E-409C-BE32-E72D297353CC}">
              <c16:uniqueId val="{00000000-804D-FD46-93E6-156D55588DB2}"/>
            </c:ext>
          </c:extLst>
        </c:ser>
        <c:ser>
          <c:idx val="1"/>
          <c:order val="1"/>
          <c:tx>
            <c:strRef>
              <c:f>Sheet1!$C$1</c:f>
              <c:strCache>
                <c:ptCount val="1"/>
                <c:pt idx="0">
                  <c:v>Somewhat happy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Sheet1!$C$2:$C$4</c:f>
              <c:numCache>
                <c:formatCode>0%</c:formatCode>
                <c:ptCount val="3"/>
                <c:pt idx="0">
                  <c:v>0.22</c:v>
                </c:pt>
                <c:pt idx="1">
                  <c:v>0.22</c:v>
                </c:pt>
                <c:pt idx="2">
                  <c:v>0.2</c:v>
                </c:pt>
              </c:numCache>
            </c:numRef>
          </c:val>
          <c:extLst>
            <c:ext xmlns:c16="http://schemas.microsoft.com/office/drawing/2014/chart" uri="{C3380CC4-5D6E-409C-BE32-E72D297353CC}">
              <c16:uniqueId val="{00000001-804D-FD46-93E6-156D55588DB2}"/>
            </c:ext>
          </c:extLst>
        </c:ser>
        <c:ser>
          <c:idx val="2"/>
          <c:order val="2"/>
          <c:tx>
            <c:strRef>
              <c:f>Sheet1!$D$1</c:f>
              <c:strCache>
                <c:ptCount val="1"/>
                <c:pt idx="0">
                  <c:v>Not at all or slightly happy</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 or 
African American</c:v>
                </c:pt>
                <c:pt idx="1">
                  <c:v>Hispanic or 
Latinx</c:v>
                </c:pt>
                <c:pt idx="2">
                  <c:v>White</c:v>
                </c:pt>
              </c:strCache>
            </c:strRef>
          </c:cat>
          <c:val>
            <c:numRef>
              <c:f>Sheet1!$D$2:$D$4</c:f>
              <c:numCache>
                <c:formatCode>0%</c:formatCode>
                <c:ptCount val="3"/>
                <c:pt idx="0">
                  <c:v>0.38</c:v>
                </c:pt>
                <c:pt idx="1">
                  <c:v>0.34</c:v>
                </c:pt>
                <c:pt idx="2">
                  <c:v>0.3</c:v>
                </c:pt>
              </c:numCache>
            </c:numRef>
          </c:val>
          <c:extLst>
            <c:ext xmlns:c16="http://schemas.microsoft.com/office/drawing/2014/chart" uri="{C3380CC4-5D6E-409C-BE32-E72D297353CC}">
              <c16:uniqueId val="{00000002-804D-FD46-93E6-156D55588DB2}"/>
            </c:ext>
          </c:extLst>
        </c:ser>
        <c:dLbls>
          <c:dLblPos val="ctr"/>
          <c:showLegendKey val="0"/>
          <c:showVal val="1"/>
          <c:showCatName val="0"/>
          <c:showSerName val="0"/>
          <c:showPercent val="0"/>
          <c:showBubbleSize val="0"/>
        </c:dLbls>
        <c:gapWidth val="150"/>
        <c:overlap val="100"/>
        <c:axId val="1071281007"/>
        <c:axId val="1071283407"/>
      </c:barChart>
      <c:catAx>
        <c:axId val="1071281007"/>
        <c:scaling>
          <c:orientation val="minMax"/>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400" b="0" i="0" u="none" strike="noStrike" kern="1200" baseline="0">
                <a:solidFill>
                  <a:schemeClr val="tx1"/>
                </a:solidFill>
                <a:latin typeface="Aptos" panose="020B0004020202020204" pitchFamily="34" charset="0"/>
                <a:ea typeface="+mn-ea"/>
                <a:cs typeface="+mn-cs"/>
              </a:defRPr>
            </a:pPr>
            <a:endParaRPr lang="en-US"/>
          </a:p>
        </c:txPr>
        <c:crossAx val="1071283407"/>
        <c:crosses val="autoZero"/>
        <c:auto val="1"/>
        <c:lblAlgn val="ctr"/>
        <c:lblOffset val="100"/>
        <c:noMultiLvlLbl val="0"/>
      </c:catAx>
      <c:valAx>
        <c:axId val="1071283407"/>
        <c:scaling>
          <c:orientation val="minMax"/>
        </c:scaling>
        <c:delete val="1"/>
        <c:axPos val="b"/>
        <c:numFmt formatCode="0%" sourceLinked="1"/>
        <c:majorTickMark val="none"/>
        <c:minorTickMark val="none"/>
        <c:tickLblPos val="nextTo"/>
        <c:crossAx val="1071281007"/>
        <c:crosses val="autoZero"/>
        <c:crossBetween val="between"/>
      </c:valAx>
      <c:spPr>
        <a:noFill/>
        <a:ln>
          <a:noFill/>
        </a:ln>
        <a:effectLst/>
      </c:spPr>
    </c:plotArea>
    <c:legend>
      <c:legendPos val="b"/>
      <c:layout>
        <c:manualLayout>
          <c:xMode val="edge"/>
          <c:yMode val="edge"/>
          <c:x val="0.14003360835405601"/>
          <c:y val="0.88385176855378689"/>
          <c:w val="0.71688424321252753"/>
          <c:h val="9.392212571366723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ptos" panose="020B00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solidFill>
              <a:schemeClr val="accent4"/>
            </a:solidFill>
          </c:spPr>
          <c:dPt>
            <c:idx val="0"/>
            <c:bubble3D val="0"/>
            <c:spPr>
              <a:solidFill>
                <a:srgbClr val="963821"/>
              </a:solidFill>
              <a:ln w="19050">
                <a:solidFill>
                  <a:schemeClr val="lt1"/>
                </a:solidFill>
              </a:ln>
              <a:effectLst/>
            </c:spPr>
            <c:extLst>
              <c:ext xmlns:c16="http://schemas.microsoft.com/office/drawing/2014/chart" uri="{C3380CC4-5D6E-409C-BE32-E72D297353CC}">
                <c16:uniqueId val="{00000001-A71B-2B4C-A646-858C13B26BEB}"/>
              </c:ext>
            </c:extLst>
          </c:dPt>
          <c:dPt>
            <c:idx val="1"/>
            <c:bubble3D val="0"/>
            <c:spPr>
              <a:solidFill>
                <a:srgbClr val="F3C1B3"/>
              </a:solidFill>
              <a:ln w="19050">
                <a:solidFill>
                  <a:schemeClr val="lt1"/>
                </a:solidFill>
              </a:ln>
              <a:effectLst/>
            </c:spPr>
            <c:extLst>
              <c:ext xmlns:c16="http://schemas.microsoft.com/office/drawing/2014/chart" uri="{C3380CC4-5D6E-409C-BE32-E72D297353CC}">
                <c16:uniqueId val="{00000003-A71B-2B4C-A646-858C13B26BEB}"/>
              </c:ext>
            </c:extLst>
          </c:dPt>
          <c:dLbls>
            <c:dLbl>
              <c:idx val="0"/>
              <c:layout>
                <c:manualLayout>
                  <c:x val="-0.22685450869883192"/>
                  <c:y val="-0.18641193800510822"/>
                </c:manualLayout>
              </c:layout>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Aptos" panose="020B0004020202020204" pitchFamily="34"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71B-2B4C-A646-858C13B26BEB}"/>
                </c:ext>
              </c:extLst>
            </c:dLbl>
            <c:dLbl>
              <c:idx val="1"/>
              <c:layout>
                <c:manualLayout>
                  <c:x val="0.22418502092930898"/>
                  <c:y val="0.13038304355367517"/>
                </c:manualLayout>
              </c:layout>
              <c:tx>
                <c:rich>
                  <a:bodyPr rot="0" spcFirstLastPara="1" vertOverflow="ellipsis" vert="horz" wrap="square" anchor="ctr" anchorCtr="1"/>
                  <a:lstStyle/>
                  <a:p>
                    <a:pPr>
                      <a:defRPr sz="2000" b="0" i="0" u="none" strike="noStrike" kern="1200" baseline="0">
                        <a:solidFill>
                          <a:schemeClr val="bg1"/>
                        </a:solidFill>
                        <a:latin typeface="Aptos" panose="020B0004020202020204" pitchFamily="34" charset="0"/>
                        <a:ea typeface="+mn-ea"/>
                        <a:cs typeface="+mn-cs"/>
                      </a:defRPr>
                    </a:pPr>
                    <a:fld id="{578D2659-DFF3-4A0D-B8CF-14CFCA4FDBE1}" type="VALUE">
                      <a:rPr lang="en-US" sz="2000">
                        <a:solidFill>
                          <a:srgbClr val="963821"/>
                        </a:solidFill>
                      </a:rPr>
                      <a:pPr>
                        <a:defRPr sz="2000">
                          <a:solidFill>
                            <a:schemeClr val="bg1"/>
                          </a:solidFill>
                        </a:defRPr>
                      </a:pPr>
                      <a:t>[VALUE]</a:t>
                    </a:fld>
                    <a:endParaRPr lang="en-US"/>
                  </a:p>
                </c:rich>
              </c:tx>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Aptos" panose="020B0004020202020204" pitchFamily="34"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71B-2B4C-A646-858C13B26BEB}"/>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not enrolled in math support</c:v>
                </c:pt>
                <c:pt idx="1">
                  <c:v>enrolled in math support</c:v>
                </c:pt>
              </c:strCache>
            </c:strRef>
          </c:cat>
          <c:val>
            <c:numRef>
              <c:f>Sheet1!$B$2:$B$3</c:f>
              <c:numCache>
                <c:formatCode>0%</c:formatCode>
                <c:ptCount val="2"/>
                <c:pt idx="0">
                  <c:v>0.67</c:v>
                </c:pt>
                <c:pt idx="1">
                  <c:v>0.33</c:v>
                </c:pt>
              </c:numCache>
            </c:numRef>
          </c:val>
          <c:extLst>
            <c:ext xmlns:c16="http://schemas.microsoft.com/office/drawing/2014/chart" uri="{C3380CC4-5D6E-409C-BE32-E72D297353CC}">
              <c16:uniqueId val="{00000004-A71B-2B4C-A646-858C13B26BEB}"/>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ptos" panose="020B00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445596706184389E-3"/>
          <c:y val="5.4929996693190604E-2"/>
          <c:w val="0.99395544032938155"/>
          <c:h val="0.70860442813626889"/>
        </c:manualLayout>
      </c:layout>
      <c:barChart>
        <c:barDir val="col"/>
        <c:grouping val="stacked"/>
        <c:varyColors val="0"/>
        <c:ser>
          <c:idx val="0"/>
          <c:order val="0"/>
          <c:tx>
            <c:strRef>
              <c:f>Sheet1!$B$1</c:f>
              <c:strCache>
                <c:ptCount val="1"/>
                <c:pt idx="0">
                  <c:v>Avg Class Size</c:v>
                </c:pt>
              </c:strCache>
            </c:strRef>
          </c:tx>
          <c:spPr>
            <a:solidFill>
              <a:schemeClr val="bg1">
                <a:lumMod val="75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0EC3-854A-8001-693DDA065797}"/>
              </c:ext>
            </c:extLst>
          </c:dPt>
          <c:dPt>
            <c:idx val="1"/>
            <c:invertIfNegative val="0"/>
            <c:bubble3D val="0"/>
            <c:spPr>
              <a:solidFill>
                <a:srgbClr val="963821"/>
              </a:solidFill>
              <a:ln>
                <a:noFill/>
              </a:ln>
              <a:effectLst/>
            </c:spPr>
            <c:extLst>
              <c:ext xmlns:c16="http://schemas.microsoft.com/office/drawing/2014/chart" uri="{C3380CC4-5D6E-409C-BE32-E72D297353CC}">
                <c16:uniqueId val="{00000003-0EC3-854A-8001-693DDA065797}"/>
              </c:ext>
            </c:extLst>
          </c:dPt>
          <c:dPt>
            <c:idx val="2"/>
            <c:invertIfNegative val="0"/>
            <c:bubble3D val="0"/>
            <c:spPr>
              <a:solidFill>
                <a:srgbClr val="963821"/>
              </a:solidFill>
              <a:ln>
                <a:noFill/>
              </a:ln>
              <a:effectLst/>
            </c:spPr>
            <c:extLst>
              <c:ext xmlns:c16="http://schemas.microsoft.com/office/drawing/2014/chart" uri="{C3380CC4-5D6E-409C-BE32-E72D297353CC}">
                <c16:uniqueId val="{00000005-0EC3-854A-8001-693DDA065797}"/>
              </c:ext>
            </c:extLst>
          </c:dPt>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07-0EC3-854A-8001-693DDA065797}"/>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9-0EC3-854A-8001-693DDA065797}"/>
              </c:ext>
            </c:extLst>
          </c:dPt>
          <c:dLbls>
            <c:dLbl>
              <c:idx val="1"/>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3-0EC3-854A-8001-693DDA065797}"/>
                </c:ext>
              </c:extLst>
            </c:dLbl>
            <c:dLbl>
              <c:idx val="2"/>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5-0EC3-854A-8001-693DDA065797}"/>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Math Support</c:v>
                </c:pt>
                <c:pt idx="1">
                  <c:v>Pre-Algebra</c:v>
                </c:pt>
                <c:pt idx="2">
                  <c:v>Algebra I</c:v>
                </c:pt>
                <c:pt idx="3">
                  <c:v>Geometry</c:v>
                </c:pt>
                <c:pt idx="4">
                  <c:v>Algebra II</c:v>
                </c:pt>
                <c:pt idx="5">
                  <c:v>Pre-Calculus</c:v>
                </c:pt>
                <c:pt idx="6">
                  <c:v>AP Math</c:v>
                </c:pt>
              </c:strCache>
            </c:strRef>
          </c:cat>
          <c:val>
            <c:numRef>
              <c:f>Sheet1!$B$2:$B$8</c:f>
              <c:numCache>
                <c:formatCode>0</c:formatCode>
                <c:ptCount val="7"/>
                <c:pt idx="0">
                  <c:v>24</c:v>
                </c:pt>
                <c:pt idx="1">
                  <c:v>26</c:v>
                </c:pt>
                <c:pt idx="2">
                  <c:v>25</c:v>
                </c:pt>
                <c:pt idx="3">
                  <c:v>24</c:v>
                </c:pt>
                <c:pt idx="4">
                  <c:v>23</c:v>
                </c:pt>
                <c:pt idx="5">
                  <c:v>15</c:v>
                </c:pt>
                <c:pt idx="6">
                  <c:v>15</c:v>
                </c:pt>
              </c:numCache>
            </c:numRef>
          </c:val>
          <c:extLst>
            <c:ext xmlns:c16="http://schemas.microsoft.com/office/drawing/2014/chart" uri="{C3380CC4-5D6E-409C-BE32-E72D297353CC}">
              <c16:uniqueId val="{0000000A-0EC3-854A-8001-693DDA065797}"/>
            </c:ext>
          </c:extLst>
        </c:ser>
        <c:dLbls>
          <c:dLblPos val="ctr"/>
          <c:showLegendKey val="0"/>
          <c:showVal val="1"/>
          <c:showCatName val="0"/>
          <c:showSerName val="0"/>
          <c:showPercent val="0"/>
          <c:showBubbleSize val="0"/>
        </c:dLbls>
        <c:gapWidth val="150"/>
        <c:overlap val="100"/>
        <c:axId val="832374288"/>
        <c:axId val="832375728"/>
      </c:barChart>
      <c:catAx>
        <c:axId val="83237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crossAx val="832375728"/>
        <c:crosses val="autoZero"/>
        <c:auto val="1"/>
        <c:lblAlgn val="ctr"/>
        <c:lblOffset val="100"/>
        <c:noMultiLvlLbl val="0"/>
      </c:catAx>
      <c:valAx>
        <c:axId val="832375728"/>
        <c:scaling>
          <c:orientation val="minMax"/>
          <c:max val="30"/>
        </c:scaling>
        <c:delete val="1"/>
        <c:axPos val="l"/>
        <c:numFmt formatCode="0" sourceLinked="1"/>
        <c:majorTickMark val="none"/>
        <c:minorTickMark val="none"/>
        <c:tickLblPos val="nextTo"/>
        <c:crossAx val="832374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Aptos" panose="020B00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392192493424749E-2"/>
          <c:y val="3.4518646787108608E-2"/>
          <c:w val="0.87170581784288659"/>
          <c:h val="0.62474641094754058"/>
        </c:manualLayout>
      </c:layout>
      <c:barChart>
        <c:barDir val="col"/>
        <c:grouping val="clustered"/>
        <c:varyColors val="0"/>
        <c:ser>
          <c:idx val="0"/>
          <c:order val="0"/>
          <c:tx>
            <c:strRef>
              <c:f>Sheet1!$B$1</c:f>
              <c:strCache>
                <c:ptCount val="1"/>
                <c:pt idx="0">
                  <c:v>OSS</c:v>
                </c:pt>
              </c:strCache>
            </c:strRef>
          </c:tx>
          <c:spPr>
            <a:solidFill>
              <a:schemeClr val="accent4">
                <a:lumMod val="50000"/>
              </a:schemeClr>
            </a:solidFill>
            <a:ln>
              <a:noFill/>
            </a:ln>
            <a:effectLst/>
          </c:spPr>
          <c:invertIfNegative val="0"/>
          <c:dPt>
            <c:idx val="1"/>
            <c:invertIfNegative val="0"/>
            <c:bubble3D val="0"/>
            <c:spPr>
              <a:solidFill>
                <a:schemeClr val="accent4">
                  <a:lumMod val="50000"/>
                </a:schemeClr>
              </a:solidFill>
              <a:ln>
                <a:noFill/>
              </a:ln>
              <a:effectLst/>
            </c:spPr>
            <c:extLst>
              <c:ext xmlns:c16="http://schemas.microsoft.com/office/drawing/2014/chart" uri="{C3380CC4-5D6E-409C-BE32-E72D297353CC}">
                <c16:uniqueId val="{00000001-009B-4A20-9EE4-CF1896F07F9B}"/>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White</c:v>
                </c:pt>
                <c:pt idx="1">
                  <c:v>Hispanic or Latinx</c:v>
                </c:pt>
                <c:pt idx="2">
                  <c:v>Black or African American</c:v>
                </c:pt>
              </c:strCache>
            </c:strRef>
          </c:cat>
          <c:val>
            <c:numRef>
              <c:f>Sheet1!$B$2:$B$4</c:f>
              <c:numCache>
                <c:formatCode>0%</c:formatCode>
                <c:ptCount val="3"/>
                <c:pt idx="0">
                  <c:v>0.05</c:v>
                </c:pt>
                <c:pt idx="1">
                  <c:v>0.09</c:v>
                </c:pt>
                <c:pt idx="2">
                  <c:v>0.16</c:v>
                </c:pt>
              </c:numCache>
            </c:numRef>
          </c:val>
          <c:extLst>
            <c:ext xmlns:c16="http://schemas.microsoft.com/office/drawing/2014/chart" uri="{C3380CC4-5D6E-409C-BE32-E72D297353CC}">
              <c16:uniqueId val="{00000002-8F96-164C-B21C-D12E9243F301}"/>
            </c:ext>
          </c:extLst>
        </c:ser>
        <c:ser>
          <c:idx val="1"/>
          <c:order val="1"/>
          <c:tx>
            <c:strRef>
              <c:f>Sheet1!$C$1</c:f>
              <c:strCache>
                <c:ptCount val="1"/>
                <c:pt idx="0">
                  <c:v>ISS</c:v>
                </c:pt>
              </c:strCache>
            </c:strRef>
          </c:tx>
          <c:spPr>
            <a:solidFill>
              <a:srgbClr val="6797D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White</c:v>
                </c:pt>
                <c:pt idx="1">
                  <c:v>Hispanic or Latinx</c:v>
                </c:pt>
                <c:pt idx="2">
                  <c:v>Black or African American</c:v>
                </c:pt>
              </c:strCache>
            </c:strRef>
          </c:cat>
          <c:val>
            <c:numRef>
              <c:f>Sheet1!$C$2:$C$4</c:f>
              <c:numCache>
                <c:formatCode>0%</c:formatCode>
                <c:ptCount val="3"/>
                <c:pt idx="0">
                  <c:v>0.04</c:v>
                </c:pt>
                <c:pt idx="1">
                  <c:v>7.0000000000000007E-2</c:v>
                </c:pt>
                <c:pt idx="2">
                  <c:v>0.15</c:v>
                </c:pt>
              </c:numCache>
            </c:numRef>
          </c:val>
          <c:extLst>
            <c:ext xmlns:c16="http://schemas.microsoft.com/office/drawing/2014/chart" uri="{C3380CC4-5D6E-409C-BE32-E72D297353CC}">
              <c16:uniqueId val="{00000003-8F96-164C-B21C-D12E9243F301}"/>
            </c:ext>
          </c:extLst>
        </c:ser>
        <c:ser>
          <c:idx val="2"/>
          <c:order val="2"/>
          <c:tx>
            <c:strRef>
              <c:f>Sheet1!$D$1</c:f>
              <c:strCache>
                <c:ptCount val="1"/>
                <c:pt idx="0">
                  <c:v>Expulsion</c:v>
                </c:pt>
              </c:strCache>
            </c:strRef>
          </c:tx>
          <c:spPr>
            <a:solidFill>
              <a:schemeClr val="accent4">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White</c:v>
                </c:pt>
                <c:pt idx="1">
                  <c:v>Hispanic or Latinx</c:v>
                </c:pt>
                <c:pt idx="2">
                  <c:v>Black or African American</c:v>
                </c:pt>
              </c:strCache>
            </c:strRef>
          </c:cat>
          <c:val>
            <c:numRef>
              <c:f>Sheet1!$D$2:$D$4</c:f>
              <c:numCache>
                <c:formatCode>0%</c:formatCode>
                <c:ptCount val="3"/>
                <c:pt idx="0">
                  <c:v>0.01</c:v>
                </c:pt>
                <c:pt idx="1">
                  <c:v>0.02</c:v>
                </c:pt>
                <c:pt idx="2">
                  <c:v>0.04</c:v>
                </c:pt>
              </c:numCache>
            </c:numRef>
          </c:val>
          <c:extLst>
            <c:ext xmlns:c16="http://schemas.microsoft.com/office/drawing/2014/chart" uri="{C3380CC4-5D6E-409C-BE32-E72D297353CC}">
              <c16:uniqueId val="{00000004-8F96-164C-B21C-D12E9243F301}"/>
            </c:ext>
          </c:extLst>
        </c:ser>
        <c:dLbls>
          <c:dLblPos val="outEnd"/>
          <c:showLegendKey val="0"/>
          <c:showVal val="1"/>
          <c:showCatName val="0"/>
          <c:showSerName val="0"/>
          <c:showPercent val="0"/>
          <c:showBubbleSize val="0"/>
        </c:dLbls>
        <c:gapWidth val="150"/>
        <c:axId val="832374288"/>
        <c:axId val="832375728"/>
      </c:barChart>
      <c:catAx>
        <c:axId val="83237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crossAx val="832375728"/>
        <c:crosses val="autoZero"/>
        <c:auto val="1"/>
        <c:lblAlgn val="ctr"/>
        <c:lblOffset val="100"/>
        <c:noMultiLvlLbl val="0"/>
      </c:catAx>
      <c:valAx>
        <c:axId val="832375728"/>
        <c:scaling>
          <c:orientation val="minMax"/>
          <c:max val="0.25"/>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crossAx val="832374288"/>
        <c:crosses val="autoZero"/>
        <c:crossBetween val="between"/>
        <c:majorUnit val="5.000000000000001E-2"/>
      </c:valAx>
      <c:spPr>
        <a:noFill/>
        <a:ln w="25400">
          <a:noFill/>
        </a:ln>
        <a:effectLst/>
      </c:spPr>
    </c:plotArea>
    <c:legend>
      <c:legendPos val="b"/>
      <c:layout>
        <c:manualLayout>
          <c:xMode val="edge"/>
          <c:yMode val="edge"/>
          <c:x val="0.25116106387720771"/>
          <c:y val="0.86347085401823864"/>
          <c:w val="0.50878525336271585"/>
          <c:h val="9.133799659026402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Aptos" panose="020B00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52.png"/></Relationships>
</file>

<file path=ppt/drawings/drawing1.xml><?xml version="1.0" encoding="utf-8"?>
<c:userShapes xmlns:c="http://schemas.openxmlformats.org/drawingml/2006/chart">
  <cdr:relSizeAnchor xmlns:cdr="http://schemas.openxmlformats.org/drawingml/2006/chartDrawing">
    <cdr:from>
      <cdr:x>0.20273</cdr:x>
      <cdr:y>0.71561</cdr:y>
    </cdr:from>
    <cdr:to>
      <cdr:x>0.63883</cdr:x>
      <cdr:y>0.98943</cdr:y>
    </cdr:to>
    <cdr:pic>
      <cdr:nvPicPr>
        <cdr:cNvPr id="2" name="Picture 1" descr="A close-up of a sign&#10;&#10;AI-generated content may be incorrect.">
          <a:extLst xmlns:a="http://schemas.openxmlformats.org/drawingml/2006/main">
            <a:ext uri="{FF2B5EF4-FFF2-40B4-BE49-F238E27FC236}">
              <a16:creationId xmlns:a16="http://schemas.microsoft.com/office/drawing/2014/main" id="{5AC774F7-6470-C46B-2CB8-4D41101BC67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903050" y="2303349"/>
          <a:ext cx="1942571" cy="881352"/>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1B557-CD16-4845-8C6B-82D75DC6E45A}"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9DA4AE-77C3-474D-85B6-D1204424DE0D}" type="slidenum">
              <a:rPr lang="en-US" smtClean="0"/>
              <a:t>‹#›</a:t>
            </a:fld>
            <a:endParaRPr lang="en-US"/>
          </a:p>
        </p:txBody>
      </p:sp>
    </p:spTree>
    <p:extLst>
      <p:ext uri="{BB962C8B-B14F-4D97-AF65-F5344CB8AC3E}">
        <p14:creationId xmlns:p14="http://schemas.microsoft.com/office/powerpoint/2010/main" val="2558763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09474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d177feeeea_7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d177feeeea_7_83:notes"/>
          <p:cNvSpPr txBox="1">
            <a:spLocks noGrp="1"/>
          </p:cNvSpPr>
          <p:nvPr>
            <p:ph type="body" idx="1"/>
          </p:nvPr>
        </p:nvSpPr>
        <p:spPr>
          <a:xfrm>
            <a:off x="685800" y="4400550"/>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g2d177feeeea_7_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chemeClr val="dk1"/>
                </a:solidFill>
                <a:latin typeface="Calibri"/>
                <a:ea typeface="Calibri"/>
                <a:cs typeface="Calibri"/>
                <a:sym typeface="Calibri"/>
              </a:rPr>
              <a:t>18</a:t>
            </a:fld>
            <a:endParaRPr>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d177feeeea_7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2d177feeeea_7_96:notes"/>
          <p:cNvSpPr txBox="1">
            <a:spLocks noGrp="1"/>
          </p:cNvSpPr>
          <p:nvPr>
            <p:ph type="body" idx="1"/>
          </p:nvPr>
        </p:nvSpPr>
        <p:spPr>
          <a:xfrm>
            <a:off x="685800" y="4400550"/>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g2d177feeeea_7_9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chemeClr val="dk1"/>
                </a:solidFill>
                <a:latin typeface="Calibri"/>
                <a:ea typeface="Calibri"/>
                <a:cs typeface="Calibri"/>
                <a:sym typeface="Calibri"/>
              </a:rPr>
              <a:t>20</a:t>
            </a:fld>
            <a:endParaRPr>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d177feeeea_7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2d177feeeea_7_128:notes"/>
          <p:cNvSpPr txBox="1">
            <a:spLocks noGrp="1"/>
          </p:cNvSpPr>
          <p:nvPr>
            <p:ph type="body" idx="1"/>
          </p:nvPr>
        </p:nvSpPr>
        <p:spPr>
          <a:xfrm>
            <a:off x="685800" y="4400550"/>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g2d177feeeea_7_1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chemeClr val="dk1"/>
                </a:solidFill>
                <a:latin typeface="Calibri"/>
                <a:ea typeface="Calibri"/>
                <a:cs typeface="Calibri"/>
                <a:sym typeface="Calibri"/>
              </a:rPr>
              <a:t>21</a:t>
            </a:fld>
            <a:endParaRPr>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A86D4-A84C-6608-4282-5266182D83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B77CA1-5261-BBC0-BD85-736B140889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C75DC5-3718-F779-F025-2EE6D6B07C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275B073-B6E4-1B75-FEDF-DC6A74619B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A4AE-77C3-474D-85B6-D1204424DE0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8276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F2FD1-9225-2632-AAE1-113DACA9E8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EFE7F7-7916-94A6-0FBD-740B0B0677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BEF04D-BC69-F063-C3D2-1DB45E4A002F}"/>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0FE3418C-517D-07C0-CBCD-E952A083444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83035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DA4AE-77C3-474D-85B6-D1204424DE0D}" type="slidenum">
              <a:rPr lang="en-US" smtClean="0"/>
              <a:t>24</a:t>
            </a:fld>
            <a:endParaRPr lang="en-US"/>
          </a:p>
        </p:txBody>
      </p:sp>
    </p:spTree>
    <p:extLst>
      <p:ext uri="{BB962C8B-B14F-4D97-AF65-F5344CB8AC3E}">
        <p14:creationId xmlns:p14="http://schemas.microsoft.com/office/powerpoint/2010/main" val="3129205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463DD-C070-255A-540E-C22FE33FDA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D08830-BC96-6F46-A7B2-190D7F283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18338E-385E-2C0A-0729-37F2E0B0E8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528028-A707-4794-91B7-A4E59582AA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A4AE-77C3-474D-85B6-D1204424DE0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2330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192DA-1873-F266-AA11-FBD4C667C0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61F68C-F56D-DC0F-92C8-840049AF58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94CC3-BC66-AB91-3E6A-13440210BD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E41290-8B41-0076-5889-88ADC966446F}"/>
              </a:ext>
            </a:extLst>
          </p:cNvPr>
          <p:cNvSpPr>
            <a:spLocks noGrp="1"/>
          </p:cNvSpPr>
          <p:nvPr>
            <p:ph type="sldNum" sz="quarter" idx="5"/>
          </p:nvPr>
        </p:nvSpPr>
        <p:spPr/>
        <p:txBody>
          <a:bodyPr/>
          <a:lstStyle/>
          <a:p>
            <a:fld id="{DE9DA4AE-77C3-474D-85B6-D1204424DE0D}" type="slidenum">
              <a:rPr lang="en-US" smtClean="0"/>
              <a:t>28</a:t>
            </a:fld>
            <a:endParaRPr lang="en-US"/>
          </a:p>
        </p:txBody>
      </p:sp>
    </p:spTree>
    <p:extLst>
      <p:ext uri="{BB962C8B-B14F-4D97-AF65-F5344CB8AC3E}">
        <p14:creationId xmlns:p14="http://schemas.microsoft.com/office/powerpoint/2010/main" val="830909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2D9AC-1E78-2C23-ECED-3AED668FA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32823-9BFC-5C4A-1EB8-CA6C5CFBF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8C875-FC69-738B-D56A-17720C2F8B27}"/>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BDFE4C5C-8CDB-9383-AF34-A57E0FB0170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11899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DA4AE-77C3-474D-85B6-D1204424DE0D}" type="slidenum">
              <a:rPr lang="en-US" smtClean="0"/>
              <a:t>33</a:t>
            </a:fld>
            <a:endParaRPr lang="en-US"/>
          </a:p>
        </p:txBody>
      </p:sp>
    </p:spTree>
    <p:extLst>
      <p:ext uri="{BB962C8B-B14F-4D97-AF65-F5344CB8AC3E}">
        <p14:creationId xmlns:p14="http://schemas.microsoft.com/office/powerpoint/2010/main" val="3210103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95280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34</a:t>
            </a:fld>
            <a:endParaRPr lang="en-US"/>
          </a:p>
        </p:txBody>
      </p:sp>
    </p:spTree>
    <p:extLst>
      <p:ext uri="{BB962C8B-B14F-4D97-AF65-F5344CB8AC3E}">
        <p14:creationId xmlns:p14="http://schemas.microsoft.com/office/powerpoint/2010/main" val="807773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35</a:t>
            </a:fld>
            <a:endParaRPr lang="en-US"/>
          </a:p>
        </p:txBody>
      </p:sp>
    </p:spTree>
    <p:extLst>
      <p:ext uri="{BB962C8B-B14F-4D97-AF65-F5344CB8AC3E}">
        <p14:creationId xmlns:p14="http://schemas.microsoft.com/office/powerpoint/2010/main" val="3839061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36</a:t>
            </a:fld>
            <a:endParaRPr lang="en-US"/>
          </a:p>
        </p:txBody>
      </p:sp>
    </p:spTree>
    <p:extLst>
      <p:ext uri="{BB962C8B-B14F-4D97-AF65-F5344CB8AC3E}">
        <p14:creationId xmlns:p14="http://schemas.microsoft.com/office/powerpoint/2010/main" val="2619980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37</a:t>
            </a:fld>
            <a:endParaRPr lang="en-US"/>
          </a:p>
        </p:txBody>
      </p:sp>
    </p:spTree>
    <p:extLst>
      <p:ext uri="{BB962C8B-B14F-4D97-AF65-F5344CB8AC3E}">
        <p14:creationId xmlns:p14="http://schemas.microsoft.com/office/powerpoint/2010/main" val="127367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38</a:t>
            </a:fld>
            <a:endParaRPr lang="en-US"/>
          </a:p>
        </p:txBody>
      </p:sp>
    </p:spTree>
    <p:extLst>
      <p:ext uri="{BB962C8B-B14F-4D97-AF65-F5344CB8AC3E}">
        <p14:creationId xmlns:p14="http://schemas.microsoft.com/office/powerpoint/2010/main" val="4071723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39</a:t>
            </a:fld>
            <a:endParaRPr lang="en-US"/>
          </a:p>
        </p:txBody>
      </p:sp>
    </p:spTree>
    <p:extLst>
      <p:ext uri="{BB962C8B-B14F-4D97-AF65-F5344CB8AC3E}">
        <p14:creationId xmlns:p14="http://schemas.microsoft.com/office/powerpoint/2010/main" val="11448361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40</a:t>
            </a:fld>
            <a:endParaRPr lang="en-US"/>
          </a:p>
        </p:txBody>
      </p:sp>
    </p:spTree>
    <p:extLst>
      <p:ext uri="{BB962C8B-B14F-4D97-AF65-F5344CB8AC3E}">
        <p14:creationId xmlns:p14="http://schemas.microsoft.com/office/powerpoint/2010/main" val="984814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41</a:t>
            </a:fld>
            <a:endParaRPr lang="en-US"/>
          </a:p>
        </p:txBody>
      </p:sp>
    </p:spTree>
    <p:extLst>
      <p:ext uri="{BB962C8B-B14F-4D97-AF65-F5344CB8AC3E}">
        <p14:creationId xmlns:p14="http://schemas.microsoft.com/office/powerpoint/2010/main" val="115621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42</a:t>
            </a:fld>
            <a:endParaRPr lang="en-US"/>
          </a:p>
        </p:txBody>
      </p:sp>
    </p:spTree>
    <p:extLst>
      <p:ext uri="{BB962C8B-B14F-4D97-AF65-F5344CB8AC3E}">
        <p14:creationId xmlns:p14="http://schemas.microsoft.com/office/powerpoint/2010/main" val="1677194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43</a:t>
            </a:fld>
            <a:endParaRPr lang="en-US"/>
          </a:p>
        </p:txBody>
      </p:sp>
    </p:spTree>
    <p:extLst>
      <p:ext uri="{BB962C8B-B14F-4D97-AF65-F5344CB8AC3E}">
        <p14:creationId xmlns:p14="http://schemas.microsoft.com/office/powerpoint/2010/main" val="2557115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DA4AE-77C3-474D-85B6-D1204424DE0D}" type="slidenum">
              <a:rPr lang="en-US" smtClean="0"/>
              <a:t>10</a:t>
            </a:fld>
            <a:endParaRPr lang="en-US"/>
          </a:p>
        </p:txBody>
      </p:sp>
    </p:spTree>
    <p:extLst>
      <p:ext uri="{BB962C8B-B14F-4D97-AF65-F5344CB8AC3E}">
        <p14:creationId xmlns:p14="http://schemas.microsoft.com/office/powerpoint/2010/main" val="4284746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44</a:t>
            </a:fld>
            <a:endParaRPr lang="en-US"/>
          </a:p>
        </p:txBody>
      </p:sp>
    </p:spTree>
    <p:extLst>
      <p:ext uri="{BB962C8B-B14F-4D97-AF65-F5344CB8AC3E}">
        <p14:creationId xmlns:p14="http://schemas.microsoft.com/office/powerpoint/2010/main" val="646887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45</a:t>
            </a:fld>
            <a:endParaRPr lang="en-US"/>
          </a:p>
        </p:txBody>
      </p:sp>
    </p:spTree>
    <p:extLst>
      <p:ext uri="{BB962C8B-B14F-4D97-AF65-F5344CB8AC3E}">
        <p14:creationId xmlns:p14="http://schemas.microsoft.com/office/powerpoint/2010/main" val="1213085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46</a:t>
            </a:fld>
            <a:endParaRPr lang="en-US"/>
          </a:p>
        </p:txBody>
      </p:sp>
    </p:spTree>
    <p:extLst>
      <p:ext uri="{BB962C8B-B14F-4D97-AF65-F5344CB8AC3E}">
        <p14:creationId xmlns:p14="http://schemas.microsoft.com/office/powerpoint/2010/main" val="3043816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47</a:t>
            </a:fld>
            <a:endParaRPr lang="en-US"/>
          </a:p>
        </p:txBody>
      </p:sp>
    </p:spTree>
    <p:extLst>
      <p:ext uri="{BB962C8B-B14F-4D97-AF65-F5344CB8AC3E}">
        <p14:creationId xmlns:p14="http://schemas.microsoft.com/office/powerpoint/2010/main" val="1647206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D448-7C72-5C2F-63BA-DABA06E8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B7E03-2919-01CB-47D5-BEB0B8C23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0F92-162E-125D-D8C0-236F982C9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E0890-AA79-B254-530C-35C10D4545B5}"/>
              </a:ext>
            </a:extLst>
          </p:cNvPr>
          <p:cNvSpPr>
            <a:spLocks noGrp="1"/>
          </p:cNvSpPr>
          <p:nvPr>
            <p:ph type="sldNum" sz="quarter" idx="5"/>
          </p:nvPr>
        </p:nvSpPr>
        <p:spPr/>
        <p:txBody>
          <a:bodyPr/>
          <a:lstStyle/>
          <a:p>
            <a:fld id="{A0C090D2-0898-426D-8C72-1019DF654C81}" type="slidenum">
              <a:rPr lang="en-US" smtClean="0"/>
              <a:t>48</a:t>
            </a:fld>
            <a:endParaRPr lang="en-US"/>
          </a:p>
        </p:txBody>
      </p:sp>
    </p:spTree>
    <p:extLst>
      <p:ext uri="{BB962C8B-B14F-4D97-AF65-F5344CB8AC3E}">
        <p14:creationId xmlns:p14="http://schemas.microsoft.com/office/powerpoint/2010/main" val="3114901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03066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EFD33-597C-0991-DA29-98A3601871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2234B1-31AD-D38E-C7F1-1C37E2B49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160E59-49F9-3A42-6DF1-DB99FBE531B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489FB0-E164-8070-FE1D-604965C3939C}"/>
              </a:ext>
            </a:extLst>
          </p:cNvPr>
          <p:cNvSpPr>
            <a:spLocks noGrp="1"/>
          </p:cNvSpPr>
          <p:nvPr>
            <p:ph type="sldNum" sz="quarter" idx="5"/>
          </p:nvPr>
        </p:nvSpPr>
        <p:spPr/>
        <p:txBody>
          <a:bodyPr/>
          <a:lstStyle/>
          <a:p>
            <a:fld id="{DE9DA4AE-77C3-474D-85B6-D1204424DE0D}" type="slidenum">
              <a:rPr lang="en-US" smtClean="0"/>
              <a:t>55</a:t>
            </a:fld>
            <a:endParaRPr lang="en-US"/>
          </a:p>
        </p:txBody>
      </p:sp>
    </p:spTree>
    <p:extLst>
      <p:ext uri="{BB962C8B-B14F-4D97-AF65-F5344CB8AC3E}">
        <p14:creationId xmlns:p14="http://schemas.microsoft.com/office/powerpoint/2010/main" val="4162231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DA4AE-77C3-474D-85B6-D1204424DE0D}" type="slidenum">
              <a:rPr lang="en-US" smtClean="0"/>
              <a:t>56</a:t>
            </a:fld>
            <a:endParaRPr lang="en-US"/>
          </a:p>
        </p:txBody>
      </p:sp>
    </p:spTree>
    <p:extLst>
      <p:ext uri="{BB962C8B-B14F-4D97-AF65-F5344CB8AC3E}">
        <p14:creationId xmlns:p14="http://schemas.microsoft.com/office/powerpoint/2010/main" val="2370073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6404F-5AA5-6D65-3827-35DF12FC98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85E7B8-EAA7-C270-FA10-5149F551BC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9D9BA2-98AB-21D3-E2BA-942ACF9EC5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A2AD8FC-502A-8070-4EB3-3DFE554AA3B3}"/>
              </a:ext>
            </a:extLst>
          </p:cNvPr>
          <p:cNvSpPr>
            <a:spLocks noGrp="1"/>
          </p:cNvSpPr>
          <p:nvPr>
            <p:ph type="sldNum" sz="quarter" idx="5"/>
          </p:nvPr>
        </p:nvSpPr>
        <p:spPr/>
        <p:txBody>
          <a:bodyPr/>
          <a:lstStyle/>
          <a:p>
            <a:fld id="{DE9DA4AE-77C3-474D-85B6-D1204424DE0D}" type="slidenum">
              <a:rPr lang="en-US" smtClean="0"/>
              <a:t>58</a:t>
            </a:fld>
            <a:endParaRPr lang="en-US"/>
          </a:p>
        </p:txBody>
      </p:sp>
    </p:spTree>
    <p:extLst>
      <p:ext uri="{BB962C8B-B14F-4D97-AF65-F5344CB8AC3E}">
        <p14:creationId xmlns:p14="http://schemas.microsoft.com/office/powerpoint/2010/main" val="11747885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2D9AC-1E78-2C23-ECED-3AED668FA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32823-9BFC-5C4A-1EB8-CA6C5CFBF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8C875-FC69-738B-D56A-17720C2F8B27}"/>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BDFE4C5C-8CDB-9383-AF34-A57E0FB0170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8078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A4AE-77C3-474D-85B6-D1204424DE0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18286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320866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B996F-A3E3-CA53-6860-FBBBC0930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04F03-60E6-FDB3-67A7-43602A67CA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3D91D9-C814-255F-2EEF-8C77F6F65D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2919E4-BC26-3026-C040-69D25E0B5D36}"/>
              </a:ext>
            </a:extLst>
          </p:cNvPr>
          <p:cNvSpPr>
            <a:spLocks noGrp="1"/>
          </p:cNvSpPr>
          <p:nvPr>
            <p:ph type="sldNum" sz="quarter" idx="5"/>
          </p:nvPr>
        </p:nvSpPr>
        <p:spPr/>
        <p:txBody>
          <a:bodyPr/>
          <a:lstStyle/>
          <a:p>
            <a:fld id="{DE9DA4AE-77C3-474D-85B6-D1204424DE0D}" type="slidenum">
              <a:rPr lang="en-US" smtClean="0"/>
              <a:t>63</a:t>
            </a:fld>
            <a:endParaRPr lang="en-US"/>
          </a:p>
        </p:txBody>
      </p:sp>
    </p:spTree>
    <p:extLst>
      <p:ext uri="{BB962C8B-B14F-4D97-AF65-F5344CB8AC3E}">
        <p14:creationId xmlns:p14="http://schemas.microsoft.com/office/powerpoint/2010/main" val="9329395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6CB1D-BAA7-8596-DF03-15EB251418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74974-4370-792C-76E9-4FF6306AF6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CAD9D6-2B60-43DF-8A69-D6141E961A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9E1524-230A-EF2F-A57D-5D522FD944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A4AE-77C3-474D-85B6-D1204424DE0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55997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2D9AC-1E78-2C23-ECED-3AED668FA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32823-9BFC-5C4A-1EB8-CA6C5CFBF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8C875-FC69-738B-D56A-17720C2F8B27}"/>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BDFE4C5C-8CDB-9383-AF34-A57E0FB0170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116332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10455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2D9AC-1E78-2C23-ECED-3AED668FA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32823-9BFC-5C4A-1EB8-CA6C5CFBF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8C875-FC69-738B-D56A-17720C2F8B27}"/>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BDFE4C5C-8CDB-9383-AF34-A57E0FB0170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299731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D619A-305C-8B55-2494-993C40B809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36BF7D-FBA3-3D4F-741B-E8492383A7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BD0C2-4058-1522-E085-8E7C27C9EF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42AA4E-7288-3BDD-299F-3875390FAB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A4AE-77C3-474D-85B6-D1204424DE0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87020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2D9AC-1E78-2C23-ECED-3AED668FA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32823-9BFC-5C4A-1EB8-CA6C5CFBF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8C875-FC69-738B-D56A-17720C2F8B27}"/>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BDFE4C5C-8CDB-9383-AF34-A57E0FB0170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205329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6615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2D9AC-1E78-2C23-ECED-3AED668FA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32823-9BFC-5C4A-1EB8-CA6C5CFBF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8C875-FC69-738B-D56A-17720C2F8B27}"/>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BDFE4C5C-8CDB-9383-AF34-A57E0FB0170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33591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26675-5F07-FDB1-DA41-660CCCE8DF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C197B0-9EA4-E30C-1E4A-DD7C301A23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4E5430-355B-059F-8C18-E9D6771DDB62}"/>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4CDBB3F7-AEDB-6016-0085-0F1AC2B06D7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884745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A593B-2B72-1DE6-2F78-1428168302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58F117-0478-C86B-5041-1A933031FE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96A5C7-4984-0A83-04E2-55B720FA5A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5A012C-DE39-99E2-8DAB-F7477F35C2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A4AE-77C3-474D-85B6-D1204424DE0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50695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5EE72-7928-A4C7-082B-9E194474CF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5CA19-A30A-BDF2-4D1D-F8B8FC9EED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EB0067-5AAB-EA46-D0C7-78047856E6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F1C9DE-64FB-19F0-D4C9-5C402A24C0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A4AE-77C3-474D-85B6-D1204424DE0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04523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BB62C-45B1-1D4A-E195-20893A249F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33046B-4D84-2906-A95C-3EE6B483E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18D5B4-E7DE-403D-FAA9-E6E781DA2709}"/>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6D5A84FE-661C-12FA-088F-99BF7AE5DF6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005764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2D9AC-1E78-2C23-ECED-3AED668FA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32823-9BFC-5C4A-1EB8-CA6C5CFBF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8C875-FC69-738B-D56A-17720C2F8B27}"/>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BDFE4C5C-8CDB-9383-AF34-A57E0FB0170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20488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E1D20-7D13-0F1E-6348-BD2ED7B33F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5008B6-9958-8B10-E66C-68A2619BAC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597A04-1D24-3F08-229E-1AADCB2BD923}"/>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6DD54D1E-7B34-A7E5-F82E-C6410ED6026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9512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C9E55-F14F-B18A-73E0-86A7492EA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1C3E8-E818-15A0-1423-45F28963AD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AAF8BC-166D-F339-0E1F-68F1EEB94AA8}"/>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53A92994-EEFA-B2E6-ED91-1C51DE874B3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4311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a:extLst>
            <a:ext uri="{FF2B5EF4-FFF2-40B4-BE49-F238E27FC236}">
              <a16:creationId xmlns:a16="http://schemas.microsoft.com/office/drawing/2014/main" id="{9A303C7F-91D9-1B89-9054-A9FC7DF41B56}"/>
            </a:ext>
          </a:extLst>
        </p:cNvPr>
        <p:cNvGrpSpPr/>
        <p:nvPr/>
      </p:nvGrpSpPr>
      <p:grpSpPr>
        <a:xfrm>
          <a:off x="0" y="0"/>
          <a:ext cx="0" cy="0"/>
          <a:chOff x="0" y="0"/>
          <a:chExt cx="0" cy="0"/>
        </a:xfrm>
      </p:grpSpPr>
      <p:sp>
        <p:nvSpPr>
          <p:cNvPr id="307" name="Google Shape;307;g2d177feeeea_7_54:notes">
            <a:extLst>
              <a:ext uri="{FF2B5EF4-FFF2-40B4-BE49-F238E27FC236}">
                <a16:creationId xmlns:a16="http://schemas.microsoft.com/office/drawing/2014/main" id="{9A79B37B-45FA-6AE0-8397-1126DE50B1C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2d177feeeea_7_54:notes">
            <a:extLst>
              <a:ext uri="{FF2B5EF4-FFF2-40B4-BE49-F238E27FC236}">
                <a16:creationId xmlns:a16="http://schemas.microsoft.com/office/drawing/2014/main" id="{412E3636-9BCF-3E60-BA5C-5D7A1D0FF970}"/>
              </a:ext>
            </a:extLst>
          </p:cNvPr>
          <p:cNvSpPr txBox="1">
            <a:spLocks noGrp="1"/>
          </p:cNvSpPr>
          <p:nvPr>
            <p:ph type="body" idx="1"/>
          </p:nvPr>
        </p:nvSpPr>
        <p:spPr>
          <a:xfrm>
            <a:off x="685800" y="4400550"/>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a:p>
        </p:txBody>
      </p:sp>
      <p:sp>
        <p:nvSpPr>
          <p:cNvPr id="309" name="Google Shape;309;g2d177feeeea_7_54:notes">
            <a:extLst>
              <a:ext uri="{FF2B5EF4-FFF2-40B4-BE49-F238E27FC236}">
                <a16:creationId xmlns:a16="http://schemas.microsoft.com/office/drawing/2014/main" id="{B7534B8B-1619-3086-F949-BE2F185FFCC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chemeClr val="dk1"/>
                </a:solidFill>
                <a:latin typeface="Calibri"/>
                <a:ea typeface="Calibri"/>
                <a:cs typeface="Calibri"/>
                <a:sym typeface="Calibri"/>
              </a:rPr>
              <a:t>16</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4106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a:extLst>
            <a:ext uri="{FF2B5EF4-FFF2-40B4-BE49-F238E27FC236}">
              <a16:creationId xmlns:a16="http://schemas.microsoft.com/office/drawing/2014/main" id="{9A303C7F-91D9-1B89-9054-A9FC7DF41B56}"/>
            </a:ext>
          </a:extLst>
        </p:cNvPr>
        <p:cNvGrpSpPr/>
        <p:nvPr/>
      </p:nvGrpSpPr>
      <p:grpSpPr>
        <a:xfrm>
          <a:off x="0" y="0"/>
          <a:ext cx="0" cy="0"/>
          <a:chOff x="0" y="0"/>
          <a:chExt cx="0" cy="0"/>
        </a:xfrm>
      </p:grpSpPr>
      <p:sp>
        <p:nvSpPr>
          <p:cNvPr id="307" name="Google Shape;307;g2d177feeeea_7_54:notes">
            <a:extLst>
              <a:ext uri="{FF2B5EF4-FFF2-40B4-BE49-F238E27FC236}">
                <a16:creationId xmlns:a16="http://schemas.microsoft.com/office/drawing/2014/main" id="{9A79B37B-45FA-6AE0-8397-1126DE50B1C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2d177feeeea_7_54:notes">
            <a:extLst>
              <a:ext uri="{FF2B5EF4-FFF2-40B4-BE49-F238E27FC236}">
                <a16:creationId xmlns:a16="http://schemas.microsoft.com/office/drawing/2014/main" id="{412E3636-9BCF-3E60-BA5C-5D7A1D0FF970}"/>
              </a:ext>
            </a:extLst>
          </p:cNvPr>
          <p:cNvSpPr txBox="1">
            <a:spLocks noGrp="1"/>
          </p:cNvSpPr>
          <p:nvPr>
            <p:ph type="body" idx="1"/>
          </p:nvPr>
        </p:nvSpPr>
        <p:spPr>
          <a:xfrm>
            <a:off x="685800" y="4400550"/>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a:p>
        </p:txBody>
      </p:sp>
      <p:sp>
        <p:nvSpPr>
          <p:cNvPr id="309" name="Google Shape;309;g2d177feeeea_7_54:notes">
            <a:extLst>
              <a:ext uri="{FF2B5EF4-FFF2-40B4-BE49-F238E27FC236}">
                <a16:creationId xmlns:a16="http://schemas.microsoft.com/office/drawing/2014/main" id="{B7534B8B-1619-3086-F949-BE2F185FFCC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chemeClr val="dk1"/>
                </a:solidFill>
                <a:latin typeface="Calibri"/>
                <a:ea typeface="Calibri"/>
                <a:cs typeface="Calibri"/>
                <a:sym typeface="Calibri"/>
              </a:rPr>
              <a:t>17</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0325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3E8C-805C-4C6A-A0FA-EF43C69EB675}"/>
              </a:ext>
            </a:extLst>
          </p:cNvPr>
          <p:cNvSpPr>
            <a:spLocks noGrp="1"/>
          </p:cNvSpPr>
          <p:nvPr>
            <p:ph type="ctrTitle"/>
          </p:nvPr>
        </p:nvSpPr>
        <p:spPr>
          <a:xfrm>
            <a:off x="1524000" y="1122363"/>
            <a:ext cx="9144000" cy="2387600"/>
          </a:xfrm>
        </p:spPr>
        <p:txBody>
          <a:bodyPr anchor="b"/>
          <a:lstStyle>
            <a:lvl1pPr algn="ctr">
              <a:defRPr sz="6000" b="1">
                <a:solidFill>
                  <a:srgbClr val="003057"/>
                </a:solidFill>
              </a:defRPr>
            </a:lvl1pPr>
          </a:lstStyle>
          <a:p>
            <a:r>
              <a:rPr lang="en-US"/>
              <a:t>Click to edit Master title style</a:t>
            </a:r>
          </a:p>
        </p:txBody>
      </p:sp>
      <p:sp>
        <p:nvSpPr>
          <p:cNvPr id="3" name="Subtitle 2">
            <a:extLst>
              <a:ext uri="{FF2B5EF4-FFF2-40B4-BE49-F238E27FC236}">
                <a16:creationId xmlns:a16="http://schemas.microsoft.com/office/drawing/2014/main" id="{D362F212-C587-45C6-8E00-9F476A2D8D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8EC0C1-B74F-4B2B-8C6E-2F804179BD1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42B730B-1712-4DE0-9FF2-78B3524A82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85713-8D7B-4FEB-AE07-321B2A87EDD6}"/>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22713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6C4C-2D52-4189-AF14-437D85A733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E2820A-E4BB-456C-93DD-31B26BE001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445FBB-A047-45C0-847E-5ECE212A16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477EBDF-A72B-49BD-8821-5867D35A5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B12ED-2EB7-452D-8248-89FC96F19E06}"/>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8" name="Picture 2" descr="A close up of a logo&#10;&#10;Description automatically generated">
            <a:extLst>
              <a:ext uri="{FF2B5EF4-FFF2-40B4-BE49-F238E27FC236}">
                <a16:creationId xmlns:a16="http://schemas.microsoft.com/office/drawing/2014/main" id="{6F9C1922-9C82-3734-7676-5B9B407132A3}"/>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945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C67AE9-1096-4BD3-B886-A3AAABF3B7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CDD9A7-B81E-42A8-A3EA-8DED3A73F3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71EF2-5771-4F5D-8EEF-A53C90C79E7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B32244D-F11F-4F1C-835B-E9A997CFC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6662A-C36C-4637-A847-950B1E3EA169}"/>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8" name="Picture 2" descr="A close up of a logo&#10;&#10;Description automatically generated">
            <a:extLst>
              <a:ext uri="{FF2B5EF4-FFF2-40B4-BE49-F238E27FC236}">
                <a16:creationId xmlns:a16="http://schemas.microsoft.com/office/drawing/2014/main" id="{FFC553A0-9077-ADF6-6577-7DFFFAA4E11F}"/>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554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_1">
  <p:cSld name="Blank_1">
    <p:spTree>
      <p:nvGrpSpPr>
        <p:cNvPr id="1" name="Shape 14"/>
        <p:cNvGrpSpPr/>
        <p:nvPr/>
      </p:nvGrpSpPr>
      <p:grpSpPr>
        <a:xfrm>
          <a:off x="0" y="0"/>
          <a:ext cx="0" cy="0"/>
          <a:chOff x="0" y="0"/>
          <a:chExt cx="0" cy="0"/>
        </a:xfrm>
      </p:grpSpPr>
      <p:sp>
        <p:nvSpPr>
          <p:cNvPr id="15" name="Google Shape;15;p84"/>
          <p:cNvSpPr txBox="1">
            <a:spLocks noGrp="1"/>
          </p:cNvSpPr>
          <p:nvPr>
            <p:ph type="sldNum" idx="12"/>
          </p:nvPr>
        </p:nvSpPr>
        <p:spPr>
          <a:xfrm>
            <a:off x="8741664" y="6343650"/>
            <a:ext cx="331927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Arial Narrow"/>
                <a:ea typeface="Arial Narrow"/>
                <a:cs typeface="Arial Narrow"/>
                <a:sym typeface="Arial Narrow"/>
              </a:defRPr>
            </a:lvl1pPr>
            <a:lvl2pPr marL="0" lvl="1" indent="0" algn="r">
              <a:spcBef>
                <a:spcPts val="0"/>
              </a:spcBef>
              <a:buNone/>
              <a:defRPr sz="1200" b="0" i="0" u="none" strike="noStrike" cap="none">
                <a:solidFill>
                  <a:srgbClr val="888888"/>
                </a:solidFill>
                <a:latin typeface="Arial Narrow"/>
                <a:ea typeface="Arial Narrow"/>
                <a:cs typeface="Arial Narrow"/>
                <a:sym typeface="Arial Narrow"/>
              </a:defRPr>
            </a:lvl2pPr>
            <a:lvl3pPr marL="0" lvl="2" indent="0" algn="r">
              <a:spcBef>
                <a:spcPts val="0"/>
              </a:spcBef>
              <a:buNone/>
              <a:defRPr sz="1200" b="0" i="0" u="none" strike="noStrike" cap="none">
                <a:solidFill>
                  <a:srgbClr val="888888"/>
                </a:solidFill>
                <a:latin typeface="Arial Narrow"/>
                <a:ea typeface="Arial Narrow"/>
                <a:cs typeface="Arial Narrow"/>
                <a:sym typeface="Arial Narrow"/>
              </a:defRPr>
            </a:lvl3pPr>
            <a:lvl4pPr marL="0" lvl="3" indent="0" algn="r">
              <a:spcBef>
                <a:spcPts val="0"/>
              </a:spcBef>
              <a:buNone/>
              <a:defRPr sz="1200" b="0" i="0" u="none" strike="noStrike" cap="none">
                <a:solidFill>
                  <a:srgbClr val="888888"/>
                </a:solidFill>
                <a:latin typeface="Arial Narrow"/>
                <a:ea typeface="Arial Narrow"/>
                <a:cs typeface="Arial Narrow"/>
                <a:sym typeface="Arial Narrow"/>
              </a:defRPr>
            </a:lvl4pPr>
            <a:lvl5pPr marL="0" lvl="4" indent="0" algn="r">
              <a:spcBef>
                <a:spcPts val="0"/>
              </a:spcBef>
              <a:buNone/>
              <a:defRPr sz="1200" b="0" i="0" u="none" strike="noStrike" cap="none">
                <a:solidFill>
                  <a:srgbClr val="888888"/>
                </a:solidFill>
                <a:latin typeface="Arial Narrow"/>
                <a:ea typeface="Arial Narrow"/>
                <a:cs typeface="Arial Narrow"/>
                <a:sym typeface="Arial Narrow"/>
              </a:defRPr>
            </a:lvl5pPr>
            <a:lvl6pPr marL="0" lvl="5" indent="0" algn="r">
              <a:spcBef>
                <a:spcPts val="0"/>
              </a:spcBef>
              <a:buNone/>
              <a:defRPr sz="1200" b="0" i="0" u="none" strike="noStrike" cap="none">
                <a:solidFill>
                  <a:srgbClr val="888888"/>
                </a:solidFill>
                <a:latin typeface="Arial Narrow"/>
                <a:ea typeface="Arial Narrow"/>
                <a:cs typeface="Arial Narrow"/>
                <a:sym typeface="Arial Narrow"/>
              </a:defRPr>
            </a:lvl6pPr>
            <a:lvl7pPr marL="0" lvl="6" indent="0" algn="r">
              <a:spcBef>
                <a:spcPts val="0"/>
              </a:spcBef>
              <a:buNone/>
              <a:defRPr sz="1200" b="0" i="0" u="none" strike="noStrike" cap="none">
                <a:solidFill>
                  <a:srgbClr val="888888"/>
                </a:solidFill>
                <a:latin typeface="Arial Narrow"/>
                <a:ea typeface="Arial Narrow"/>
                <a:cs typeface="Arial Narrow"/>
                <a:sym typeface="Arial Narrow"/>
              </a:defRPr>
            </a:lvl7pPr>
            <a:lvl8pPr marL="0" lvl="7" indent="0" algn="r">
              <a:spcBef>
                <a:spcPts val="0"/>
              </a:spcBef>
              <a:buNone/>
              <a:defRPr sz="1200" b="0" i="0" u="none" strike="noStrike" cap="none">
                <a:solidFill>
                  <a:srgbClr val="888888"/>
                </a:solidFill>
                <a:latin typeface="Arial Narrow"/>
                <a:ea typeface="Arial Narrow"/>
                <a:cs typeface="Arial Narrow"/>
                <a:sym typeface="Arial Narrow"/>
              </a:defRPr>
            </a:lvl8pPr>
            <a:lvl9pPr marL="0" lvl="8" indent="0" algn="r">
              <a:spcBef>
                <a:spcPts val="0"/>
              </a:spcBef>
              <a:buNone/>
              <a:defRPr sz="1200" b="0" i="0" u="none" strike="noStrike" cap="none">
                <a:solidFill>
                  <a:srgbClr val="888888"/>
                </a:solidFill>
                <a:latin typeface="Arial Narrow"/>
                <a:ea typeface="Arial Narrow"/>
                <a:cs typeface="Arial Narrow"/>
                <a:sym typeface="Arial Narrow"/>
              </a:defRPr>
            </a:lvl9pPr>
          </a:lstStyle>
          <a:p>
            <a:fld id="{330EA680-D336-4FF7-8B7A-9848BB0A1C32}" type="slidenum">
              <a:rPr lang="en-US" smtClean="0"/>
              <a:t>‹#›</a:t>
            </a:fld>
            <a:endParaRPr lang="en-US"/>
          </a:p>
        </p:txBody>
      </p:sp>
    </p:spTree>
    <p:extLst>
      <p:ext uri="{BB962C8B-B14F-4D97-AF65-F5344CB8AC3E}">
        <p14:creationId xmlns:p14="http://schemas.microsoft.com/office/powerpoint/2010/main" val="1230621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3E8C-805C-4C6A-A0FA-EF43C69EB675}"/>
              </a:ext>
            </a:extLst>
          </p:cNvPr>
          <p:cNvSpPr>
            <a:spLocks noGrp="1"/>
          </p:cNvSpPr>
          <p:nvPr>
            <p:ph type="ctrTitle"/>
          </p:nvPr>
        </p:nvSpPr>
        <p:spPr>
          <a:xfrm>
            <a:off x="1524000" y="1122363"/>
            <a:ext cx="9144000" cy="2387600"/>
          </a:xfrm>
        </p:spPr>
        <p:txBody>
          <a:bodyPr anchor="b"/>
          <a:lstStyle>
            <a:lvl1pPr algn="ctr">
              <a:defRPr sz="6000" b="1">
                <a:solidFill>
                  <a:srgbClr val="003057"/>
                </a:solidFill>
              </a:defRPr>
            </a:lvl1pPr>
          </a:lstStyle>
          <a:p>
            <a:r>
              <a:rPr lang="en-US"/>
              <a:t>Click to edit Master title style</a:t>
            </a:r>
          </a:p>
        </p:txBody>
      </p:sp>
      <p:sp>
        <p:nvSpPr>
          <p:cNvPr id="3" name="Subtitle 2">
            <a:extLst>
              <a:ext uri="{FF2B5EF4-FFF2-40B4-BE49-F238E27FC236}">
                <a16:creationId xmlns:a16="http://schemas.microsoft.com/office/drawing/2014/main" id="{D362F212-C587-45C6-8E00-9F476A2D8D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8EC0C1-B74F-4B2B-8C6E-2F804179BD1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42B730B-1712-4DE0-9FF2-78B3524A82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85713-8D7B-4FEB-AE07-321B2A87EDD6}"/>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15037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06F77-2189-4294-BD2A-2E74170949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DC4CD3-5864-4911-9513-F1F53C6E13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A49ACB-0217-46B0-9900-320DE3064DC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99578D5-A88E-40ED-9202-AE7DC40CC9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8802A-EB7F-4E71-91DE-C00DD7B9264B}"/>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7" name="Picture 2" descr="A close up of a logo&#10;&#10;Description automatically generated">
            <a:extLst>
              <a:ext uri="{FF2B5EF4-FFF2-40B4-BE49-F238E27FC236}">
                <a16:creationId xmlns:a16="http://schemas.microsoft.com/office/drawing/2014/main" id="{185E66B3-9DD0-0F58-B57A-C7AEBC453216}"/>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1903" r="3983"/>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281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C1BDB-8CCD-4999-BCDC-5C76F2CBC3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EEB3BF-019F-4E54-9BEB-7C37FA257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896115-A54A-4350-95E6-CB873D3999B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351E75D-9D07-4A9B-AC47-8BBD1B342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F6A7B-F0A1-422A-B126-6D9AD5E4FDEE}"/>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7" name="Picture 2" descr="A close up of a logo&#10;&#10;Description automatically generated">
            <a:extLst>
              <a:ext uri="{FF2B5EF4-FFF2-40B4-BE49-F238E27FC236}">
                <a16:creationId xmlns:a16="http://schemas.microsoft.com/office/drawing/2014/main" id="{F37D2CEE-F448-B2FE-7FDC-7B5F89D84064}"/>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1903" r="3983"/>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198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20906-9ECC-4E87-9C12-CBED6144E6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D1F590-0BA8-4DD4-94D7-E882960058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D2FEA7-9659-4F62-A874-783D0F5D0A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4230C2-9A77-40D7-A8A0-2AD89FEC42C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838B526-44E3-4828-9CE3-EA5EF94AAC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63DB61-0825-40C9-90AB-F001085F0A97}"/>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8" name="Picture 2" descr="A close up of a logo&#10;&#10;Description automatically generated">
            <a:extLst>
              <a:ext uri="{FF2B5EF4-FFF2-40B4-BE49-F238E27FC236}">
                <a16:creationId xmlns:a16="http://schemas.microsoft.com/office/drawing/2014/main" id="{7CFEDC5D-5AFA-BAD8-6E41-6EA071F51E49}"/>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1903" r="3983"/>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42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0E5D0-5040-4A33-8832-2E4E55DBE2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3C31DF-358B-47C0-BB24-AA31E0522B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785263-87C0-447E-94CF-6E3D24D573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BC7AA1-B1B0-4169-AFC8-84FE43069C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1A28B0-42C9-4E5C-8904-65EAAA2A83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D4697-6F6F-4AD0-A4BF-21B71279898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2E937BAD-F84D-4876-8AC9-E87E7733F6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D9EF2D-FB55-42FB-861D-4E1B9C736646}"/>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10" name="Picture 2" descr="A close up of a logo&#10;&#10;Description automatically generated">
            <a:extLst>
              <a:ext uri="{FF2B5EF4-FFF2-40B4-BE49-F238E27FC236}">
                <a16:creationId xmlns:a16="http://schemas.microsoft.com/office/drawing/2014/main" id="{9D236D64-82E3-BBEE-255D-668FA5E4B191}"/>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1903" r="3983"/>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999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2EE0-10D1-4BA2-A903-1B383D4C5C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300FC4-D13B-4959-96A4-4B5838764507}"/>
              </a:ext>
            </a:extLst>
          </p:cNvPr>
          <p:cNvSpPr>
            <a:spLocks noGrp="1"/>
          </p:cNvSpPr>
          <p:nvPr>
            <p:ph type="dt" sz="half" idx="10"/>
          </p:nvPr>
        </p:nvSpPr>
        <p:spPr/>
        <p:txBody>
          <a:bodyPr/>
          <a:lstStyle>
            <a:lvl1pPr>
              <a:defRPr sz="1100">
                <a:latin typeface="Aptos" panose="020B0004020202020204" pitchFamily="34" charset="0"/>
              </a:defRPr>
            </a:lvl1pPr>
          </a:lstStyle>
          <a:p>
            <a:endParaRPr lang="en-US"/>
          </a:p>
        </p:txBody>
      </p:sp>
      <p:sp>
        <p:nvSpPr>
          <p:cNvPr id="4" name="Footer Placeholder 3">
            <a:extLst>
              <a:ext uri="{FF2B5EF4-FFF2-40B4-BE49-F238E27FC236}">
                <a16:creationId xmlns:a16="http://schemas.microsoft.com/office/drawing/2014/main" id="{B574A9EB-CDF4-416E-9319-A44FF0AB50D9}"/>
              </a:ext>
            </a:extLst>
          </p:cNvPr>
          <p:cNvSpPr>
            <a:spLocks noGrp="1"/>
          </p:cNvSpPr>
          <p:nvPr>
            <p:ph type="ftr" sz="quarter" idx="11"/>
          </p:nvPr>
        </p:nvSpPr>
        <p:spPr/>
        <p:txBody>
          <a:bodyPr/>
          <a:lstStyle>
            <a:lvl1pPr>
              <a:defRPr sz="1100">
                <a:latin typeface="Aptos" panose="020B0004020202020204" pitchFamily="34" charset="0"/>
              </a:defRPr>
            </a:lvl1pPr>
          </a:lstStyle>
          <a:p>
            <a:endParaRPr lang="en-US"/>
          </a:p>
        </p:txBody>
      </p:sp>
      <p:sp>
        <p:nvSpPr>
          <p:cNvPr id="5" name="Slide Number Placeholder 4">
            <a:extLst>
              <a:ext uri="{FF2B5EF4-FFF2-40B4-BE49-F238E27FC236}">
                <a16:creationId xmlns:a16="http://schemas.microsoft.com/office/drawing/2014/main" id="{FEB0A419-98EC-4E47-B0C0-2201F6AD3846}"/>
              </a:ext>
            </a:extLst>
          </p:cNvPr>
          <p:cNvSpPr>
            <a:spLocks noGrp="1"/>
          </p:cNvSpPr>
          <p:nvPr>
            <p:ph type="sldNum" sz="quarter" idx="12"/>
          </p:nvPr>
        </p:nvSpPr>
        <p:spPr>
          <a:xfrm>
            <a:off x="8741664" y="6356350"/>
            <a:ext cx="3319272" cy="365125"/>
          </a:xfrm>
          <a:prstGeom prst="rect">
            <a:avLst/>
          </a:prstGeom>
        </p:spPr>
        <p:txBody>
          <a:bodyPr/>
          <a:lstStyle>
            <a:lvl1pPr>
              <a:defRPr sz="1100">
                <a:latin typeface="Aptos" panose="020B0004020202020204" pitchFamily="34" charset="0"/>
              </a:defRPr>
            </a:lvl1pPr>
          </a:lstStyle>
          <a:p>
            <a:fld id="{330EA680-D336-4FF7-8B7A-9848BB0A1C32}" type="slidenum">
              <a:rPr lang="en-US" smtClean="0"/>
              <a:pPr/>
              <a:t>‹#›</a:t>
            </a:fld>
            <a:endParaRPr lang="en-US"/>
          </a:p>
        </p:txBody>
      </p:sp>
      <p:pic>
        <p:nvPicPr>
          <p:cNvPr id="6" name="Picture 2" descr="A close up of a logo&#10;&#10;Description automatically generated">
            <a:extLst>
              <a:ext uri="{FF2B5EF4-FFF2-40B4-BE49-F238E27FC236}">
                <a16:creationId xmlns:a16="http://schemas.microsoft.com/office/drawing/2014/main" id="{D21A2D2C-1805-3DE9-8457-AE471414411E}"/>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1903" r="3983"/>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313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1BA6C7-DD8A-4F34-BCD5-85CDD6E38C7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EA1C201-2D6F-43A1-B43C-E66A767C0F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A6B1BD-4ED7-4CCC-963E-BC1188074499}"/>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6" name="Picture 2" descr="A close up of a logo&#10;&#10;Description automatically generated">
            <a:extLst>
              <a:ext uri="{FF2B5EF4-FFF2-40B4-BE49-F238E27FC236}">
                <a16:creationId xmlns:a16="http://schemas.microsoft.com/office/drawing/2014/main" id="{A6675C80-950F-052A-D8DC-12E750572EE0}"/>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1903" r="3983"/>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931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06F77-2189-4294-BD2A-2E74170949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DC4CD3-5864-4911-9513-F1F53C6E13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A49ACB-0217-46B0-9900-320DE3064DC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99578D5-A88E-40ED-9202-AE7DC40CC9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8802A-EB7F-4E71-91DE-C00DD7B9264B}"/>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7" name="Picture 2" descr="A close up of a logo&#10;&#10;Description automatically generated">
            <a:extLst>
              <a:ext uri="{FF2B5EF4-FFF2-40B4-BE49-F238E27FC236}">
                <a16:creationId xmlns:a16="http://schemas.microsoft.com/office/drawing/2014/main" id="{185E66B3-9DD0-0F58-B57A-C7AEBC453216}"/>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747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4C149-473C-4B7E-B19D-13EAA7D4A1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BC8348-C3B3-4173-8AC6-81B3C9E002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8D3B9C-357E-470E-ACAA-11F993C371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6EA3A-E846-4330-9363-DA0F9DA0ED5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1A7E5C0-F666-4489-80B5-EFDB53BEC2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ABDA82-F459-46F6-B83A-1C14B5BAF6AE}"/>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9" name="Picture 2" descr="A close up of a logo&#10;&#10;Description automatically generated">
            <a:extLst>
              <a:ext uri="{FF2B5EF4-FFF2-40B4-BE49-F238E27FC236}">
                <a16:creationId xmlns:a16="http://schemas.microsoft.com/office/drawing/2014/main" id="{39EFB07D-3A0E-2B44-405C-802A94E4A70A}"/>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1903" r="3983"/>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428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450D-6A42-4227-8A4F-C4000F0C0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62EF29-8E78-438B-93D8-79D87B6AAF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3260767-4E0B-49A2-B7D0-5F43B3543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7F4F4B-7F76-49A6-83AE-52258878344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AED4F98-CFED-4FAC-94F1-0A213126ED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5DDD5-72A8-4FEE-A031-1CDA6EBF9D84}"/>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9" name="Picture 2" descr="A close up of a logo&#10;&#10;Description automatically generated">
            <a:extLst>
              <a:ext uri="{FF2B5EF4-FFF2-40B4-BE49-F238E27FC236}">
                <a16:creationId xmlns:a16="http://schemas.microsoft.com/office/drawing/2014/main" id="{F02E0285-AFED-1749-6D17-EA8705340392}"/>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1903" r="3983"/>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804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6C4C-2D52-4189-AF14-437D85A733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E2820A-E4BB-456C-93DD-31B26BE001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445FBB-A047-45C0-847E-5ECE212A16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477EBDF-A72B-49BD-8821-5867D35A5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B12ED-2EB7-452D-8248-89FC96F19E06}"/>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8" name="Picture 2" descr="A close up of a logo&#10;&#10;Description automatically generated">
            <a:extLst>
              <a:ext uri="{FF2B5EF4-FFF2-40B4-BE49-F238E27FC236}">
                <a16:creationId xmlns:a16="http://schemas.microsoft.com/office/drawing/2014/main" id="{6F9C1922-9C82-3734-7676-5B9B407132A3}"/>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1903" r="3983"/>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933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C67AE9-1096-4BD3-B886-A3AAABF3B7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CDD9A7-B81E-42A8-A3EA-8DED3A73F3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71EF2-5771-4F5D-8EEF-A53C90C79E7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B32244D-F11F-4F1C-835B-E9A997CFC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6662A-C36C-4637-A847-950B1E3EA169}"/>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8" name="Picture 2" descr="A close up of a logo&#10;&#10;Description automatically generated">
            <a:extLst>
              <a:ext uri="{FF2B5EF4-FFF2-40B4-BE49-F238E27FC236}">
                <a16:creationId xmlns:a16="http://schemas.microsoft.com/office/drawing/2014/main" id="{FFC553A0-9077-ADF6-6577-7DFFFAA4E11F}"/>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1903" r="3983"/>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557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_1">
  <p:cSld name="Blank_1">
    <p:spTree>
      <p:nvGrpSpPr>
        <p:cNvPr id="1" name="Shape 14"/>
        <p:cNvGrpSpPr/>
        <p:nvPr/>
      </p:nvGrpSpPr>
      <p:grpSpPr>
        <a:xfrm>
          <a:off x="0" y="0"/>
          <a:ext cx="0" cy="0"/>
          <a:chOff x="0" y="0"/>
          <a:chExt cx="0" cy="0"/>
        </a:xfrm>
      </p:grpSpPr>
      <p:sp>
        <p:nvSpPr>
          <p:cNvPr id="15" name="Google Shape;15;p84"/>
          <p:cNvSpPr txBox="1">
            <a:spLocks noGrp="1"/>
          </p:cNvSpPr>
          <p:nvPr>
            <p:ph type="sldNum" idx="12"/>
          </p:nvPr>
        </p:nvSpPr>
        <p:spPr>
          <a:xfrm>
            <a:off x="8741664" y="6343650"/>
            <a:ext cx="331927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Arial Narrow"/>
                <a:ea typeface="Arial Narrow"/>
                <a:cs typeface="Arial Narrow"/>
                <a:sym typeface="Arial Narrow"/>
              </a:defRPr>
            </a:lvl1pPr>
            <a:lvl2pPr marL="0" lvl="1" indent="0" algn="r">
              <a:spcBef>
                <a:spcPts val="0"/>
              </a:spcBef>
              <a:buNone/>
              <a:defRPr sz="1200" b="0" i="0" u="none" strike="noStrike" cap="none">
                <a:solidFill>
                  <a:srgbClr val="888888"/>
                </a:solidFill>
                <a:latin typeface="Arial Narrow"/>
                <a:ea typeface="Arial Narrow"/>
                <a:cs typeface="Arial Narrow"/>
                <a:sym typeface="Arial Narrow"/>
              </a:defRPr>
            </a:lvl2pPr>
            <a:lvl3pPr marL="0" lvl="2" indent="0" algn="r">
              <a:spcBef>
                <a:spcPts val="0"/>
              </a:spcBef>
              <a:buNone/>
              <a:defRPr sz="1200" b="0" i="0" u="none" strike="noStrike" cap="none">
                <a:solidFill>
                  <a:srgbClr val="888888"/>
                </a:solidFill>
                <a:latin typeface="Arial Narrow"/>
                <a:ea typeface="Arial Narrow"/>
                <a:cs typeface="Arial Narrow"/>
                <a:sym typeface="Arial Narrow"/>
              </a:defRPr>
            </a:lvl3pPr>
            <a:lvl4pPr marL="0" lvl="3" indent="0" algn="r">
              <a:spcBef>
                <a:spcPts val="0"/>
              </a:spcBef>
              <a:buNone/>
              <a:defRPr sz="1200" b="0" i="0" u="none" strike="noStrike" cap="none">
                <a:solidFill>
                  <a:srgbClr val="888888"/>
                </a:solidFill>
                <a:latin typeface="Arial Narrow"/>
                <a:ea typeface="Arial Narrow"/>
                <a:cs typeface="Arial Narrow"/>
                <a:sym typeface="Arial Narrow"/>
              </a:defRPr>
            </a:lvl4pPr>
            <a:lvl5pPr marL="0" lvl="4" indent="0" algn="r">
              <a:spcBef>
                <a:spcPts val="0"/>
              </a:spcBef>
              <a:buNone/>
              <a:defRPr sz="1200" b="0" i="0" u="none" strike="noStrike" cap="none">
                <a:solidFill>
                  <a:srgbClr val="888888"/>
                </a:solidFill>
                <a:latin typeface="Arial Narrow"/>
                <a:ea typeface="Arial Narrow"/>
                <a:cs typeface="Arial Narrow"/>
                <a:sym typeface="Arial Narrow"/>
              </a:defRPr>
            </a:lvl5pPr>
            <a:lvl6pPr marL="0" lvl="5" indent="0" algn="r">
              <a:spcBef>
                <a:spcPts val="0"/>
              </a:spcBef>
              <a:buNone/>
              <a:defRPr sz="1200" b="0" i="0" u="none" strike="noStrike" cap="none">
                <a:solidFill>
                  <a:srgbClr val="888888"/>
                </a:solidFill>
                <a:latin typeface="Arial Narrow"/>
                <a:ea typeface="Arial Narrow"/>
                <a:cs typeface="Arial Narrow"/>
                <a:sym typeface="Arial Narrow"/>
              </a:defRPr>
            </a:lvl6pPr>
            <a:lvl7pPr marL="0" lvl="6" indent="0" algn="r">
              <a:spcBef>
                <a:spcPts val="0"/>
              </a:spcBef>
              <a:buNone/>
              <a:defRPr sz="1200" b="0" i="0" u="none" strike="noStrike" cap="none">
                <a:solidFill>
                  <a:srgbClr val="888888"/>
                </a:solidFill>
                <a:latin typeface="Arial Narrow"/>
                <a:ea typeface="Arial Narrow"/>
                <a:cs typeface="Arial Narrow"/>
                <a:sym typeface="Arial Narrow"/>
              </a:defRPr>
            </a:lvl7pPr>
            <a:lvl8pPr marL="0" lvl="7" indent="0" algn="r">
              <a:spcBef>
                <a:spcPts val="0"/>
              </a:spcBef>
              <a:buNone/>
              <a:defRPr sz="1200" b="0" i="0" u="none" strike="noStrike" cap="none">
                <a:solidFill>
                  <a:srgbClr val="888888"/>
                </a:solidFill>
                <a:latin typeface="Arial Narrow"/>
                <a:ea typeface="Arial Narrow"/>
                <a:cs typeface="Arial Narrow"/>
                <a:sym typeface="Arial Narrow"/>
              </a:defRPr>
            </a:lvl8pPr>
            <a:lvl9pPr marL="0" lvl="8" indent="0" algn="r">
              <a:spcBef>
                <a:spcPts val="0"/>
              </a:spcBef>
              <a:buNone/>
              <a:defRPr sz="1200" b="0" i="0" u="none" strike="noStrike" cap="none">
                <a:solidFill>
                  <a:srgbClr val="888888"/>
                </a:solidFill>
                <a:latin typeface="Arial Narrow"/>
                <a:ea typeface="Arial Narrow"/>
                <a:cs typeface="Arial Narrow"/>
                <a:sym typeface="Arial Narrow"/>
              </a:defRPr>
            </a:lvl9pPr>
          </a:lstStyle>
          <a:p>
            <a:fld id="{330EA680-D336-4FF7-8B7A-9848BB0A1C32}" type="slidenum">
              <a:rPr lang="en-US" smtClean="0"/>
              <a:t>‹#›</a:t>
            </a:fld>
            <a:endParaRPr lang="en-US"/>
          </a:p>
        </p:txBody>
      </p:sp>
    </p:spTree>
    <p:extLst>
      <p:ext uri="{BB962C8B-B14F-4D97-AF65-F5344CB8AC3E}">
        <p14:creationId xmlns:p14="http://schemas.microsoft.com/office/powerpoint/2010/main" val="2140268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C1BDB-8CCD-4999-BCDC-5C76F2CBC3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EEB3BF-019F-4E54-9BEB-7C37FA257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896115-A54A-4350-95E6-CB873D3999B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351E75D-9D07-4A9B-AC47-8BBD1B342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F6A7B-F0A1-422A-B126-6D9AD5E4FDEE}"/>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7" name="Picture 2" descr="A close up of a logo&#10;&#10;Description automatically generated">
            <a:extLst>
              <a:ext uri="{FF2B5EF4-FFF2-40B4-BE49-F238E27FC236}">
                <a16:creationId xmlns:a16="http://schemas.microsoft.com/office/drawing/2014/main" id="{F37D2CEE-F448-B2FE-7FDC-7B5F89D84064}"/>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957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20906-9ECC-4E87-9C12-CBED6144E6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D1F590-0BA8-4DD4-94D7-E882960058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D2FEA7-9659-4F62-A874-783D0F5D0A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4230C2-9A77-40D7-A8A0-2AD89FEC42C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838B526-44E3-4828-9CE3-EA5EF94AAC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63DB61-0825-40C9-90AB-F001085F0A97}"/>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8" name="Picture 2" descr="A close up of a logo&#10;&#10;Description automatically generated">
            <a:extLst>
              <a:ext uri="{FF2B5EF4-FFF2-40B4-BE49-F238E27FC236}">
                <a16:creationId xmlns:a16="http://schemas.microsoft.com/office/drawing/2014/main" id="{7CFEDC5D-5AFA-BAD8-6E41-6EA071F51E49}"/>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707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0E5D0-5040-4A33-8832-2E4E55DBE2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3C31DF-358B-47C0-BB24-AA31E0522B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785263-87C0-447E-94CF-6E3D24D573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BC7AA1-B1B0-4169-AFC8-84FE43069C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1A28B0-42C9-4E5C-8904-65EAAA2A83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D4697-6F6F-4AD0-A4BF-21B71279898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2E937BAD-F84D-4876-8AC9-E87E7733F6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D9EF2D-FB55-42FB-861D-4E1B9C736646}"/>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10" name="Picture 2" descr="A close up of a logo&#10;&#10;Description automatically generated">
            <a:extLst>
              <a:ext uri="{FF2B5EF4-FFF2-40B4-BE49-F238E27FC236}">
                <a16:creationId xmlns:a16="http://schemas.microsoft.com/office/drawing/2014/main" id="{9D236D64-82E3-BBEE-255D-668FA5E4B191}"/>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714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2EE0-10D1-4BA2-A903-1B383D4C5C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300FC4-D13B-4959-96A4-4B5838764507}"/>
              </a:ext>
            </a:extLst>
          </p:cNvPr>
          <p:cNvSpPr>
            <a:spLocks noGrp="1"/>
          </p:cNvSpPr>
          <p:nvPr>
            <p:ph type="dt" sz="half" idx="10"/>
          </p:nvPr>
        </p:nvSpPr>
        <p:spPr/>
        <p:txBody>
          <a:bodyPr/>
          <a:lstStyle>
            <a:lvl1pPr>
              <a:defRPr sz="1100">
                <a:latin typeface="Aptos" panose="020B0004020202020204" pitchFamily="34" charset="0"/>
              </a:defRPr>
            </a:lvl1pPr>
          </a:lstStyle>
          <a:p>
            <a:endParaRPr lang="en-US"/>
          </a:p>
        </p:txBody>
      </p:sp>
      <p:sp>
        <p:nvSpPr>
          <p:cNvPr id="4" name="Footer Placeholder 3">
            <a:extLst>
              <a:ext uri="{FF2B5EF4-FFF2-40B4-BE49-F238E27FC236}">
                <a16:creationId xmlns:a16="http://schemas.microsoft.com/office/drawing/2014/main" id="{B574A9EB-CDF4-416E-9319-A44FF0AB50D9}"/>
              </a:ext>
            </a:extLst>
          </p:cNvPr>
          <p:cNvSpPr>
            <a:spLocks noGrp="1"/>
          </p:cNvSpPr>
          <p:nvPr>
            <p:ph type="ftr" sz="quarter" idx="11"/>
          </p:nvPr>
        </p:nvSpPr>
        <p:spPr/>
        <p:txBody>
          <a:bodyPr/>
          <a:lstStyle>
            <a:lvl1pPr>
              <a:defRPr sz="1100">
                <a:latin typeface="Aptos" panose="020B0004020202020204" pitchFamily="34" charset="0"/>
              </a:defRPr>
            </a:lvl1pPr>
          </a:lstStyle>
          <a:p>
            <a:endParaRPr lang="en-US"/>
          </a:p>
        </p:txBody>
      </p:sp>
      <p:sp>
        <p:nvSpPr>
          <p:cNvPr id="5" name="Slide Number Placeholder 4">
            <a:extLst>
              <a:ext uri="{FF2B5EF4-FFF2-40B4-BE49-F238E27FC236}">
                <a16:creationId xmlns:a16="http://schemas.microsoft.com/office/drawing/2014/main" id="{FEB0A419-98EC-4E47-B0C0-2201F6AD3846}"/>
              </a:ext>
            </a:extLst>
          </p:cNvPr>
          <p:cNvSpPr>
            <a:spLocks noGrp="1"/>
          </p:cNvSpPr>
          <p:nvPr>
            <p:ph type="sldNum" sz="quarter" idx="12"/>
          </p:nvPr>
        </p:nvSpPr>
        <p:spPr>
          <a:xfrm>
            <a:off x="8741664" y="6356350"/>
            <a:ext cx="3319272" cy="365125"/>
          </a:xfrm>
          <a:prstGeom prst="rect">
            <a:avLst/>
          </a:prstGeom>
        </p:spPr>
        <p:txBody>
          <a:bodyPr/>
          <a:lstStyle>
            <a:lvl1pPr>
              <a:defRPr sz="1100">
                <a:latin typeface="Aptos" panose="020B0004020202020204" pitchFamily="34" charset="0"/>
              </a:defRPr>
            </a:lvl1pPr>
          </a:lstStyle>
          <a:p>
            <a:fld id="{330EA680-D336-4FF7-8B7A-9848BB0A1C32}" type="slidenum">
              <a:rPr lang="en-US" smtClean="0"/>
              <a:pPr/>
              <a:t>‹#›</a:t>
            </a:fld>
            <a:endParaRPr lang="en-US"/>
          </a:p>
        </p:txBody>
      </p:sp>
      <p:pic>
        <p:nvPicPr>
          <p:cNvPr id="6" name="Picture 2" descr="A close up of a logo&#10;&#10;Description automatically generated">
            <a:extLst>
              <a:ext uri="{FF2B5EF4-FFF2-40B4-BE49-F238E27FC236}">
                <a16:creationId xmlns:a16="http://schemas.microsoft.com/office/drawing/2014/main" id="{D21A2D2C-1805-3DE9-8457-AE471414411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367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1BA6C7-DD8A-4F34-BCD5-85CDD6E38C7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EA1C201-2D6F-43A1-B43C-E66A767C0F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A6B1BD-4ED7-4CCC-963E-BC1188074499}"/>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6" name="Picture 2" descr="A close up of a logo&#10;&#10;Description automatically generated">
            <a:extLst>
              <a:ext uri="{FF2B5EF4-FFF2-40B4-BE49-F238E27FC236}">
                <a16:creationId xmlns:a16="http://schemas.microsoft.com/office/drawing/2014/main" id="{A6675C80-950F-052A-D8DC-12E750572EE0}"/>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163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4C149-473C-4B7E-B19D-13EAA7D4A1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BC8348-C3B3-4173-8AC6-81B3C9E002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8D3B9C-357E-470E-ACAA-11F993C371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6EA3A-E846-4330-9363-DA0F9DA0ED5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1A7E5C0-F666-4489-80B5-EFDB53BEC2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ABDA82-F459-46F6-B83A-1C14B5BAF6AE}"/>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9" name="Picture 2" descr="A close up of a logo&#10;&#10;Description automatically generated">
            <a:extLst>
              <a:ext uri="{FF2B5EF4-FFF2-40B4-BE49-F238E27FC236}">
                <a16:creationId xmlns:a16="http://schemas.microsoft.com/office/drawing/2014/main" id="{39EFB07D-3A0E-2B44-405C-802A94E4A70A}"/>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7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450D-6A42-4227-8A4F-C4000F0C0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62EF29-8E78-438B-93D8-79D87B6AAF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3260767-4E0B-49A2-B7D0-5F43B3543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7F4F4B-7F76-49A6-83AE-52258878344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AED4F98-CFED-4FAC-94F1-0A213126ED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5DDD5-72A8-4FEE-A031-1CDA6EBF9D84}"/>
              </a:ext>
            </a:extLst>
          </p:cNvPr>
          <p:cNvSpPr>
            <a:spLocks noGrp="1"/>
          </p:cNvSpPr>
          <p:nvPr>
            <p:ph type="sldNum" sz="quarter" idx="12"/>
          </p:nvPr>
        </p:nvSpPr>
        <p:spPr>
          <a:xfrm>
            <a:off x="8741664" y="6356350"/>
            <a:ext cx="3319272" cy="365125"/>
          </a:xfrm>
          <a:prstGeom prst="rect">
            <a:avLst/>
          </a:prstGeom>
        </p:spPr>
        <p:txBody>
          <a:bodyPr/>
          <a:lstStyle/>
          <a:p>
            <a:fld id="{330EA680-D336-4FF7-8B7A-9848BB0A1C32}" type="slidenum">
              <a:rPr lang="en-US" smtClean="0"/>
              <a:t>‹#›</a:t>
            </a:fld>
            <a:endParaRPr lang="en-US"/>
          </a:p>
        </p:txBody>
      </p:sp>
      <p:pic>
        <p:nvPicPr>
          <p:cNvPr id="9" name="Picture 2" descr="A close up of a logo&#10;&#10;Description automatically generated">
            <a:extLst>
              <a:ext uri="{FF2B5EF4-FFF2-40B4-BE49-F238E27FC236}">
                <a16:creationId xmlns:a16="http://schemas.microsoft.com/office/drawing/2014/main" id="{F02E0285-AFED-1749-6D17-EA8705340392}"/>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9596" y="6303222"/>
            <a:ext cx="403295" cy="47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849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emf"/><Relationship Id="rId2" Type="http://schemas.openxmlformats.org/officeDocument/2006/relationships/slideLayout" Target="../slideLayouts/slideLayout14.xml"/><Relationship Id="rId16" Type="http://schemas.openxmlformats.org/officeDocument/2006/relationships/oleObject" Target="../embeddings/oleObject1.bin"/><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4.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ED9179D-D13C-4CBB-B200-319E201F6D4F}"/>
              </a:ext>
            </a:extLst>
          </p:cNvPr>
          <p:cNvGraphicFramePr>
            <a:graphicFrameLocks noChangeAspect="1"/>
          </p:cNvGraphicFramePr>
          <p:nvPr>
            <p:custDataLst>
              <p:tags r:id="rId14"/>
            </p:custDataLst>
            <p:extLst>
              <p:ext uri="{D42A27DB-BD31-4B8C-83A1-F6EECF244321}">
                <p14:modId xmlns:p14="http://schemas.microsoft.com/office/powerpoint/2010/main" val="3477699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473" imgH="473" progId="TCLayout.ActiveDocument.1">
                  <p:embed/>
                </p:oleObj>
              </mc:Choice>
              <mc:Fallback>
                <p:oleObj name="think-cell Slide" r:id="rId16" imgW="473" imgH="473" progId="TCLayout.ActiveDocument.1">
                  <p:embed/>
                  <p:pic>
                    <p:nvPicPr>
                      <p:cNvPr id="8" name="Object 7" hidden="1">
                        <a:extLst>
                          <a:ext uri="{FF2B5EF4-FFF2-40B4-BE49-F238E27FC236}">
                            <a16:creationId xmlns:a16="http://schemas.microsoft.com/office/drawing/2014/main" id="{EED9179D-D13C-4CBB-B200-319E201F6D4F}"/>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364DF78-8BA6-4A9F-A59E-64BFA4D286EB}"/>
              </a:ext>
            </a:extLst>
          </p:cNvPr>
          <p:cNvSpPr/>
          <p:nvPr>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Calibri Light" panose="020F0302020204030204" pitchFamily="34" charset="0"/>
              <a:ea typeface="+mj-ea"/>
              <a:cs typeface="+mj-cs"/>
              <a:sym typeface="Calibri Light" panose="020F0302020204030204" pitchFamily="34" charset="0"/>
            </a:endParaRPr>
          </a:p>
        </p:txBody>
      </p:sp>
      <p:sp>
        <p:nvSpPr>
          <p:cNvPr id="2" name="Title Placeholder 1">
            <a:extLst>
              <a:ext uri="{FF2B5EF4-FFF2-40B4-BE49-F238E27FC236}">
                <a16:creationId xmlns:a16="http://schemas.microsoft.com/office/drawing/2014/main" id="{525A74CD-AE94-4650-B189-708F42E17F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01CA00-28D6-4E3E-A995-629E338B1C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622D6-7C50-49E2-8C89-FFDE5C7AC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bg2">
                    <a:lumMod val="60000"/>
                    <a:lumOff val="40000"/>
                  </a:schemeClr>
                </a:solidFill>
                <a:latin typeface="Aptos" panose="020B0004020202020204" pitchFamily="34" charset="0"/>
              </a:defRPr>
            </a:lvl1pPr>
          </a:lstStyle>
          <a:p>
            <a:endParaRPr lang="en-US"/>
          </a:p>
        </p:txBody>
      </p:sp>
      <p:sp>
        <p:nvSpPr>
          <p:cNvPr id="5" name="Footer Placeholder 4">
            <a:extLst>
              <a:ext uri="{FF2B5EF4-FFF2-40B4-BE49-F238E27FC236}">
                <a16:creationId xmlns:a16="http://schemas.microsoft.com/office/drawing/2014/main" id="{68DA8E48-0FB2-40DF-97E2-C7CCF197B4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bg2">
                    <a:lumMod val="60000"/>
                    <a:lumOff val="40000"/>
                  </a:schemeClr>
                </a:solidFill>
                <a:latin typeface="Aptos" panose="020B0004020202020204" pitchFamily="34" charset="0"/>
              </a:defRPr>
            </a:lvl1pPr>
          </a:lstStyle>
          <a:p>
            <a:endParaRPr lang="en-US"/>
          </a:p>
        </p:txBody>
      </p:sp>
      <p:sp>
        <p:nvSpPr>
          <p:cNvPr id="6" name="Slide Number Placeholder 5">
            <a:extLst>
              <a:ext uri="{FF2B5EF4-FFF2-40B4-BE49-F238E27FC236}">
                <a16:creationId xmlns:a16="http://schemas.microsoft.com/office/drawing/2014/main" id="{7058ED41-6111-4DA2-A31B-D945EA5EE68A}"/>
              </a:ext>
            </a:extLst>
          </p:cNvPr>
          <p:cNvSpPr>
            <a:spLocks noGrp="1"/>
          </p:cNvSpPr>
          <p:nvPr>
            <p:ph type="sldNum" sz="quarter" idx="4"/>
          </p:nvPr>
        </p:nvSpPr>
        <p:spPr>
          <a:xfrm>
            <a:off x="8744592" y="6356350"/>
            <a:ext cx="3319272" cy="365125"/>
          </a:xfrm>
          <a:prstGeom prst="rect">
            <a:avLst/>
          </a:prstGeom>
        </p:spPr>
        <p:txBody>
          <a:bodyPr vert="horz" lIns="91440" tIns="45720" rIns="91440" bIns="45720" rtlCol="0" anchor="ctr"/>
          <a:lstStyle>
            <a:lvl1pPr algn="r">
              <a:defRPr sz="1100">
                <a:solidFill>
                  <a:schemeClr val="bg2">
                    <a:lumMod val="60000"/>
                    <a:lumOff val="40000"/>
                  </a:schemeClr>
                </a:solidFill>
                <a:latin typeface="Aptos" panose="020B00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3359852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lnSpc>
          <a:spcPct val="90000"/>
        </a:lnSpc>
        <a:spcBef>
          <a:spcPct val="0"/>
        </a:spcBef>
        <a:buNone/>
        <a:defRPr sz="4400" b="1" kern="1200">
          <a:solidFill>
            <a:srgbClr val="003057"/>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ED9179D-D13C-4CBB-B200-319E201F6D4F}"/>
              </a:ext>
            </a:extLst>
          </p:cNvPr>
          <p:cNvGraphicFramePr>
            <a:graphicFrameLocks noChangeAspect="1"/>
          </p:cNvGraphicFramePr>
          <p:nvPr>
            <p:custDataLst>
              <p:tags r:id="rId14"/>
            </p:custDataLst>
            <p:extLst>
              <p:ext uri="{D42A27DB-BD31-4B8C-83A1-F6EECF244321}">
                <p14:modId xmlns:p14="http://schemas.microsoft.com/office/powerpoint/2010/main" val="3477699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473" imgH="473" progId="TCLayout.ActiveDocument.1">
                  <p:embed/>
                </p:oleObj>
              </mc:Choice>
              <mc:Fallback>
                <p:oleObj name="think-cell Slide" r:id="rId16" imgW="473" imgH="473" progId="TCLayout.ActiveDocument.1">
                  <p:embed/>
                  <p:pic>
                    <p:nvPicPr>
                      <p:cNvPr id="8" name="Object 7" hidden="1">
                        <a:extLst>
                          <a:ext uri="{FF2B5EF4-FFF2-40B4-BE49-F238E27FC236}">
                            <a16:creationId xmlns:a16="http://schemas.microsoft.com/office/drawing/2014/main" id="{EED9179D-D13C-4CBB-B200-319E201F6D4F}"/>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364DF78-8BA6-4A9F-A59E-64BFA4D286EB}"/>
              </a:ext>
            </a:extLst>
          </p:cNvPr>
          <p:cNvSpPr/>
          <p:nvPr>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Calibri Light" panose="020F0302020204030204" pitchFamily="34" charset="0"/>
              <a:ea typeface="+mj-ea"/>
              <a:cs typeface="+mj-cs"/>
              <a:sym typeface="Calibri Light" panose="020F0302020204030204" pitchFamily="34" charset="0"/>
            </a:endParaRPr>
          </a:p>
        </p:txBody>
      </p:sp>
      <p:sp>
        <p:nvSpPr>
          <p:cNvPr id="2" name="Title Placeholder 1">
            <a:extLst>
              <a:ext uri="{FF2B5EF4-FFF2-40B4-BE49-F238E27FC236}">
                <a16:creationId xmlns:a16="http://schemas.microsoft.com/office/drawing/2014/main" id="{525A74CD-AE94-4650-B189-708F42E17F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01CA00-28D6-4E3E-A995-629E338B1C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622D6-7C50-49E2-8C89-FFDE5C7AC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bg2">
                    <a:lumMod val="60000"/>
                    <a:lumOff val="40000"/>
                  </a:schemeClr>
                </a:solidFill>
                <a:latin typeface="Aptos" panose="020B0004020202020204" pitchFamily="34" charset="0"/>
              </a:defRPr>
            </a:lvl1pPr>
          </a:lstStyle>
          <a:p>
            <a:endParaRPr lang="en-US"/>
          </a:p>
        </p:txBody>
      </p:sp>
      <p:sp>
        <p:nvSpPr>
          <p:cNvPr id="5" name="Footer Placeholder 4">
            <a:extLst>
              <a:ext uri="{FF2B5EF4-FFF2-40B4-BE49-F238E27FC236}">
                <a16:creationId xmlns:a16="http://schemas.microsoft.com/office/drawing/2014/main" id="{68DA8E48-0FB2-40DF-97E2-C7CCF197B4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bg2">
                    <a:lumMod val="60000"/>
                    <a:lumOff val="40000"/>
                  </a:schemeClr>
                </a:solidFill>
                <a:latin typeface="Aptos" panose="020B0004020202020204" pitchFamily="34" charset="0"/>
              </a:defRPr>
            </a:lvl1pPr>
          </a:lstStyle>
          <a:p>
            <a:endParaRPr lang="en-US"/>
          </a:p>
        </p:txBody>
      </p:sp>
      <p:sp>
        <p:nvSpPr>
          <p:cNvPr id="6" name="Slide Number Placeholder 5">
            <a:extLst>
              <a:ext uri="{FF2B5EF4-FFF2-40B4-BE49-F238E27FC236}">
                <a16:creationId xmlns:a16="http://schemas.microsoft.com/office/drawing/2014/main" id="{7058ED41-6111-4DA2-A31B-D945EA5EE68A}"/>
              </a:ext>
            </a:extLst>
          </p:cNvPr>
          <p:cNvSpPr>
            <a:spLocks noGrp="1"/>
          </p:cNvSpPr>
          <p:nvPr>
            <p:ph type="sldNum" sz="quarter" idx="4"/>
          </p:nvPr>
        </p:nvSpPr>
        <p:spPr>
          <a:xfrm>
            <a:off x="8744592" y="6356350"/>
            <a:ext cx="3319272" cy="365125"/>
          </a:xfrm>
          <a:prstGeom prst="rect">
            <a:avLst/>
          </a:prstGeom>
        </p:spPr>
        <p:txBody>
          <a:bodyPr vert="horz" lIns="91440" tIns="45720" rIns="91440" bIns="45720" rtlCol="0" anchor="ctr"/>
          <a:lstStyle>
            <a:lvl1pPr algn="r">
              <a:defRPr sz="1100">
                <a:solidFill>
                  <a:schemeClr val="bg2">
                    <a:lumMod val="60000"/>
                    <a:lumOff val="40000"/>
                  </a:schemeClr>
                </a:solidFill>
                <a:latin typeface="Aptos" panose="020B00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73555408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ftr="0" dt="0"/>
  <p:txStyles>
    <p:titleStyle>
      <a:lvl1pPr algn="l" defTabSz="914400" rtl="0" eaLnBrk="1" latinLnBrk="0" hangingPunct="1">
        <a:lnSpc>
          <a:spcPct val="90000"/>
        </a:lnSpc>
        <a:spcBef>
          <a:spcPct val="0"/>
        </a:spcBef>
        <a:buNone/>
        <a:defRPr sz="4400" b="1" kern="1200">
          <a:solidFill>
            <a:srgbClr val="003057"/>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3.xml"/><Relationship Id="rId5" Type="http://schemas.openxmlformats.org/officeDocument/2006/relationships/image" Target="../media/image4.emf"/><Relationship Id="rId4" Type="http://schemas.openxmlformats.org/officeDocument/2006/relationships/oleObject" Target="../embeddings/oleObject8.bin"/></Relationships>
</file>

<file path=ppt/slides/_rels/slide1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tags" Target="../tags/tag81.xml"/><Relationship Id="rId5" Type="http://schemas.openxmlformats.org/officeDocument/2006/relationships/image" Target="../media/image4.emf"/><Relationship Id="rId4" Type="http://schemas.openxmlformats.org/officeDocument/2006/relationships/oleObject" Target="../embeddings/oleObject7.bin"/></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12.xml"/><Relationship Id="rId1" Type="http://schemas.openxmlformats.org/officeDocument/2006/relationships/tags" Target="../tags/tag82.xml"/><Relationship Id="rId5" Type="http://schemas.openxmlformats.org/officeDocument/2006/relationships/image" Target="../media/image5.emf"/><Relationship Id="rId4" Type="http://schemas.openxmlformats.org/officeDocument/2006/relationships/image" Target="../media/image4.emf"/></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2.xml"/><Relationship Id="rId1" Type="http://schemas.openxmlformats.org/officeDocument/2006/relationships/tags" Target="../tags/tag83.xml"/><Relationship Id="rId4" Type="http://schemas.openxmlformats.org/officeDocument/2006/relationships/image" Target="../media/image4.emf"/></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tags" Target="../tags/tag84.xml"/><Relationship Id="rId5" Type="http://schemas.openxmlformats.org/officeDocument/2006/relationships/image" Target="../media/image13.emf"/><Relationship Id="rId4" Type="http://schemas.openxmlformats.org/officeDocument/2006/relationships/image" Target="../media/image4.emf"/></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2.xml"/><Relationship Id="rId1" Type="http://schemas.openxmlformats.org/officeDocument/2006/relationships/tags" Target="../tags/tag85.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50.bin"/></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8.xml"/><Relationship Id="rId1" Type="http://schemas.openxmlformats.org/officeDocument/2006/relationships/tags" Target="../tags/tag86.xml"/><Relationship Id="rId6" Type="http://schemas.openxmlformats.org/officeDocument/2006/relationships/image" Target="../media/image4.emf"/><Relationship Id="rId5" Type="http://schemas.openxmlformats.org/officeDocument/2006/relationships/oleObject" Target="../embeddings/oleObject9.bin"/><Relationship Id="rId4" Type="http://schemas.openxmlformats.org/officeDocument/2006/relationships/image" Target="../media/image14.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tags" Target="../tags/tag87.xml"/><Relationship Id="rId6" Type="http://schemas.openxmlformats.org/officeDocument/2006/relationships/image" Target="../media/image35.emf"/><Relationship Id="rId5" Type="http://schemas.openxmlformats.org/officeDocument/2006/relationships/image" Target="../media/image4.emf"/><Relationship Id="rId4" Type="http://schemas.openxmlformats.org/officeDocument/2006/relationships/oleObject" Target="../embeddings/oleObject17.bin"/></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6.xml"/><Relationship Id="rId1" Type="http://schemas.openxmlformats.org/officeDocument/2006/relationships/tags" Target="../tags/tag88.xml"/><Relationship Id="rId5" Type="http://schemas.openxmlformats.org/officeDocument/2006/relationships/image" Target="../media/image58.jpeg"/><Relationship Id="rId4" Type="http://schemas.openxmlformats.org/officeDocument/2006/relationships/image" Target="../media/image4.emf"/></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tags" Target="../tags/tag89.xml"/><Relationship Id="rId5" Type="http://schemas.openxmlformats.org/officeDocument/2006/relationships/image" Target="../media/image29.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14.xml"/><Relationship Id="rId6" Type="http://schemas.openxmlformats.org/officeDocument/2006/relationships/image" Target="../media/image4.emf"/><Relationship Id="rId5" Type="http://schemas.openxmlformats.org/officeDocument/2006/relationships/oleObject" Target="../embeddings/oleObject9.bin"/><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oleObject" Target="../embeddings/oleObject52.bin"/><Relationship Id="rId7" Type="http://schemas.openxmlformats.org/officeDocument/2006/relationships/hyperlink" Target="https://educationresourceequity.org/toolkit/diagnostic-tool-and-supports/diy-resource-equity-analysis-toolkit/" TargetMode="External"/><Relationship Id="rId12" Type="http://schemas.openxmlformats.org/officeDocument/2006/relationships/image" Target="../media/image63.png"/><Relationship Id="rId2" Type="http://schemas.openxmlformats.org/officeDocument/2006/relationships/slideLayout" Target="../slideLayouts/slideLayout6.xml"/><Relationship Id="rId1" Type="http://schemas.openxmlformats.org/officeDocument/2006/relationships/tags" Target="../tags/tag90.xml"/><Relationship Id="rId6" Type="http://schemas.openxmlformats.org/officeDocument/2006/relationships/hyperlink" Target="https://educationresourceequity.org/wp-content/uploads/documents/diagnostic.pdf" TargetMode="External"/><Relationship Id="rId11" Type="http://schemas.openxmlformats.org/officeDocument/2006/relationships/image" Target="../media/image62.png"/><Relationship Id="rId5" Type="http://schemas.openxmlformats.org/officeDocument/2006/relationships/hyperlink" Target="https://educationresourceequity.org/toolkit/guidebooks/" TargetMode="External"/><Relationship Id="rId10" Type="http://schemas.openxmlformats.org/officeDocument/2006/relationships/image" Target="../media/image61.png"/><Relationship Id="rId4" Type="http://schemas.openxmlformats.org/officeDocument/2006/relationships/image" Target="../media/image4.emf"/><Relationship Id="rId9" Type="http://schemas.openxmlformats.org/officeDocument/2006/relationships/image" Target="../media/image60.png"/><Relationship Id="rId14" Type="http://schemas.openxmlformats.org/officeDocument/2006/relationships/image" Target="../media/image65.png"/></Relationships>
</file>

<file path=ppt/slides/_rels/slide11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oleObject" Target="../embeddings/oleObject53.bin"/><Relationship Id="rId7" Type="http://schemas.openxmlformats.org/officeDocument/2006/relationships/hyperlink" Target="https://edstrat.org/ARE-data-stories-dimensions" TargetMode="External"/><Relationship Id="rId2" Type="http://schemas.openxmlformats.org/officeDocument/2006/relationships/slideLayout" Target="../slideLayouts/slideLayout6.xml"/><Relationship Id="rId1" Type="http://schemas.openxmlformats.org/officeDocument/2006/relationships/tags" Target="../tags/tag91.xml"/><Relationship Id="rId6" Type="http://schemas.openxmlformats.org/officeDocument/2006/relationships/hyperlink" Target="https://educationresourceequity.org/toolkit/diagnostic-tool-and-supports/diy-resource-equity-analysis-toolkit/" TargetMode="External"/><Relationship Id="rId11" Type="http://schemas.openxmlformats.org/officeDocument/2006/relationships/image" Target="../media/image69.png"/><Relationship Id="rId5" Type="http://schemas.openxmlformats.org/officeDocument/2006/relationships/hyperlink" Target="https://educationresourceequity.org/toolkit/casemaking-decks/" TargetMode="External"/><Relationship Id="rId10" Type="http://schemas.openxmlformats.org/officeDocument/2006/relationships/image" Target="../media/image68.png"/><Relationship Id="rId4" Type="http://schemas.openxmlformats.org/officeDocument/2006/relationships/image" Target="../media/image4.emf"/><Relationship Id="rId9" Type="http://schemas.openxmlformats.org/officeDocument/2006/relationships/image" Target="../media/image67.png"/></Relationships>
</file>

<file path=ppt/slides/_rels/slide1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hyperlink" Target="https://educationresourceequity.org/about-us/#contact-us" TargetMode="Externa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2.xml"/><Relationship Id="rId1" Type="http://schemas.openxmlformats.org/officeDocument/2006/relationships/tags" Target="../tags/tag9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54.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10.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tags" Target="../tags/tag16.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11.bin"/></Relationships>
</file>

<file path=ppt/slides/_rels/slide14.xml.rels><?xml version="1.0" encoding="UTF-8" standalone="yes"?>
<Relationships xmlns="http://schemas.openxmlformats.org/package/2006/relationships"><Relationship Id="rId3" Type="http://schemas.openxmlformats.org/officeDocument/2006/relationships/hyperlink" Target="http://www.educationresourceequity.org/" TargetMode="External"/><Relationship Id="rId2" Type="http://schemas.openxmlformats.org/officeDocument/2006/relationships/slideLayout" Target="../slideLayouts/slideLayout6.xml"/><Relationship Id="rId1" Type="http://schemas.openxmlformats.org/officeDocument/2006/relationships/tags" Target="../tags/tag17.xml"/><Relationship Id="rId6" Type="http://schemas.openxmlformats.org/officeDocument/2006/relationships/image" Target="../media/image23.png"/><Relationship Id="rId5" Type="http://schemas.openxmlformats.org/officeDocument/2006/relationships/image" Target="../media/image4.emf"/><Relationship Id="rId4" Type="http://schemas.openxmlformats.org/officeDocument/2006/relationships/oleObject" Target="../embeddings/oleObject12.bin"/></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7.emf"/><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slideLayout" Target="../slideLayouts/slideLayout6.xml"/><Relationship Id="rId1" Type="http://schemas.openxmlformats.org/officeDocument/2006/relationships/tags" Target="../tags/tag18.xml"/><Relationship Id="rId6" Type="http://schemas.openxmlformats.org/officeDocument/2006/relationships/image" Target="../media/image29.png"/><Relationship Id="rId5" Type="http://schemas.openxmlformats.org/officeDocument/2006/relationships/image" Target="../media/image4.emf"/><Relationship Id="rId4" Type="http://schemas.openxmlformats.org/officeDocument/2006/relationships/oleObject" Target="../embeddings/oleObject13.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4.emf"/><Relationship Id="rId5" Type="http://schemas.openxmlformats.org/officeDocument/2006/relationships/oleObject" Target="../embeddings/oleObject14.bin"/><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4.emf"/><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20.xml"/><Relationship Id="rId6" Type="http://schemas.openxmlformats.org/officeDocument/2006/relationships/image" Target="../media/image4.emf"/><Relationship Id="rId5" Type="http://schemas.openxmlformats.org/officeDocument/2006/relationships/oleObject" Target="../embeddings/oleObject15.bin"/><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2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16.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2.xml"/><Relationship Id="rId6" Type="http://schemas.openxmlformats.org/officeDocument/2006/relationships/image" Target="../media/image35.emf"/><Relationship Id="rId5" Type="http://schemas.openxmlformats.org/officeDocument/2006/relationships/image" Target="../media/image4.emf"/><Relationship Id="rId4" Type="http://schemas.openxmlformats.org/officeDocument/2006/relationships/oleObject" Target="../embeddings/oleObject17.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8.xml"/><Relationship Id="rId1" Type="http://schemas.openxmlformats.org/officeDocument/2006/relationships/tags" Target="../tags/tag23.xml"/><Relationship Id="rId5" Type="http://schemas.openxmlformats.org/officeDocument/2006/relationships/image" Target="../media/image35.emf"/><Relationship Id="rId4" Type="http://schemas.openxmlformats.org/officeDocument/2006/relationships/image" Target="../media/image4.e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ags" Target="../tags/tag24.xml"/><Relationship Id="rId6" Type="http://schemas.openxmlformats.org/officeDocument/2006/relationships/image" Target="../media/image4.emf"/><Relationship Id="rId5" Type="http://schemas.openxmlformats.org/officeDocument/2006/relationships/oleObject" Target="../embeddings/oleObject15.bin"/><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tags" Target="../tags/tag25.xml"/><Relationship Id="rId5" Type="http://schemas.openxmlformats.org/officeDocument/2006/relationships/image" Target="../media/image36.jpeg"/><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26.xml"/><Relationship Id="rId6" Type="http://schemas.openxmlformats.org/officeDocument/2006/relationships/image" Target="../media/image35.emf"/><Relationship Id="rId5" Type="http://schemas.openxmlformats.org/officeDocument/2006/relationships/image" Target="../media/image4.emf"/><Relationship Id="rId4" Type="http://schemas.openxmlformats.org/officeDocument/2006/relationships/oleObject" Target="../embeddings/oleObject19.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2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20.bin"/></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oleObject" Target="../embeddings/oleObject4.bin"/><Relationship Id="rId7" Type="http://schemas.openxmlformats.org/officeDocument/2006/relationships/hyperlink" Target="https://educationresourceequity.org/" TargetMode="External"/><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emf"/><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2.xml"/><Relationship Id="rId1" Type="http://schemas.openxmlformats.org/officeDocument/2006/relationships/tags" Target="../tags/tag29.xml"/><Relationship Id="rId4" Type="http://schemas.openxmlformats.org/officeDocument/2006/relationships/image" Target="../media/image4.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2.xml"/><Relationship Id="rId1" Type="http://schemas.openxmlformats.org/officeDocument/2006/relationships/tags" Target="../tags/tag30.xml"/><Relationship Id="rId4" Type="http://schemas.openxmlformats.org/officeDocument/2006/relationships/image" Target="../media/image4.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4.emf"/><Relationship Id="rId4" Type="http://schemas.openxmlformats.org/officeDocument/2006/relationships/oleObject" Target="../embeddings/oleObject24.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8.emf"/><Relationship Id="rId2" Type="http://schemas.openxmlformats.org/officeDocument/2006/relationships/slideLayout" Target="../slideLayouts/slideLayout6.xml"/><Relationship Id="rId1" Type="http://schemas.openxmlformats.org/officeDocument/2006/relationships/tags" Target="../tags/tag32.xml"/><Relationship Id="rId6" Type="http://schemas.openxmlformats.org/officeDocument/2006/relationships/image" Target="../media/image37.emf"/><Relationship Id="rId5" Type="http://schemas.openxmlformats.org/officeDocument/2006/relationships/image" Target="../media/image4.emf"/><Relationship Id="rId4" Type="http://schemas.openxmlformats.org/officeDocument/2006/relationships/oleObject" Target="../embeddings/oleObject25.bin"/></Relationships>
</file>

<file path=ppt/slides/_rels/slide35.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notesSlide" Target="../notesSlides/notesSlide21.xml"/><Relationship Id="rId7" Type="http://schemas.openxmlformats.org/officeDocument/2006/relationships/image" Target="../media/image40.svg"/><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image" Target="../media/image39.png"/><Relationship Id="rId5" Type="http://schemas.openxmlformats.org/officeDocument/2006/relationships/image" Target="../media/image4.emf"/><Relationship Id="rId4" Type="http://schemas.openxmlformats.org/officeDocument/2006/relationships/oleObject" Target="../embeddings/oleObject25.bin"/><Relationship Id="rId9" Type="http://schemas.openxmlformats.org/officeDocument/2006/relationships/image" Target="../media/image38.emf"/></Relationships>
</file>

<file path=ppt/slides/_rels/slide36.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notesSlide" Target="../notesSlides/notesSlide22.xml"/><Relationship Id="rId7" Type="http://schemas.openxmlformats.org/officeDocument/2006/relationships/chart" Target="../charts/chart2.xml"/><Relationship Id="rId2" Type="http://schemas.openxmlformats.org/officeDocument/2006/relationships/slideLayout" Target="../slideLayouts/slideLayout6.xml"/><Relationship Id="rId1" Type="http://schemas.openxmlformats.org/officeDocument/2006/relationships/tags" Target="../tags/tag34.xml"/><Relationship Id="rId6" Type="http://schemas.openxmlformats.org/officeDocument/2006/relationships/chart" Target="../charts/chart1.xml"/><Relationship Id="rId5" Type="http://schemas.openxmlformats.org/officeDocument/2006/relationships/image" Target="../media/image4.emf"/><Relationship Id="rId4" Type="http://schemas.openxmlformats.org/officeDocument/2006/relationships/oleObject" Target="../embeddings/oleObject25.bin"/><Relationship Id="rId9" Type="http://schemas.openxmlformats.org/officeDocument/2006/relationships/image" Target="../media/image37.emf"/></Relationships>
</file>

<file path=ppt/slides/_rels/slide37.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notesSlide" Target="../notesSlides/notesSlide23.xml"/><Relationship Id="rId7" Type="http://schemas.openxmlformats.org/officeDocument/2006/relationships/image" Target="../media/image37.emf"/><Relationship Id="rId2" Type="http://schemas.openxmlformats.org/officeDocument/2006/relationships/slideLayout" Target="../slideLayouts/slideLayout6.xml"/><Relationship Id="rId1" Type="http://schemas.openxmlformats.org/officeDocument/2006/relationships/tags" Target="../tags/tag35.xml"/><Relationship Id="rId6" Type="http://schemas.openxmlformats.org/officeDocument/2006/relationships/image" Target="../media/image41.emf"/><Relationship Id="rId5" Type="http://schemas.openxmlformats.org/officeDocument/2006/relationships/image" Target="../media/image4.emf"/><Relationship Id="rId4" Type="http://schemas.openxmlformats.org/officeDocument/2006/relationships/oleObject" Target="../embeddings/oleObject25.bin"/><Relationship Id="rId9" Type="http://schemas.openxmlformats.org/officeDocument/2006/relationships/image" Target="../media/image42.emf"/></Relationships>
</file>

<file path=ppt/slides/_rels/slide38.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notesSlide" Target="../notesSlides/notesSlide24.xml"/><Relationship Id="rId7" Type="http://schemas.openxmlformats.org/officeDocument/2006/relationships/image" Target="../media/image43.emf"/><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image" Target="../media/image4.emf"/><Relationship Id="rId5" Type="http://schemas.openxmlformats.org/officeDocument/2006/relationships/oleObject" Target="../embeddings/oleObject25.bin"/><Relationship Id="rId4" Type="http://schemas.openxmlformats.org/officeDocument/2006/relationships/chart" Target="../charts/chart4.xml"/></Relationships>
</file>

<file path=ppt/slides/_rels/slide39.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notesSlide" Target="../notesSlides/notesSlide25.xml"/><Relationship Id="rId7" Type="http://schemas.openxmlformats.org/officeDocument/2006/relationships/image" Target="../media/image44.emf"/><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image" Target="../media/image43.emf"/><Relationship Id="rId5" Type="http://schemas.openxmlformats.org/officeDocument/2006/relationships/image" Target="../media/image4.emf"/><Relationship Id="rId4" Type="http://schemas.openxmlformats.org/officeDocument/2006/relationships/oleObject" Target="../embeddings/oleObject25.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notesSlide" Target="../notesSlides/notesSlide26.xml"/><Relationship Id="rId7" Type="http://schemas.openxmlformats.org/officeDocument/2006/relationships/image" Target="../media/image44.emf"/><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image" Target="../media/image43.emf"/><Relationship Id="rId5" Type="http://schemas.openxmlformats.org/officeDocument/2006/relationships/image" Target="../media/image4.emf"/><Relationship Id="rId4" Type="http://schemas.openxmlformats.org/officeDocument/2006/relationships/oleObject" Target="../embeddings/oleObject25.bin"/></Relationships>
</file>

<file path=ppt/slides/_rels/slide41.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notesSlide" Target="../notesSlides/notesSlide27.xml"/><Relationship Id="rId7" Type="http://schemas.openxmlformats.org/officeDocument/2006/relationships/image" Target="../media/image46.emf"/><Relationship Id="rId2" Type="http://schemas.openxmlformats.org/officeDocument/2006/relationships/slideLayout" Target="../slideLayouts/slideLayout6.xml"/><Relationship Id="rId1" Type="http://schemas.openxmlformats.org/officeDocument/2006/relationships/tags" Target="../tags/tag39.xml"/><Relationship Id="rId6" Type="http://schemas.openxmlformats.org/officeDocument/2006/relationships/image" Target="../media/image45.emf"/><Relationship Id="rId5" Type="http://schemas.openxmlformats.org/officeDocument/2006/relationships/image" Target="../media/image4.emf"/><Relationship Id="rId4" Type="http://schemas.openxmlformats.org/officeDocument/2006/relationships/oleObject" Target="../embeddings/oleObject25.bin"/></Relationships>
</file>

<file path=ppt/slides/_rels/slide42.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notesSlide" Target="../notesSlides/notesSlide28.xml"/><Relationship Id="rId7" Type="http://schemas.openxmlformats.org/officeDocument/2006/relationships/image" Target="../media/image46.emf"/><Relationship Id="rId2" Type="http://schemas.openxmlformats.org/officeDocument/2006/relationships/slideLayout" Target="../slideLayouts/slideLayout6.xml"/><Relationship Id="rId1" Type="http://schemas.openxmlformats.org/officeDocument/2006/relationships/tags" Target="../tags/tag40.xml"/><Relationship Id="rId6" Type="http://schemas.openxmlformats.org/officeDocument/2006/relationships/image" Target="../media/image45.emf"/><Relationship Id="rId5" Type="http://schemas.openxmlformats.org/officeDocument/2006/relationships/image" Target="../media/image4.emf"/><Relationship Id="rId4" Type="http://schemas.openxmlformats.org/officeDocument/2006/relationships/oleObject" Target="../embeddings/oleObject25.bin"/></Relationships>
</file>

<file path=ppt/slides/_rels/slide43.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notesSlide" Target="../notesSlides/notesSlide29.xml"/><Relationship Id="rId7" Type="http://schemas.openxmlformats.org/officeDocument/2006/relationships/image" Target="../media/image48.emf"/><Relationship Id="rId2" Type="http://schemas.openxmlformats.org/officeDocument/2006/relationships/slideLayout" Target="../slideLayouts/slideLayout6.xml"/><Relationship Id="rId1" Type="http://schemas.openxmlformats.org/officeDocument/2006/relationships/tags" Target="../tags/tag41.xml"/><Relationship Id="rId6" Type="http://schemas.openxmlformats.org/officeDocument/2006/relationships/image" Target="../media/image47.emf"/><Relationship Id="rId5" Type="http://schemas.openxmlformats.org/officeDocument/2006/relationships/image" Target="../media/image4.emf"/><Relationship Id="rId4" Type="http://schemas.openxmlformats.org/officeDocument/2006/relationships/oleObject" Target="../embeddings/oleObject25.bin"/></Relationships>
</file>

<file path=ppt/slides/_rels/slide44.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notesSlide" Target="../notesSlides/notesSlide30.xml"/><Relationship Id="rId7" Type="http://schemas.openxmlformats.org/officeDocument/2006/relationships/image" Target="../media/image48.emf"/><Relationship Id="rId2" Type="http://schemas.openxmlformats.org/officeDocument/2006/relationships/slideLayout" Target="../slideLayouts/slideLayout6.xml"/><Relationship Id="rId1" Type="http://schemas.openxmlformats.org/officeDocument/2006/relationships/tags" Target="../tags/tag42.xml"/><Relationship Id="rId6" Type="http://schemas.openxmlformats.org/officeDocument/2006/relationships/image" Target="../media/image47.emf"/><Relationship Id="rId5" Type="http://schemas.openxmlformats.org/officeDocument/2006/relationships/image" Target="../media/image4.emf"/><Relationship Id="rId4" Type="http://schemas.openxmlformats.org/officeDocument/2006/relationships/oleObject" Target="../embeddings/oleObject25.bin"/></Relationships>
</file>

<file path=ppt/slides/_rels/slide45.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notesSlide" Target="../notesSlides/notesSlide31.xml"/><Relationship Id="rId7" Type="http://schemas.openxmlformats.org/officeDocument/2006/relationships/chart" Target="../charts/chart11.xml"/><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image" Target="../media/image48.emf"/><Relationship Id="rId5" Type="http://schemas.openxmlformats.org/officeDocument/2006/relationships/image" Target="../media/image4.emf"/><Relationship Id="rId4" Type="http://schemas.openxmlformats.org/officeDocument/2006/relationships/oleObject" Target="../embeddings/oleObject26.bin"/></Relationships>
</file>

<file path=ppt/slides/_rels/slide46.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notesSlide" Target="../notesSlides/notesSlide32.xml"/><Relationship Id="rId7" Type="http://schemas.openxmlformats.org/officeDocument/2006/relationships/image" Target="../media/image48.emf"/><Relationship Id="rId2" Type="http://schemas.openxmlformats.org/officeDocument/2006/relationships/slideLayout" Target="../slideLayouts/slideLayout6.xml"/><Relationship Id="rId1" Type="http://schemas.openxmlformats.org/officeDocument/2006/relationships/tags" Target="../tags/tag44.xml"/><Relationship Id="rId6" Type="http://schemas.openxmlformats.org/officeDocument/2006/relationships/image" Target="../media/image47.emf"/><Relationship Id="rId5" Type="http://schemas.openxmlformats.org/officeDocument/2006/relationships/image" Target="../media/image4.emf"/><Relationship Id="rId4" Type="http://schemas.openxmlformats.org/officeDocument/2006/relationships/oleObject" Target="../embeddings/oleObject25.bin"/></Relationships>
</file>

<file path=ppt/slides/_rels/slide47.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notesSlide" Target="../notesSlides/notesSlide33.xml"/><Relationship Id="rId7" Type="http://schemas.openxmlformats.org/officeDocument/2006/relationships/chart" Target="../charts/chart13.xml"/><Relationship Id="rId2" Type="http://schemas.openxmlformats.org/officeDocument/2006/relationships/slideLayout" Target="../slideLayouts/slideLayout6.xml"/><Relationship Id="rId1" Type="http://schemas.openxmlformats.org/officeDocument/2006/relationships/tags" Target="../tags/tag45.xml"/><Relationship Id="rId6" Type="http://schemas.openxmlformats.org/officeDocument/2006/relationships/image" Target="../media/image49.emf"/><Relationship Id="rId5" Type="http://schemas.openxmlformats.org/officeDocument/2006/relationships/image" Target="../media/image4.emf"/><Relationship Id="rId4" Type="http://schemas.openxmlformats.org/officeDocument/2006/relationships/oleObject" Target="../embeddings/oleObject27.bin"/></Relationships>
</file>

<file path=ppt/slides/_rels/slide48.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notesSlide" Target="../notesSlides/notesSlide34.xml"/><Relationship Id="rId7" Type="http://schemas.openxmlformats.org/officeDocument/2006/relationships/chart" Target="../charts/chart14.xml"/><Relationship Id="rId2" Type="http://schemas.openxmlformats.org/officeDocument/2006/relationships/slideLayout" Target="../slideLayouts/slideLayout6.xml"/><Relationship Id="rId1" Type="http://schemas.openxmlformats.org/officeDocument/2006/relationships/tags" Target="../tags/tag46.xml"/><Relationship Id="rId6" Type="http://schemas.openxmlformats.org/officeDocument/2006/relationships/image" Target="../media/image51.emf"/><Relationship Id="rId5" Type="http://schemas.openxmlformats.org/officeDocument/2006/relationships/image" Target="../media/image4.emf"/><Relationship Id="rId4" Type="http://schemas.openxmlformats.org/officeDocument/2006/relationships/oleObject" Target="../embeddings/oleObject28.bin"/><Relationship Id="rId9" Type="http://schemas.openxmlformats.org/officeDocument/2006/relationships/image" Target="../media/image53.emf"/></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svg"/><Relationship Id="rId2" Type="http://schemas.openxmlformats.org/officeDocument/2006/relationships/slideLayout" Target="../slideLayouts/slideLayout14.xml"/><Relationship Id="rId1" Type="http://schemas.openxmlformats.org/officeDocument/2006/relationships/tags" Target="../tags/tag47.xml"/><Relationship Id="rId6" Type="http://schemas.openxmlformats.org/officeDocument/2006/relationships/image" Target="../media/image15.png"/><Relationship Id="rId5" Type="http://schemas.openxmlformats.org/officeDocument/2006/relationships/image" Target="../media/image4.emf"/><Relationship Id="rId4" Type="http://schemas.openxmlformats.org/officeDocument/2006/relationships/oleObject" Target="../embeddings/oleObject6.bin"/></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emf"/><Relationship Id="rId5" Type="http://schemas.openxmlformats.org/officeDocument/2006/relationships/oleObject" Target="../embeddings/oleObject5.bin"/><Relationship Id="rId4" Type="http://schemas.openxmlformats.org/officeDocument/2006/relationships/image" Target="../media/image13.emf"/></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4.emf"/></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tags" Target="../tags/tag49.xml"/><Relationship Id="rId5" Type="http://schemas.openxmlformats.org/officeDocument/2006/relationships/image" Target="../media/image4.emf"/><Relationship Id="rId4" Type="http://schemas.openxmlformats.org/officeDocument/2006/relationships/oleObject" Target="../embeddings/oleObject7.bin"/></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tags" Target="../tags/tag50.xml"/><Relationship Id="rId5" Type="http://schemas.openxmlformats.org/officeDocument/2006/relationships/image" Target="../media/image29.png"/><Relationship Id="rId4" Type="http://schemas.openxmlformats.org/officeDocument/2006/relationships/image" Target="../media/image4.e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tags" Target="../tags/tag51.xml"/><Relationship Id="rId5" Type="http://schemas.openxmlformats.org/officeDocument/2006/relationships/image" Target="../media/image29.png"/><Relationship Id="rId4" Type="http://schemas.openxmlformats.org/officeDocument/2006/relationships/image" Target="../media/image4.em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52.xml"/><Relationship Id="rId5" Type="http://schemas.openxmlformats.org/officeDocument/2006/relationships/image" Target="../media/image4.emf"/><Relationship Id="rId4" Type="http://schemas.openxmlformats.org/officeDocument/2006/relationships/oleObject" Target="../embeddings/oleObject30.bin"/></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4.em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54.xml"/><Relationship Id="rId6" Type="http://schemas.openxmlformats.org/officeDocument/2006/relationships/image" Target="../media/image35.emf"/><Relationship Id="rId5" Type="http://schemas.openxmlformats.org/officeDocument/2006/relationships/image" Target="../media/image4.emf"/><Relationship Id="rId4" Type="http://schemas.openxmlformats.org/officeDocument/2006/relationships/oleObject" Target="../embeddings/oleObject32.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tags" Target="../tags/tag55.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33.bin"/></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svg"/><Relationship Id="rId2" Type="http://schemas.openxmlformats.org/officeDocument/2006/relationships/slideLayout" Target="../slideLayouts/slideLayout14.xml"/><Relationship Id="rId1" Type="http://schemas.openxmlformats.org/officeDocument/2006/relationships/tags" Target="../tags/tag10.xml"/><Relationship Id="rId6" Type="http://schemas.openxmlformats.org/officeDocument/2006/relationships/image" Target="../media/image15.png"/><Relationship Id="rId5" Type="http://schemas.openxmlformats.org/officeDocument/2006/relationships/image" Target="../media/image4.emf"/><Relationship Id="rId4" Type="http://schemas.openxmlformats.org/officeDocument/2006/relationships/oleObject" Target="../embeddings/oleObject6.bin"/></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svg"/><Relationship Id="rId2" Type="http://schemas.openxmlformats.org/officeDocument/2006/relationships/slideLayout" Target="../slideLayouts/slideLayout14.xml"/><Relationship Id="rId1" Type="http://schemas.openxmlformats.org/officeDocument/2006/relationships/tags" Target="../tags/tag56.xml"/><Relationship Id="rId6" Type="http://schemas.openxmlformats.org/officeDocument/2006/relationships/image" Target="../media/image15.png"/><Relationship Id="rId5" Type="http://schemas.openxmlformats.org/officeDocument/2006/relationships/image" Target="../media/image4.emf"/><Relationship Id="rId4" Type="http://schemas.openxmlformats.org/officeDocument/2006/relationships/oleObject" Target="../embeddings/oleObject6.bin"/></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tags" Target="../tags/tag57.xml"/><Relationship Id="rId5" Type="http://schemas.openxmlformats.org/officeDocument/2006/relationships/image" Target="../media/image4.emf"/><Relationship Id="rId4" Type="http://schemas.openxmlformats.org/officeDocument/2006/relationships/oleObject" Target="../embeddings/oleObject7.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58.xml"/><Relationship Id="rId5" Type="http://schemas.openxmlformats.org/officeDocument/2006/relationships/image" Target="../media/image4.emf"/><Relationship Id="rId4" Type="http://schemas.openxmlformats.org/officeDocument/2006/relationships/oleObject" Target="../embeddings/oleObject30.bin"/></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6.xml"/><Relationship Id="rId1" Type="http://schemas.openxmlformats.org/officeDocument/2006/relationships/tags" Target="../tags/tag59.xml"/><Relationship Id="rId5" Type="http://schemas.openxmlformats.org/officeDocument/2006/relationships/image" Target="../media/image4.emf"/><Relationship Id="rId4" Type="http://schemas.openxmlformats.org/officeDocument/2006/relationships/oleObject" Target="../embeddings/oleObject34.bin"/></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4.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6.xml"/><Relationship Id="rId1" Type="http://schemas.openxmlformats.org/officeDocument/2006/relationships/tags" Target="../tags/tag61.xml"/><Relationship Id="rId5" Type="http://schemas.openxmlformats.org/officeDocument/2006/relationships/image" Target="../media/image56.jpeg"/><Relationship Id="rId4" Type="http://schemas.openxmlformats.org/officeDocument/2006/relationships/image" Target="../media/image4.emf"/></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tags" Target="../tags/tag62.xml"/><Relationship Id="rId6" Type="http://schemas.openxmlformats.org/officeDocument/2006/relationships/image" Target="../media/image35.emf"/><Relationship Id="rId5" Type="http://schemas.openxmlformats.org/officeDocument/2006/relationships/image" Target="../media/image4.emf"/><Relationship Id="rId4" Type="http://schemas.openxmlformats.org/officeDocument/2006/relationships/oleObject" Target="../embeddings/oleObject17.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tags" Target="../tags/tag63.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37.bin"/></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hyperlink" Target="https://edstrat.org/ARE-data-stories-dimensions" TargetMode="External"/><Relationship Id="rId4" Type="http://schemas.openxmlformats.org/officeDocument/2006/relationships/image" Target="../media/image4.emf"/></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2.xml"/><Relationship Id="rId1" Type="http://schemas.openxmlformats.org/officeDocument/2006/relationships/tags" Target="../tags/tag65.xml"/><Relationship Id="rId4" Type="http://schemas.openxmlformats.org/officeDocument/2006/relationships/image" Target="../media/image4.emf"/></Relationships>
</file>

<file path=ppt/slides/_rels/slide7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7.xml"/><Relationship Id="rId1" Type="http://schemas.openxmlformats.org/officeDocument/2006/relationships/tags" Target="../tags/tag66.xml"/><Relationship Id="rId5" Type="http://schemas.openxmlformats.org/officeDocument/2006/relationships/image" Target="../media/image47.emf"/><Relationship Id="rId4" Type="http://schemas.openxmlformats.org/officeDocument/2006/relationships/image" Target="../media/image4.emf"/></Relationships>
</file>

<file path=ppt/slides/_rels/slide8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7.xml"/><Relationship Id="rId1" Type="http://schemas.openxmlformats.org/officeDocument/2006/relationships/tags" Target="../tags/tag67.xml"/><Relationship Id="rId5" Type="http://schemas.openxmlformats.org/officeDocument/2006/relationships/image" Target="../media/image49.emf"/><Relationship Id="rId4" Type="http://schemas.openxmlformats.org/officeDocument/2006/relationships/image" Target="../media/image4.emf"/></Relationships>
</file>

<file path=ppt/slides/_rels/slide8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svg"/><Relationship Id="rId2" Type="http://schemas.openxmlformats.org/officeDocument/2006/relationships/slideLayout" Target="../slideLayouts/slideLayout14.xml"/><Relationship Id="rId1" Type="http://schemas.openxmlformats.org/officeDocument/2006/relationships/tags" Target="../tags/tag68.xml"/><Relationship Id="rId6" Type="http://schemas.openxmlformats.org/officeDocument/2006/relationships/image" Target="../media/image15.png"/><Relationship Id="rId5" Type="http://schemas.openxmlformats.org/officeDocument/2006/relationships/image" Target="../media/image4.emf"/><Relationship Id="rId4" Type="http://schemas.openxmlformats.org/officeDocument/2006/relationships/oleObject" Target="../embeddings/oleObject6.bin"/></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4.emf"/></Relationships>
</file>

<file path=ppt/slides/_rels/slide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tags" Target="../tags/tag70.xml"/><Relationship Id="rId5" Type="http://schemas.openxmlformats.org/officeDocument/2006/relationships/image" Target="../media/image4.emf"/><Relationship Id="rId4"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tags" Target="../tags/tag12.xml"/><Relationship Id="rId5" Type="http://schemas.openxmlformats.org/officeDocument/2006/relationships/image" Target="../media/image4.emf"/><Relationship Id="rId4" Type="http://schemas.openxmlformats.org/officeDocument/2006/relationships/oleObject" Target="../embeddings/oleObject7.bin"/></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6.xml"/><Relationship Id="rId1" Type="http://schemas.openxmlformats.org/officeDocument/2006/relationships/tags" Target="../tags/tag71.xml"/><Relationship Id="rId5" Type="http://schemas.openxmlformats.org/officeDocument/2006/relationships/image" Target="../media/image57.jpeg"/><Relationship Id="rId4" Type="http://schemas.openxmlformats.org/officeDocument/2006/relationships/image" Target="../media/image4.emf"/></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2.xml"/><Relationship Id="rId1" Type="http://schemas.openxmlformats.org/officeDocument/2006/relationships/tags" Target="../tags/tag72.xml"/><Relationship Id="rId5" Type="http://schemas.openxmlformats.org/officeDocument/2006/relationships/image" Target="../media/image5.emf"/><Relationship Id="rId4" Type="http://schemas.openxmlformats.org/officeDocument/2006/relationships/image" Target="../media/image4.emf"/></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image" Target="../media/image4.emf"/></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12.xml"/><Relationship Id="rId1" Type="http://schemas.openxmlformats.org/officeDocument/2006/relationships/tags" Target="../tags/tag74.xml"/><Relationship Id="rId5" Type="http://schemas.openxmlformats.org/officeDocument/2006/relationships/image" Target="../media/image5.emf"/><Relationship Id="rId4" Type="http://schemas.openxmlformats.org/officeDocument/2006/relationships/image" Target="../media/image4.emf"/></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4.emf"/></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xml"/><Relationship Id="rId1" Type="http://schemas.openxmlformats.org/officeDocument/2006/relationships/tags" Target="../tags/tag76.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46.bin"/></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tags" Target="../tags/tag77.xml"/><Relationship Id="rId5" Type="http://schemas.openxmlformats.org/officeDocument/2006/relationships/image" Target="../media/image13.emf"/><Relationship Id="rId4" Type="http://schemas.openxmlformats.org/officeDocument/2006/relationships/image" Target="../media/image4.emf"/></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78.xml"/><Relationship Id="rId6" Type="http://schemas.openxmlformats.org/officeDocument/2006/relationships/image" Target="../media/image35.emf"/><Relationship Id="rId5" Type="http://schemas.openxmlformats.org/officeDocument/2006/relationships/image" Target="../media/image4.emf"/><Relationship Id="rId4" Type="http://schemas.openxmlformats.org/officeDocument/2006/relationships/oleObject" Target="../embeddings/oleObject17.bin"/></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2.xml"/><Relationship Id="rId1" Type="http://schemas.openxmlformats.org/officeDocument/2006/relationships/tags" Target="../tags/tag79.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47.bin"/></Relationships>
</file>

<file path=ppt/slides/_rels/slide9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svg"/><Relationship Id="rId2" Type="http://schemas.openxmlformats.org/officeDocument/2006/relationships/slideLayout" Target="../slideLayouts/slideLayout14.xml"/><Relationship Id="rId1" Type="http://schemas.openxmlformats.org/officeDocument/2006/relationships/tags" Target="../tags/tag80.xml"/><Relationship Id="rId6" Type="http://schemas.openxmlformats.org/officeDocument/2006/relationships/image" Target="../media/image15.png"/><Relationship Id="rId5" Type="http://schemas.openxmlformats.org/officeDocument/2006/relationships/image" Target="../media/image4.emf"/><Relationship Id="rId4" Type="http://schemas.openxmlformats.org/officeDocument/2006/relationships/oleObject" Target="../embeddings/oleObject6.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10779889-CCE9-1326-592D-DCBF43981376}"/>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C572146-56E7-D06E-878B-D26AB0D43E10}"/>
              </a:ext>
            </a:extLst>
          </p:cNvPr>
          <p:cNvGraphicFramePr>
            <a:graphicFrameLocks noChangeAspect="1"/>
          </p:cNvGraphicFramePr>
          <p:nvPr>
            <p:custDataLst>
              <p:tags r:id="rId1"/>
            </p:custDataLst>
            <p:extLst>
              <p:ext uri="{D42A27DB-BD31-4B8C-83A1-F6EECF244321}">
                <p14:modId xmlns:p14="http://schemas.microsoft.com/office/powerpoint/2010/main" val="3452179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9C572146-56E7-D06E-878B-D26AB0D43E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B000D8AC-E16B-9EAA-4495-182B64703722}"/>
              </a:ext>
            </a:extLst>
          </p:cNvPr>
          <p:cNvPicPr>
            <a:picLocks noGrp="1" noRot="1" noMove="1" noResize="1" noEditPoints="1" noAdjustHandles="1" noChangeArrowheads="1" noChangeShapeType="1" noCrop="1"/>
          </p:cNvPicPr>
          <p:nvPr/>
        </p:nvPicPr>
        <p:blipFill>
          <a:blip r:embed="rId5"/>
          <a:srcRect t="12237" b="31499"/>
          <a:stretch/>
        </p:blipFill>
        <p:spPr>
          <a:xfrm>
            <a:off x="0" y="0"/>
            <a:ext cx="12188952" cy="6858000"/>
          </a:xfrm>
          <a:prstGeom prst="rect">
            <a:avLst/>
          </a:prstGeom>
        </p:spPr>
      </p:pic>
      <p:sp>
        <p:nvSpPr>
          <p:cNvPr id="9" name="Rectangle 8">
            <a:extLst>
              <a:ext uri="{FF2B5EF4-FFF2-40B4-BE49-F238E27FC236}">
                <a16:creationId xmlns:a16="http://schemas.microsoft.com/office/drawing/2014/main" id="{B1C295E5-EBD2-BE7C-1120-30781304F716}"/>
              </a:ext>
            </a:extLst>
          </p:cNvPr>
          <p:cNvSpPr/>
          <p:nvPr/>
        </p:nvSpPr>
        <p:spPr>
          <a:xfrm>
            <a:off x="0" y="6210795"/>
            <a:ext cx="653143" cy="647205"/>
          </a:xfrm>
          <a:prstGeom prst="rect">
            <a:avLst/>
          </a:prstGeom>
          <a:solidFill>
            <a:srgbClr val="0117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A40231F-B343-44AB-17C5-1BC70291FC1B}"/>
              </a:ext>
            </a:extLst>
          </p:cNvPr>
          <p:cNvSpPr txBox="1"/>
          <p:nvPr/>
        </p:nvSpPr>
        <p:spPr>
          <a:xfrm>
            <a:off x="5038725" y="3324225"/>
            <a:ext cx="184731" cy="369332"/>
          </a:xfrm>
          <a:prstGeom prst="rect">
            <a:avLst/>
          </a:prstGeom>
          <a:noFill/>
        </p:spPr>
        <p:txBody>
          <a:bodyPr wrap="none" rtlCol="0">
            <a:spAutoFit/>
          </a:bodyPr>
          <a:lstStyle/>
          <a:p>
            <a:endParaRPr lang="en-US"/>
          </a:p>
        </p:txBody>
      </p:sp>
      <p:sp>
        <p:nvSpPr>
          <p:cNvPr id="12" name="TextBox 11">
            <a:extLst>
              <a:ext uri="{FF2B5EF4-FFF2-40B4-BE49-F238E27FC236}">
                <a16:creationId xmlns:a16="http://schemas.microsoft.com/office/drawing/2014/main" id="{0F1DC9DC-8842-E58B-1CB7-6F58792ABD7C}"/>
              </a:ext>
            </a:extLst>
          </p:cNvPr>
          <p:cNvSpPr txBox="1"/>
          <p:nvPr/>
        </p:nvSpPr>
        <p:spPr>
          <a:xfrm>
            <a:off x="1415617" y="2321004"/>
            <a:ext cx="9360766" cy="2215991"/>
          </a:xfrm>
          <a:prstGeom prst="rect">
            <a:avLst/>
          </a:prstGeom>
          <a:noFill/>
        </p:spPr>
        <p:txBody>
          <a:bodyPr wrap="square" rtlCol="0">
            <a:spAutoFit/>
          </a:bodyPr>
          <a:lstStyle/>
          <a:p>
            <a:pPr algn="ctr"/>
            <a:r>
              <a:rPr lang="en-US" sz="13800" b="1">
                <a:solidFill>
                  <a:schemeClr val="bg1"/>
                </a:solidFill>
                <a:latin typeface="Aptos" panose="020B0004020202020204" pitchFamily="34" charset="0"/>
              </a:rPr>
              <a:t>Start Here</a:t>
            </a:r>
          </a:p>
        </p:txBody>
      </p:sp>
    </p:spTree>
    <p:extLst>
      <p:ext uri="{BB962C8B-B14F-4D97-AF65-F5344CB8AC3E}">
        <p14:creationId xmlns:p14="http://schemas.microsoft.com/office/powerpoint/2010/main" val="1389995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E750CA-301E-415A-B31E-07BB75C7370A}"/>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6DF39699-0B42-0A45-4882-E37F900C5C0B}"/>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tx2"/>
                </a:solidFill>
                <a:latin typeface="Aptos" panose="020B0004020202020204" pitchFamily="34" charset="0"/>
              </a:rPr>
              <a:t>[Insert School Name]</a:t>
            </a:r>
            <a:r>
              <a:rPr lang="en-US" sz="4000" b="1">
                <a:solidFill>
                  <a:schemeClr val="bg1"/>
                </a:solidFill>
                <a:latin typeface="Aptos" panose="020B0004020202020204" pitchFamily="34" charset="0"/>
              </a:rPr>
              <a:t>’s vision &amp; priorities</a:t>
            </a:r>
          </a:p>
        </p:txBody>
      </p:sp>
      <p:graphicFrame>
        <p:nvGraphicFramePr>
          <p:cNvPr id="3" name="think-cell data - do not delete" hidden="1">
            <a:extLst>
              <a:ext uri="{FF2B5EF4-FFF2-40B4-BE49-F238E27FC236}">
                <a16:creationId xmlns:a16="http://schemas.microsoft.com/office/drawing/2014/main" id="{793FFF63-73CC-42D3-BB43-44FEA9F2137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793FFF63-73CC-42D3-BB43-44FEA9F2137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FBB97CB9-0E07-232D-39D0-5BD598691B86}"/>
              </a:ext>
            </a:extLst>
          </p:cNvPr>
          <p:cNvSpPr/>
          <p:nvPr/>
        </p:nvSpPr>
        <p:spPr>
          <a:xfrm>
            <a:off x="573878" y="1505151"/>
            <a:ext cx="11044237" cy="4717036"/>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0B0004020202020204" pitchFamily="34" charset="0"/>
              </a:rPr>
              <a:t>FACILITATOR NOTE: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ptos" panose="020B0004020202020204" pitchFamily="34" charset="0"/>
            </a:endParaRPr>
          </a:p>
          <a:p>
            <a:pPr marL="457200" indent="-457200">
              <a:buFont typeface="+mj-lt"/>
              <a:buAutoNum type="arabicPeriod"/>
              <a:defRPr/>
            </a:pPr>
            <a:r>
              <a:rPr kumimoji="0" lang="en-US" sz="2400" b="0" i="0" u="none" strike="noStrike" kern="1200" cap="none" spc="0" normalizeH="0" baseline="0" noProof="0">
                <a:ln>
                  <a:noFill/>
                </a:ln>
                <a:solidFill>
                  <a:prstClr val="black"/>
                </a:solidFill>
                <a:effectLst/>
                <a:uLnTx/>
                <a:uFillTx/>
                <a:latin typeface="Aptos" panose="020B0004020202020204" pitchFamily="34" charset="0"/>
              </a:rPr>
              <a:t>Add your school's name to the slide title above</a:t>
            </a:r>
          </a:p>
          <a:p>
            <a:pPr marL="457200" indent="-457200">
              <a:buFont typeface="+mj-lt"/>
              <a:buAutoNum type="arabicPeriod"/>
              <a:defRPr/>
            </a:pPr>
            <a:r>
              <a:rPr kumimoji="0" lang="en-US" sz="2400" b="0" i="0" u="none" strike="noStrike" kern="1200" cap="none" spc="0" normalizeH="0" baseline="0" noProof="0">
                <a:ln>
                  <a:noFill/>
                </a:ln>
                <a:solidFill>
                  <a:prstClr val="black"/>
                </a:solidFill>
                <a:effectLst/>
                <a:uLnTx/>
                <a:uFillTx/>
                <a:latin typeface="Aptos" panose="020B0004020202020204" pitchFamily="34" charset="0"/>
              </a:rPr>
              <a:t>Populate this slide with your school’s mission statement, goals, priorities, and/or vision for student and teacher success</a:t>
            </a:r>
            <a:r>
              <a:rPr lang="en-US" sz="2400">
                <a:solidFill>
                  <a:prstClr val="black"/>
                </a:solidFill>
                <a:latin typeface="Aptos" panose="020B0004020202020204" pitchFamily="34" charset="0"/>
              </a:rPr>
              <a:t>. Consider bringing</a:t>
            </a:r>
            <a:r>
              <a:rPr kumimoji="0" lang="en-US" sz="2400" b="0" i="0" u="none" strike="noStrike" kern="1200" cap="none" spc="0" normalizeH="0" baseline="0" noProof="0">
                <a:ln>
                  <a:noFill/>
                </a:ln>
                <a:solidFill>
                  <a:prstClr val="black"/>
                </a:solidFill>
                <a:effectLst/>
                <a:uLnTx/>
                <a:uFillTx/>
                <a:latin typeface="Aptos" panose="020B0004020202020204" pitchFamily="34" charset="0"/>
              </a:rPr>
              <a:t> in your district’s strategic priorities</a:t>
            </a:r>
            <a:r>
              <a:rPr lang="en-US" sz="2400">
                <a:solidFill>
                  <a:prstClr val="black"/>
                </a:solidFill>
                <a:latin typeface="Aptos" panose="020B0004020202020204" pitchFamily="34" charset="0"/>
              </a:rPr>
              <a:t>, as well.</a:t>
            </a:r>
            <a:r>
              <a:rPr kumimoji="0" lang="en-US" sz="2400" b="0" i="0" u="none" strike="noStrike" kern="1200" cap="none" spc="0" normalizeH="0" baseline="0" noProof="0">
                <a:ln>
                  <a:noFill/>
                </a:ln>
                <a:solidFill>
                  <a:prstClr val="black"/>
                </a:solidFill>
                <a:effectLst/>
                <a:uLnTx/>
                <a:uFillTx/>
                <a:latin typeface="Aptos" panose="020B0004020202020204" pitchFamily="34" charset="0"/>
              </a:rPr>
              <a:t> This will help ground your conversation about resource equity in </a:t>
            </a:r>
            <a:r>
              <a:rPr lang="en-US" sz="2400">
                <a:solidFill>
                  <a:prstClr val="black"/>
                </a:solidFill>
                <a:latin typeface="Aptos" panose="020B0004020202020204" pitchFamily="34" charset="0"/>
              </a:rPr>
              <a:t>what's</a:t>
            </a:r>
            <a:r>
              <a:rPr kumimoji="0" lang="en-US" sz="2400" b="0" i="0" u="none" strike="noStrike" kern="1200" cap="none" spc="0" normalizeH="0" baseline="0" noProof="0">
                <a:ln>
                  <a:noFill/>
                </a:ln>
                <a:solidFill>
                  <a:prstClr val="black"/>
                </a:solidFill>
                <a:effectLst/>
                <a:uLnTx/>
                <a:uFillTx/>
                <a:latin typeface="Aptos" panose="020B0004020202020204" pitchFamily="34" charset="0"/>
              </a:rPr>
              <a:t> most relevant to your own school.</a:t>
            </a:r>
          </a:p>
          <a:p>
            <a:pPr>
              <a:defRPr/>
            </a:pPr>
            <a:endParaRPr lang="en-US" sz="2400">
              <a:solidFill>
                <a:prstClr val="black"/>
              </a:solidFill>
              <a:latin typeface="Aptos" panose="020B0004020202020204" pitchFamily="34" charset="0"/>
            </a:endParaRPr>
          </a:p>
          <a:p>
            <a:pPr>
              <a:defRPr/>
            </a:pPr>
            <a:r>
              <a:rPr lang="en-US" sz="2400" b="0" i="0" u="none" strike="noStrike" kern="1200" cap="none" spc="0" normalizeH="0" baseline="0" noProof="0">
                <a:ln>
                  <a:noFill/>
                </a:ln>
                <a:solidFill>
                  <a:prstClr val="black"/>
                </a:solidFill>
                <a:effectLst/>
                <a:uLnTx/>
                <a:uFillTx/>
                <a:latin typeface="Aptos" panose="020B0004020202020204" pitchFamily="34" charset="0"/>
              </a:rPr>
              <a:t>Then, delete this note.</a:t>
            </a:r>
          </a:p>
        </p:txBody>
      </p:sp>
      <p:sp>
        <p:nvSpPr>
          <p:cNvPr id="8" name="Slide Number Placeholder 7">
            <a:extLst>
              <a:ext uri="{FF2B5EF4-FFF2-40B4-BE49-F238E27FC236}">
                <a16:creationId xmlns:a16="http://schemas.microsoft.com/office/drawing/2014/main" id="{92EAB130-7A6B-7979-83A7-C5D1B3A9FC8B}"/>
              </a:ext>
            </a:extLst>
          </p:cNvPr>
          <p:cNvSpPr>
            <a:spLocks noGrp="1"/>
          </p:cNvSpPr>
          <p:nvPr>
            <p:ph type="sldNum" sz="quarter" idx="12"/>
          </p:nvPr>
        </p:nvSpPr>
        <p:spPr/>
        <p:txBody>
          <a:bodyPr/>
          <a:lstStyle/>
          <a:p>
            <a:fld id="{330EA680-D336-4FF7-8B7A-9848BB0A1C32}" type="slidenum">
              <a:rPr lang="en-US" smtClean="0"/>
              <a:t>10</a:t>
            </a:fld>
            <a:endParaRPr lang="en-US"/>
          </a:p>
        </p:txBody>
      </p:sp>
    </p:spTree>
    <p:extLst>
      <p:ext uri="{BB962C8B-B14F-4D97-AF65-F5344CB8AC3E}">
        <p14:creationId xmlns:p14="http://schemas.microsoft.com/office/powerpoint/2010/main" val="17262757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pic>
        <p:nvPicPr>
          <p:cNvPr id="6" name="Picture 5" descr="A picture containing food&#10;&#10;Description automatically generated">
            <a:extLst>
              <a:ext uri="{FF2B5EF4-FFF2-40B4-BE49-F238E27FC236}">
                <a16:creationId xmlns:a16="http://schemas.microsoft.com/office/drawing/2014/main" id="{999CBEF7-C656-416B-A8FD-A230703BF0A2}"/>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4419105" y="-10391"/>
            <a:ext cx="2671012" cy="1540042"/>
          </a:xfrm>
          <a:prstGeom prst="rect">
            <a:avLst/>
          </a:prstGeom>
        </p:spPr>
      </p:pic>
      <p:pic>
        <p:nvPicPr>
          <p:cNvPr id="7" name="Picture 6" descr="A picture containing food&#10;&#10;Description automatically generated">
            <a:extLst>
              <a:ext uri="{FF2B5EF4-FFF2-40B4-BE49-F238E27FC236}">
                <a16:creationId xmlns:a16="http://schemas.microsoft.com/office/drawing/2014/main" id="{83D60E25-B52B-4CD1-97BC-5665E08A5214}"/>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0" y="0"/>
            <a:ext cx="4058159" cy="2125580"/>
          </a:xfrm>
          <a:prstGeom prst="rect">
            <a:avLst/>
          </a:prstGeom>
        </p:spPr>
      </p:pic>
      <p:pic>
        <p:nvPicPr>
          <p:cNvPr id="8" name="Picture 7" descr="A picture containing food&#10;&#10;Description automatically generated">
            <a:extLst>
              <a:ext uri="{FF2B5EF4-FFF2-40B4-BE49-F238E27FC236}">
                <a16:creationId xmlns:a16="http://schemas.microsoft.com/office/drawing/2014/main" id="{6660AD2C-1C46-401E-87BE-1463F517D96A}"/>
              </a:ext>
            </a:extLst>
          </p:cNvPr>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a:ext>
            </a:extLst>
          </a:blip>
          <a:srcRect/>
          <a:stretch/>
        </p:blipFill>
        <p:spPr>
          <a:xfrm>
            <a:off x="221965" y="2322094"/>
            <a:ext cx="2575254" cy="2326106"/>
          </a:xfrm>
          <a:prstGeom prst="rect">
            <a:avLst/>
          </a:prstGeom>
        </p:spPr>
      </p:pic>
      <p:pic>
        <p:nvPicPr>
          <p:cNvPr id="9" name="Picture 8" descr="A picture containing food&#10;&#10;Description automatically generated">
            <a:extLst>
              <a:ext uri="{FF2B5EF4-FFF2-40B4-BE49-F238E27FC236}">
                <a16:creationId xmlns:a16="http://schemas.microsoft.com/office/drawing/2014/main" id="{CF4FF509-DB12-4CFF-9A6A-929100FFC370}"/>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a:ext>
            </a:extLst>
          </a:blip>
          <a:srcRect/>
          <a:stretch/>
        </p:blipFill>
        <p:spPr>
          <a:xfrm>
            <a:off x="221965" y="4746915"/>
            <a:ext cx="4856501" cy="2125579"/>
          </a:xfrm>
          <a:prstGeom prst="rect">
            <a:avLst/>
          </a:prstGeom>
        </p:spPr>
      </p:pic>
      <p:sp>
        <p:nvSpPr>
          <p:cNvPr id="10" name="TextBox 9">
            <a:extLst>
              <a:ext uri="{FF2B5EF4-FFF2-40B4-BE49-F238E27FC236}">
                <a16:creationId xmlns:a16="http://schemas.microsoft.com/office/drawing/2014/main" id="{DF63066F-2F09-4B89-9A9F-CA97BF4A09A8}"/>
              </a:ext>
            </a:extLst>
          </p:cNvPr>
          <p:cNvSpPr txBox="1"/>
          <p:nvPr/>
        </p:nvSpPr>
        <p:spPr>
          <a:xfrm>
            <a:off x="7439025" y="5941727"/>
            <a:ext cx="4170695" cy="369332"/>
          </a:xfrm>
          <a:prstGeom prst="rect">
            <a:avLst/>
          </a:prstGeom>
          <a:solidFill>
            <a:schemeClr val="tx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F7921D"/>
                </a:solidFill>
                <a:effectLst/>
                <a:uLnTx/>
                <a:uFillTx/>
                <a:latin typeface="Aptos" panose="020B0004020202020204" pitchFamily="34" charset="0"/>
              </a:rPr>
              <a:t>Date</a:t>
            </a:r>
          </a:p>
        </p:txBody>
      </p:sp>
      <p:sp>
        <p:nvSpPr>
          <p:cNvPr id="12" name="TextBox 11">
            <a:extLst>
              <a:ext uri="{FF2B5EF4-FFF2-40B4-BE49-F238E27FC236}">
                <a16:creationId xmlns:a16="http://schemas.microsoft.com/office/drawing/2014/main" id="{76FAACAF-E6EF-058B-4806-B0F46295DA1D}"/>
              </a:ext>
            </a:extLst>
          </p:cNvPr>
          <p:cNvSpPr txBox="1"/>
          <p:nvPr/>
        </p:nvSpPr>
        <p:spPr>
          <a:xfrm>
            <a:off x="7439025" y="5435229"/>
            <a:ext cx="37760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7921D"/>
                </a:solidFill>
                <a:effectLst/>
                <a:uLnTx/>
                <a:uFillTx/>
                <a:latin typeface="Aptos" panose="020B0004020202020204" pitchFamily="34" charset="0"/>
              </a:rPr>
              <a:t>Meeting </a:t>
            </a:r>
            <a:r>
              <a:rPr lang="en-US" sz="3000">
                <a:solidFill>
                  <a:srgbClr val="F7921D"/>
                </a:solidFill>
                <a:latin typeface="Aptos" panose="020B0004020202020204" pitchFamily="34" charset="0"/>
              </a:rPr>
              <a:t>5</a:t>
            </a:r>
            <a:endParaRPr kumimoji="0" lang="en-US" sz="3000" b="0" i="0" u="none" strike="noStrike" kern="1200" cap="none" spc="0" normalizeH="0" baseline="0" noProof="0">
              <a:ln>
                <a:noFill/>
              </a:ln>
              <a:solidFill>
                <a:srgbClr val="F7921D"/>
              </a:solidFill>
              <a:effectLst/>
              <a:uLnTx/>
              <a:uFillTx/>
              <a:latin typeface="Aptos" panose="020B0004020202020204" pitchFamily="34" charset="0"/>
            </a:endParaRPr>
          </a:p>
        </p:txBody>
      </p:sp>
      <p:sp>
        <p:nvSpPr>
          <p:cNvPr id="14" name="Slide Number Placeholder 13">
            <a:extLst>
              <a:ext uri="{FF2B5EF4-FFF2-40B4-BE49-F238E27FC236}">
                <a16:creationId xmlns:a16="http://schemas.microsoft.com/office/drawing/2014/main" id="{13ED7D94-45AB-66DD-9A25-DD8F15B91C4C}"/>
              </a:ext>
            </a:extLst>
          </p:cNvPr>
          <p:cNvSpPr>
            <a:spLocks noGrp="1"/>
          </p:cNvSpPr>
          <p:nvPr>
            <p:ph type="sldNum" idx="12"/>
          </p:nvPr>
        </p:nvSpPr>
        <p:spPr/>
        <p:txBody>
          <a:bodyPr/>
          <a:lstStyle/>
          <a:p>
            <a:fld id="{330EA680-D336-4FF7-8B7A-9848BB0A1C32}" type="slidenum">
              <a:rPr lang="en-US" sz="1100" smtClean="0">
                <a:latin typeface="Aptos" panose="020B0004020202020204" pitchFamily="34" charset="0"/>
              </a:rPr>
              <a:t>100</a:t>
            </a:fld>
            <a:endParaRPr lang="en-US" sz="1100">
              <a:latin typeface="Aptos" panose="020B0004020202020204" pitchFamily="34" charset="0"/>
            </a:endParaRPr>
          </a:p>
        </p:txBody>
      </p:sp>
      <p:sp>
        <p:nvSpPr>
          <p:cNvPr id="2" name="TextBox 1">
            <a:extLst>
              <a:ext uri="{FF2B5EF4-FFF2-40B4-BE49-F238E27FC236}">
                <a16:creationId xmlns:a16="http://schemas.microsoft.com/office/drawing/2014/main" id="{4096EC4D-5138-1A8D-5806-19B2846DD0C5}"/>
              </a:ext>
            </a:extLst>
          </p:cNvPr>
          <p:cNvSpPr txBox="1"/>
          <p:nvPr/>
        </p:nvSpPr>
        <p:spPr>
          <a:xfrm>
            <a:off x="3206339" y="2897686"/>
            <a:ext cx="8730099" cy="92332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bg1"/>
                </a:solidFill>
                <a:effectLst/>
                <a:uLnTx/>
                <a:uFillTx/>
                <a:latin typeface="Aptos" panose="020B0004020202020204" pitchFamily="34" charset="0"/>
              </a:rPr>
              <a:t>Resource Equity in Action</a:t>
            </a:r>
            <a:endParaRPr kumimoji="0" lang="en-US" sz="5000" b="1" i="0" u="none" strike="noStrike" kern="1200" cap="none" spc="0" normalizeH="0" baseline="0" noProof="0">
              <a:ln>
                <a:noFill/>
              </a:ln>
              <a:solidFill>
                <a:schemeClr val="bg1"/>
              </a:solidFill>
              <a:effectLst/>
              <a:uLnTx/>
              <a:uFillTx/>
              <a:latin typeface="Aptos" panose="020B0004020202020204" pitchFamily="34" charset="0"/>
            </a:endParaRPr>
          </a:p>
        </p:txBody>
      </p:sp>
      <p:sp>
        <p:nvSpPr>
          <p:cNvPr id="3" name="TextBox 2">
            <a:extLst>
              <a:ext uri="{FF2B5EF4-FFF2-40B4-BE49-F238E27FC236}">
                <a16:creationId xmlns:a16="http://schemas.microsoft.com/office/drawing/2014/main" id="{2B074039-D97B-4588-D08B-3FBDA3EFDE94}"/>
              </a:ext>
            </a:extLst>
          </p:cNvPr>
          <p:cNvSpPr txBox="1"/>
          <p:nvPr/>
        </p:nvSpPr>
        <p:spPr>
          <a:xfrm>
            <a:off x="3229840" y="3695779"/>
            <a:ext cx="8239247" cy="61555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schemeClr val="bg1"/>
                </a:solidFill>
                <a:effectLst/>
                <a:uLnTx/>
                <a:uFillTx/>
                <a:latin typeface="Aptos Narrow" panose="020B0004020202020204" pitchFamily="34" charset="0"/>
              </a:rPr>
              <a:t>A 5-Step Facilitation Guide for</a:t>
            </a:r>
            <a:r>
              <a:rPr lang="en-US" sz="3400">
                <a:solidFill>
                  <a:schemeClr val="bg1"/>
                </a:solidFill>
                <a:latin typeface="Aptos Narrow" panose="020B0004020202020204" pitchFamily="34" charset="0"/>
              </a:rPr>
              <a:t> High Schools</a:t>
            </a:r>
            <a:endParaRPr kumimoji="0" lang="en-US" sz="3400" b="0" i="0" u="none" strike="noStrike" kern="1200" cap="none" spc="0" normalizeH="0" baseline="0" noProof="0">
              <a:ln>
                <a:noFill/>
              </a:ln>
              <a:solidFill>
                <a:schemeClr val="bg1"/>
              </a:solidFill>
              <a:effectLst/>
              <a:uLnTx/>
              <a:uFillTx/>
              <a:latin typeface="Aptos Narrow" panose="020B0004020202020204" pitchFamily="34" charset="0"/>
            </a:endParaRPr>
          </a:p>
        </p:txBody>
      </p:sp>
    </p:spTree>
    <p:extLst>
      <p:ext uri="{BB962C8B-B14F-4D97-AF65-F5344CB8AC3E}">
        <p14:creationId xmlns:p14="http://schemas.microsoft.com/office/powerpoint/2010/main" val="7891532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tile tx="0" ty="0" sx="40000" sy="40000" flip="none" algn="tl"/>
        </a:blipFill>
        <a:effectLst/>
      </p:bgPr>
    </p:bg>
    <p:spTree>
      <p:nvGrpSpPr>
        <p:cNvPr id="1" name="">
          <a:extLst>
            <a:ext uri="{FF2B5EF4-FFF2-40B4-BE49-F238E27FC236}">
              <a16:creationId xmlns:a16="http://schemas.microsoft.com/office/drawing/2014/main" id="{145BC198-27AD-B51D-EF3E-0A82C32713A7}"/>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8D75170-E6B2-8EA4-D8C0-A7866580BEC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4" name="think-cell data - do not delete" hidden="1">
                        <a:extLst>
                          <a:ext uri="{FF2B5EF4-FFF2-40B4-BE49-F238E27FC236}">
                            <a16:creationId xmlns:a16="http://schemas.microsoft.com/office/drawing/2014/main" id="{68D75170-E6B2-8EA4-D8C0-A7866580BE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8D5240C-FE27-E178-FA48-A7AB8471DA2C}"/>
              </a:ext>
            </a:extLst>
          </p:cNvPr>
          <p:cNvSpPr>
            <a:spLocks noGrp="1"/>
          </p:cNvSpPr>
          <p:nvPr>
            <p:ph type="title"/>
          </p:nvPr>
        </p:nvSpPr>
        <p:spPr>
          <a:xfrm>
            <a:off x="868180" y="570293"/>
            <a:ext cx="4033604" cy="1325563"/>
          </a:xfrm>
        </p:spPr>
        <p:txBody>
          <a:bodyPr vert="horz">
            <a:normAutofit/>
          </a:bodyPr>
          <a:lstStyle/>
          <a:p>
            <a:r>
              <a:rPr lang="en-US" sz="5400"/>
              <a:t>Agenda</a:t>
            </a:r>
          </a:p>
        </p:txBody>
      </p:sp>
      <p:graphicFrame>
        <p:nvGraphicFramePr>
          <p:cNvPr id="9" name="Table 8">
            <a:extLst>
              <a:ext uri="{FF2B5EF4-FFF2-40B4-BE49-F238E27FC236}">
                <a16:creationId xmlns:a16="http://schemas.microsoft.com/office/drawing/2014/main" id="{8CDB0B16-7884-64BA-D3FF-9384C835A446}"/>
              </a:ext>
            </a:extLst>
          </p:cNvPr>
          <p:cNvGraphicFramePr>
            <a:graphicFrameLocks noGrp="1"/>
          </p:cNvGraphicFramePr>
          <p:nvPr/>
        </p:nvGraphicFramePr>
        <p:xfrm>
          <a:off x="868180" y="2006261"/>
          <a:ext cx="6440423" cy="2704679"/>
        </p:xfrm>
        <a:graphic>
          <a:graphicData uri="http://schemas.openxmlformats.org/drawingml/2006/table">
            <a:tbl>
              <a:tblPr firstRow="1" bandRow="1">
                <a:tableStyleId>{5C22544A-7EE6-4342-B048-85BDC9FD1C3A}</a:tableStyleId>
              </a:tblPr>
              <a:tblGrid>
                <a:gridCol w="1358526">
                  <a:extLst>
                    <a:ext uri="{9D8B030D-6E8A-4147-A177-3AD203B41FA5}">
                      <a16:colId xmlns:a16="http://schemas.microsoft.com/office/drawing/2014/main" val="289397131"/>
                    </a:ext>
                  </a:extLst>
                </a:gridCol>
                <a:gridCol w="5081897">
                  <a:extLst>
                    <a:ext uri="{9D8B030D-6E8A-4147-A177-3AD203B41FA5}">
                      <a16:colId xmlns:a16="http://schemas.microsoft.com/office/drawing/2014/main" val="993778328"/>
                    </a:ext>
                  </a:extLst>
                </a:gridCol>
              </a:tblGrid>
              <a:tr h="704201">
                <a:tc>
                  <a:txBody>
                    <a:bodyPr/>
                    <a:lstStyle/>
                    <a:p>
                      <a:pPr algn="l"/>
                      <a:r>
                        <a:rPr lang="en-US" sz="2000" b="1">
                          <a:solidFill>
                            <a:srgbClr val="003057"/>
                          </a:solidFill>
                          <a:latin typeface="Aptos" panose="020B0004020202020204" pitchFamily="34" charset="0"/>
                        </a:rPr>
                        <a:t>5 min</a:t>
                      </a:r>
                    </a:p>
                  </a:txBody>
                  <a:tcPr>
                    <a:noFill/>
                  </a:tcPr>
                </a:tc>
                <a:tc>
                  <a:txBody>
                    <a:bodyPr/>
                    <a:lstStyle/>
                    <a:p>
                      <a:r>
                        <a:rPr lang="en-US" sz="2000" b="0">
                          <a:solidFill>
                            <a:schemeClr val="tx1"/>
                          </a:solidFill>
                          <a:latin typeface="Aptos" panose="020B0004020202020204" pitchFamily="34" charset="0"/>
                        </a:rPr>
                        <a:t>Objectives</a:t>
                      </a:r>
                    </a:p>
                  </a:txBody>
                  <a:tcPr>
                    <a:noFill/>
                  </a:tcPr>
                </a:tc>
                <a:extLst>
                  <a:ext uri="{0D108BD9-81ED-4DB2-BD59-A6C34878D82A}">
                    <a16:rowId xmlns:a16="http://schemas.microsoft.com/office/drawing/2014/main" val="1984067941"/>
                  </a:ext>
                </a:extLst>
              </a:tr>
              <a:tr h="902168">
                <a:tc>
                  <a:txBody>
                    <a:bodyPr/>
                    <a:lstStyle/>
                    <a:p>
                      <a:r>
                        <a:rPr lang="en-US" sz="2000" b="1">
                          <a:solidFill>
                            <a:srgbClr val="003057"/>
                          </a:solidFill>
                          <a:latin typeface="Aptos" panose="020B0004020202020204" pitchFamily="34" charset="0"/>
                        </a:rPr>
                        <a:t>30 min</a:t>
                      </a:r>
                    </a:p>
                  </a:txBody>
                  <a:tcPr>
                    <a:noFill/>
                  </a:tcPr>
                </a:tc>
                <a:tc>
                  <a:txBody>
                    <a:bodyPr/>
                    <a:lstStyle/>
                    <a:p>
                      <a:r>
                        <a:rPr lang="en-US" sz="2000" b="0">
                          <a:solidFill>
                            <a:schemeClr val="tx1"/>
                          </a:solidFill>
                          <a:latin typeface="Aptos" panose="020B0004020202020204" pitchFamily="34" charset="0"/>
                        </a:rPr>
                        <a:t>3rd Prioritized Resource Inequity: </a:t>
                      </a:r>
                      <a:br>
                        <a:rPr lang="en-US" sz="2000" b="0">
                          <a:solidFill>
                            <a:schemeClr val="tx1"/>
                          </a:solidFill>
                          <a:latin typeface="Aptos" panose="020B0004020202020204" pitchFamily="34" charset="0"/>
                        </a:rPr>
                      </a:br>
                      <a:r>
                        <a:rPr lang="en-US" sz="2000" b="0">
                          <a:solidFill>
                            <a:schemeClr val="tx1"/>
                          </a:solidFill>
                          <a:latin typeface="Aptos" panose="020B0004020202020204" pitchFamily="34" charset="0"/>
                        </a:rPr>
                        <a:t>Data and Discussion</a:t>
                      </a:r>
                    </a:p>
                    <a:p>
                      <a:endParaRPr lang="en-US" sz="2000" b="0">
                        <a:solidFill>
                          <a:schemeClr val="tx1"/>
                        </a:solidFill>
                        <a:latin typeface="Aptos" panose="020B0004020202020204" pitchFamily="34" charset="0"/>
                      </a:endParaRPr>
                    </a:p>
                  </a:txBody>
                  <a:tcPr>
                    <a:noFill/>
                  </a:tcPr>
                </a:tc>
                <a:extLst>
                  <a:ext uri="{0D108BD9-81ED-4DB2-BD59-A6C34878D82A}">
                    <a16:rowId xmlns:a16="http://schemas.microsoft.com/office/drawing/2014/main" val="3443398957"/>
                  </a:ext>
                </a:extLst>
              </a:tr>
              <a:tr h="994638">
                <a:tc>
                  <a:txBody>
                    <a:bodyPr/>
                    <a:lstStyle/>
                    <a:p>
                      <a:r>
                        <a:rPr lang="en-US" sz="2000" b="1">
                          <a:solidFill>
                            <a:srgbClr val="003057"/>
                          </a:solidFill>
                          <a:latin typeface="Aptos" panose="020B0004020202020204" pitchFamily="34" charset="0"/>
                        </a:rPr>
                        <a:t>25 min</a:t>
                      </a:r>
                    </a:p>
                  </a:txBody>
                  <a:tcPr>
                    <a:noFill/>
                  </a:tcPr>
                </a:tc>
                <a:tc>
                  <a:txBody>
                    <a:bodyPr/>
                    <a:lstStyle/>
                    <a:p>
                      <a:pPr>
                        <a:spcBef>
                          <a:spcPts val="600"/>
                        </a:spcBef>
                        <a:spcAft>
                          <a:spcPts val="0"/>
                        </a:spcAft>
                      </a:pPr>
                      <a:r>
                        <a:rPr lang="en-US" sz="2000" b="0">
                          <a:solidFill>
                            <a:schemeClr val="tx1"/>
                          </a:solidFill>
                          <a:latin typeface="Aptos" panose="020B0004020202020204" pitchFamily="34" charset="0"/>
                        </a:rPr>
                        <a:t>Reflection and What’s Next?</a:t>
                      </a:r>
                    </a:p>
                  </a:txBody>
                  <a:tcPr>
                    <a:noFill/>
                  </a:tcPr>
                </a:tc>
                <a:extLst>
                  <a:ext uri="{0D108BD9-81ED-4DB2-BD59-A6C34878D82A}">
                    <a16:rowId xmlns:a16="http://schemas.microsoft.com/office/drawing/2014/main" val="769194577"/>
                  </a:ext>
                </a:extLst>
              </a:tr>
            </a:tbl>
          </a:graphicData>
        </a:graphic>
      </p:graphicFrame>
      <p:sp>
        <p:nvSpPr>
          <p:cNvPr id="5" name="Slide Number Placeholder 4">
            <a:extLst>
              <a:ext uri="{FF2B5EF4-FFF2-40B4-BE49-F238E27FC236}">
                <a16:creationId xmlns:a16="http://schemas.microsoft.com/office/drawing/2014/main" id="{9E735B1B-98B2-088F-0BE4-01E4317255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7" name="Rounded Rectangle 6">
            <a:extLst>
              <a:ext uri="{FF2B5EF4-FFF2-40B4-BE49-F238E27FC236}">
                <a16:creationId xmlns:a16="http://schemas.microsoft.com/office/drawing/2014/main" id="{3C9525CF-FF01-73D3-9A4C-095FAB18CB7E}"/>
              </a:ext>
            </a:extLst>
          </p:cNvPr>
          <p:cNvSpPr/>
          <p:nvPr/>
        </p:nvSpPr>
        <p:spPr>
          <a:xfrm>
            <a:off x="6801274" y="705203"/>
            <a:ext cx="4801114" cy="5544871"/>
          </a:xfrm>
          <a:custGeom>
            <a:avLst/>
            <a:gdLst>
              <a:gd name="connsiteX0" fmla="*/ 0 w 4801114"/>
              <a:gd name="connsiteY0" fmla="*/ 154740 h 5544871"/>
              <a:gd name="connsiteX1" fmla="*/ 154740 w 4801114"/>
              <a:gd name="connsiteY1" fmla="*/ 0 h 5544871"/>
              <a:gd name="connsiteX2" fmla="*/ 841318 w 4801114"/>
              <a:gd name="connsiteY2" fmla="*/ 0 h 5544871"/>
              <a:gd name="connsiteX3" fmla="*/ 1393148 w 4801114"/>
              <a:gd name="connsiteY3" fmla="*/ 0 h 5544871"/>
              <a:gd name="connsiteX4" fmla="*/ 1989893 w 4801114"/>
              <a:gd name="connsiteY4" fmla="*/ 0 h 5544871"/>
              <a:gd name="connsiteX5" fmla="*/ 2631555 w 4801114"/>
              <a:gd name="connsiteY5" fmla="*/ 0 h 5544871"/>
              <a:gd name="connsiteX6" fmla="*/ 3183385 w 4801114"/>
              <a:gd name="connsiteY6" fmla="*/ 0 h 5544871"/>
              <a:gd name="connsiteX7" fmla="*/ 3914879 w 4801114"/>
              <a:gd name="connsiteY7" fmla="*/ 0 h 5544871"/>
              <a:gd name="connsiteX8" fmla="*/ 4646374 w 4801114"/>
              <a:gd name="connsiteY8" fmla="*/ 0 h 5544871"/>
              <a:gd name="connsiteX9" fmla="*/ 4801114 w 4801114"/>
              <a:gd name="connsiteY9" fmla="*/ 154740 h 5544871"/>
              <a:gd name="connsiteX10" fmla="*/ 4801114 w 4801114"/>
              <a:gd name="connsiteY10" fmla="*/ 809164 h 5544871"/>
              <a:gd name="connsiteX11" fmla="*/ 4801114 w 4801114"/>
              <a:gd name="connsiteY11" fmla="*/ 1515942 h 5544871"/>
              <a:gd name="connsiteX12" fmla="*/ 4801114 w 4801114"/>
              <a:gd name="connsiteY12" fmla="*/ 2065658 h 5544871"/>
              <a:gd name="connsiteX13" fmla="*/ 4801114 w 4801114"/>
              <a:gd name="connsiteY13" fmla="*/ 2720082 h 5544871"/>
              <a:gd name="connsiteX14" fmla="*/ 4801114 w 4801114"/>
              <a:gd name="connsiteY14" fmla="*/ 3217444 h 5544871"/>
              <a:gd name="connsiteX15" fmla="*/ 4801114 w 4801114"/>
              <a:gd name="connsiteY15" fmla="*/ 3976575 h 5544871"/>
              <a:gd name="connsiteX16" fmla="*/ 4801114 w 4801114"/>
              <a:gd name="connsiteY16" fmla="*/ 4630999 h 5544871"/>
              <a:gd name="connsiteX17" fmla="*/ 4801114 w 4801114"/>
              <a:gd name="connsiteY17" fmla="*/ 5390131 h 5544871"/>
              <a:gd name="connsiteX18" fmla="*/ 4646374 w 4801114"/>
              <a:gd name="connsiteY18" fmla="*/ 5544871 h 5544871"/>
              <a:gd name="connsiteX19" fmla="*/ 3959796 w 4801114"/>
              <a:gd name="connsiteY19" fmla="*/ 5544871 h 5544871"/>
              <a:gd name="connsiteX20" fmla="*/ 3273217 w 4801114"/>
              <a:gd name="connsiteY20" fmla="*/ 5544871 h 5544871"/>
              <a:gd name="connsiteX21" fmla="*/ 2541723 w 4801114"/>
              <a:gd name="connsiteY21" fmla="*/ 5544871 h 5544871"/>
              <a:gd name="connsiteX22" fmla="*/ 1855144 w 4801114"/>
              <a:gd name="connsiteY22" fmla="*/ 5544871 h 5544871"/>
              <a:gd name="connsiteX23" fmla="*/ 1123650 w 4801114"/>
              <a:gd name="connsiteY23" fmla="*/ 5544871 h 5544871"/>
              <a:gd name="connsiteX24" fmla="*/ 154740 w 4801114"/>
              <a:gd name="connsiteY24" fmla="*/ 5544871 h 5544871"/>
              <a:gd name="connsiteX25" fmla="*/ 0 w 4801114"/>
              <a:gd name="connsiteY25" fmla="*/ 5390131 h 5544871"/>
              <a:gd name="connsiteX26" fmla="*/ 0 w 4801114"/>
              <a:gd name="connsiteY26" fmla="*/ 4630999 h 5544871"/>
              <a:gd name="connsiteX27" fmla="*/ 0 w 4801114"/>
              <a:gd name="connsiteY27" fmla="*/ 4081283 h 5544871"/>
              <a:gd name="connsiteX28" fmla="*/ 0 w 4801114"/>
              <a:gd name="connsiteY28" fmla="*/ 3583921 h 5544871"/>
              <a:gd name="connsiteX29" fmla="*/ 0 w 4801114"/>
              <a:gd name="connsiteY29" fmla="*/ 3034205 h 5544871"/>
              <a:gd name="connsiteX30" fmla="*/ 0 w 4801114"/>
              <a:gd name="connsiteY30" fmla="*/ 2484489 h 5544871"/>
              <a:gd name="connsiteX31" fmla="*/ 0 w 4801114"/>
              <a:gd name="connsiteY31" fmla="*/ 1830065 h 5544871"/>
              <a:gd name="connsiteX32" fmla="*/ 0 w 4801114"/>
              <a:gd name="connsiteY32" fmla="*/ 1175641 h 5544871"/>
              <a:gd name="connsiteX33" fmla="*/ 0 w 4801114"/>
              <a:gd name="connsiteY33" fmla="*/ 154740 h 554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01114" h="5544871" fill="none" extrusionOk="0">
                <a:moveTo>
                  <a:pt x="0" y="154740"/>
                </a:moveTo>
                <a:cubicBezTo>
                  <a:pt x="-941" y="72799"/>
                  <a:pt x="89258" y="5731"/>
                  <a:pt x="154740" y="0"/>
                </a:cubicBezTo>
                <a:cubicBezTo>
                  <a:pt x="409436" y="19599"/>
                  <a:pt x="631296" y="4819"/>
                  <a:pt x="841318" y="0"/>
                </a:cubicBezTo>
                <a:cubicBezTo>
                  <a:pt x="1051340" y="-4819"/>
                  <a:pt x="1192868" y="3291"/>
                  <a:pt x="1393148" y="0"/>
                </a:cubicBezTo>
                <a:cubicBezTo>
                  <a:pt x="1593428" y="-3291"/>
                  <a:pt x="1762414" y="8394"/>
                  <a:pt x="1989893" y="0"/>
                </a:cubicBezTo>
                <a:cubicBezTo>
                  <a:pt x="2217372" y="-8394"/>
                  <a:pt x="2486509" y="-15709"/>
                  <a:pt x="2631555" y="0"/>
                </a:cubicBezTo>
                <a:cubicBezTo>
                  <a:pt x="2776601" y="15709"/>
                  <a:pt x="3004488" y="-11568"/>
                  <a:pt x="3183385" y="0"/>
                </a:cubicBezTo>
                <a:cubicBezTo>
                  <a:pt x="3362282" y="11568"/>
                  <a:pt x="3575977" y="11998"/>
                  <a:pt x="3914879" y="0"/>
                </a:cubicBezTo>
                <a:cubicBezTo>
                  <a:pt x="4253781" y="-11998"/>
                  <a:pt x="4450970" y="18611"/>
                  <a:pt x="4646374" y="0"/>
                </a:cubicBezTo>
                <a:cubicBezTo>
                  <a:pt x="4736877" y="17702"/>
                  <a:pt x="4813029" y="74295"/>
                  <a:pt x="4801114" y="154740"/>
                </a:cubicBezTo>
                <a:cubicBezTo>
                  <a:pt x="4828672" y="460893"/>
                  <a:pt x="4826335" y="614903"/>
                  <a:pt x="4801114" y="809164"/>
                </a:cubicBezTo>
                <a:cubicBezTo>
                  <a:pt x="4775893" y="1003425"/>
                  <a:pt x="4772918" y="1247457"/>
                  <a:pt x="4801114" y="1515942"/>
                </a:cubicBezTo>
                <a:cubicBezTo>
                  <a:pt x="4829310" y="1784427"/>
                  <a:pt x="4786895" y="1885369"/>
                  <a:pt x="4801114" y="2065658"/>
                </a:cubicBezTo>
                <a:cubicBezTo>
                  <a:pt x="4815333" y="2245947"/>
                  <a:pt x="4805401" y="2452185"/>
                  <a:pt x="4801114" y="2720082"/>
                </a:cubicBezTo>
                <a:cubicBezTo>
                  <a:pt x="4796827" y="2987979"/>
                  <a:pt x="4795020" y="3060627"/>
                  <a:pt x="4801114" y="3217444"/>
                </a:cubicBezTo>
                <a:cubicBezTo>
                  <a:pt x="4807208" y="3374261"/>
                  <a:pt x="4816948" y="3752907"/>
                  <a:pt x="4801114" y="3976575"/>
                </a:cubicBezTo>
                <a:cubicBezTo>
                  <a:pt x="4785280" y="4200243"/>
                  <a:pt x="4830104" y="4339598"/>
                  <a:pt x="4801114" y="4630999"/>
                </a:cubicBezTo>
                <a:cubicBezTo>
                  <a:pt x="4772124" y="4922400"/>
                  <a:pt x="4823206" y="5206683"/>
                  <a:pt x="4801114" y="5390131"/>
                </a:cubicBezTo>
                <a:cubicBezTo>
                  <a:pt x="4803694" y="5481097"/>
                  <a:pt x="4728561" y="5558262"/>
                  <a:pt x="4646374" y="5544871"/>
                </a:cubicBezTo>
                <a:cubicBezTo>
                  <a:pt x="4378374" y="5550547"/>
                  <a:pt x="4136250" y="5523466"/>
                  <a:pt x="3959796" y="5544871"/>
                </a:cubicBezTo>
                <a:cubicBezTo>
                  <a:pt x="3783342" y="5566276"/>
                  <a:pt x="3497247" y="5533831"/>
                  <a:pt x="3273217" y="5544871"/>
                </a:cubicBezTo>
                <a:cubicBezTo>
                  <a:pt x="3049187" y="5555911"/>
                  <a:pt x="2865700" y="5566052"/>
                  <a:pt x="2541723" y="5544871"/>
                </a:cubicBezTo>
                <a:cubicBezTo>
                  <a:pt x="2217746" y="5523690"/>
                  <a:pt x="2127230" y="5533150"/>
                  <a:pt x="1855144" y="5544871"/>
                </a:cubicBezTo>
                <a:cubicBezTo>
                  <a:pt x="1583058" y="5556592"/>
                  <a:pt x="1347647" y="5574252"/>
                  <a:pt x="1123650" y="5544871"/>
                </a:cubicBezTo>
                <a:cubicBezTo>
                  <a:pt x="899653" y="5515490"/>
                  <a:pt x="416691" y="5553961"/>
                  <a:pt x="154740" y="5544871"/>
                </a:cubicBezTo>
                <a:cubicBezTo>
                  <a:pt x="81630" y="5532082"/>
                  <a:pt x="-3400" y="5487050"/>
                  <a:pt x="0" y="5390131"/>
                </a:cubicBezTo>
                <a:cubicBezTo>
                  <a:pt x="-36627" y="5068580"/>
                  <a:pt x="-8999" y="4858665"/>
                  <a:pt x="0" y="4630999"/>
                </a:cubicBezTo>
                <a:cubicBezTo>
                  <a:pt x="8999" y="4403333"/>
                  <a:pt x="8330" y="4314481"/>
                  <a:pt x="0" y="4081283"/>
                </a:cubicBezTo>
                <a:cubicBezTo>
                  <a:pt x="-8330" y="3848085"/>
                  <a:pt x="10863" y="3698168"/>
                  <a:pt x="0" y="3583921"/>
                </a:cubicBezTo>
                <a:cubicBezTo>
                  <a:pt x="-10863" y="3469674"/>
                  <a:pt x="-13898" y="3211005"/>
                  <a:pt x="0" y="3034205"/>
                </a:cubicBezTo>
                <a:cubicBezTo>
                  <a:pt x="13898" y="2857405"/>
                  <a:pt x="21455" y="2687414"/>
                  <a:pt x="0" y="2484489"/>
                </a:cubicBezTo>
                <a:cubicBezTo>
                  <a:pt x="-21455" y="2281564"/>
                  <a:pt x="16938" y="2004626"/>
                  <a:pt x="0" y="1830065"/>
                </a:cubicBezTo>
                <a:cubicBezTo>
                  <a:pt x="-16938" y="1655504"/>
                  <a:pt x="1188" y="1474630"/>
                  <a:pt x="0" y="1175641"/>
                </a:cubicBezTo>
                <a:cubicBezTo>
                  <a:pt x="-1188" y="876652"/>
                  <a:pt x="-14020" y="467989"/>
                  <a:pt x="0" y="154740"/>
                </a:cubicBezTo>
                <a:close/>
              </a:path>
              <a:path w="4801114" h="5544871" stroke="0" extrusionOk="0">
                <a:moveTo>
                  <a:pt x="0" y="154740"/>
                </a:moveTo>
                <a:cubicBezTo>
                  <a:pt x="-12265" y="61713"/>
                  <a:pt x="55551" y="5152"/>
                  <a:pt x="154740" y="0"/>
                </a:cubicBezTo>
                <a:cubicBezTo>
                  <a:pt x="301655" y="24297"/>
                  <a:pt x="635258" y="15392"/>
                  <a:pt x="886235" y="0"/>
                </a:cubicBezTo>
                <a:cubicBezTo>
                  <a:pt x="1137213" y="-15392"/>
                  <a:pt x="1303435" y="-16737"/>
                  <a:pt x="1482980" y="0"/>
                </a:cubicBezTo>
                <a:cubicBezTo>
                  <a:pt x="1662525" y="16737"/>
                  <a:pt x="1853508" y="-8294"/>
                  <a:pt x="2034810" y="0"/>
                </a:cubicBezTo>
                <a:cubicBezTo>
                  <a:pt x="2216112" y="8294"/>
                  <a:pt x="2528462" y="-16244"/>
                  <a:pt x="2721388" y="0"/>
                </a:cubicBezTo>
                <a:cubicBezTo>
                  <a:pt x="2914314" y="16244"/>
                  <a:pt x="3161422" y="13329"/>
                  <a:pt x="3318134" y="0"/>
                </a:cubicBezTo>
                <a:cubicBezTo>
                  <a:pt x="3474846" y="-13329"/>
                  <a:pt x="3792044" y="13332"/>
                  <a:pt x="4049628" y="0"/>
                </a:cubicBezTo>
                <a:cubicBezTo>
                  <a:pt x="4307212" y="-13332"/>
                  <a:pt x="4389074" y="-23138"/>
                  <a:pt x="4646374" y="0"/>
                </a:cubicBezTo>
                <a:cubicBezTo>
                  <a:pt x="4724264" y="12525"/>
                  <a:pt x="4793930" y="60946"/>
                  <a:pt x="4801114" y="154740"/>
                </a:cubicBezTo>
                <a:cubicBezTo>
                  <a:pt x="4788920" y="286633"/>
                  <a:pt x="4777018" y="512438"/>
                  <a:pt x="4801114" y="704456"/>
                </a:cubicBezTo>
                <a:cubicBezTo>
                  <a:pt x="4825210" y="896474"/>
                  <a:pt x="4808560" y="1054360"/>
                  <a:pt x="4801114" y="1358880"/>
                </a:cubicBezTo>
                <a:cubicBezTo>
                  <a:pt x="4793668" y="1663400"/>
                  <a:pt x="4798679" y="1670197"/>
                  <a:pt x="4801114" y="1960950"/>
                </a:cubicBezTo>
                <a:cubicBezTo>
                  <a:pt x="4803550" y="2251703"/>
                  <a:pt x="4798167" y="2366865"/>
                  <a:pt x="4801114" y="2720082"/>
                </a:cubicBezTo>
                <a:cubicBezTo>
                  <a:pt x="4804061" y="3073299"/>
                  <a:pt x="4803294" y="3298759"/>
                  <a:pt x="4801114" y="3479213"/>
                </a:cubicBezTo>
                <a:cubicBezTo>
                  <a:pt x="4798934" y="3659667"/>
                  <a:pt x="4813476" y="3882922"/>
                  <a:pt x="4801114" y="4028929"/>
                </a:cubicBezTo>
                <a:cubicBezTo>
                  <a:pt x="4788752" y="4174936"/>
                  <a:pt x="4779795" y="4446839"/>
                  <a:pt x="4801114" y="4683353"/>
                </a:cubicBezTo>
                <a:cubicBezTo>
                  <a:pt x="4822433" y="4919867"/>
                  <a:pt x="4818040" y="5164664"/>
                  <a:pt x="4801114" y="5390131"/>
                </a:cubicBezTo>
                <a:cubicBezTo>
                  <a:pt x="4799886" y="5471899"/>
                  <a:pt x="4747305" y="5541728"/>
                  <a:pt x="4646374" y="5544871"/>
                </a:cubicBezTo>
                <a:cubicBezTo>
                  <a:pt x="4527086" y="5560876"/>
                  <a:pt x="4374268" y="5526156"/>
                  <a:pt x="4139461" y="5544871"/>
                </a:cubicBezTo>
                <a:cubicBezTo>
                  <a:pt x="3904654" y="5563586"/>
                  <a:pt x="3587741" y="5513688"/>
                  <a:pt x="3407966" y="5544871"/>
                </a:cubicBezTo>
                <a:cubicBezTo>
                  <a:pt x="3228191" y="5576054"/>
                  <a:pt x="2935274" y="5576505"/>
                  <a:pt x="2766304" y="5544871"/>
                </a:cubicBezTo>
                <a:cubicBezTo>
                  <a:pt x="2597334" y="5513237"/>
                  <a:pt x="2441642" y="5539087"/>
                  <a:pt x="2214475" y="5544871"/>
                </a:cubicBezTo>
                <a:cubicBezTo>
                  <a:pt x="1987308" y="5550655"/>
                  <a:pt x="1724635" y="5538853"/>
                  <a:pt x="1572813" y="5544871"/>
                </a:cubicBezTo>
                <a:cubicBezTo>
                  <a:pt x="1420991" y="5550889"/>
                  <a:pt x="1289408" y="5554714"/>
                  <a:pt x="1065900" y="5544871"/>
                </a:cubicBezTo>
                <a:cubicBezTo>
                  <a:pt x="842392" y="5535028"/>
                  <a:pt x="367900" y="5555467"/>
                  <a:pt x="154740" y="5544871"/>
                </a:cubicBezTo>
                <a:cubicBezTo>
                  <a:pt x="67219" y="5549006"/>
                  <a:pt x="-10162" y="5462108"/>
                  <a:pt x="0" y="5390131"/>
                </a:cubicBezTo>
                <a:cubicBezTo>
                  <a:pt x="28900" y="5221302"/>
                  <a:pt x="5293" y="4943135"/>
                  <a:pt x="0" y="4683353"/>
                </a:cubicBezTo>
                <a:cubicBezTo>
                  <a:pt x="-5293" y="4423571"/>
                  <a:pt x="-14663" y="4308238"/>
                  <a:pt x="0" y="4133637"/>
                </a:cubicBezTo>
                <a:cubicBezTo>
                  <a:pt x="14663" y="3959036"/>
                  <a:pt x="9192" y="3651411"/>
                  <a:pt x="0" y="3426859"/>
                </a:cubicBezTo>
                <a:cubicBezTo>
                  <a:pt x="-9192" y="3202307"/>
                  <a:pt x="10107" y="3102755"/>
                  <a:pt x="0" y="2929497"/>
                </a:cubicBezTo>
                <a:cubicBezTo>
                  <a:pt x="-10107" y="2756239"/>
                  <a:pt x="19113" y="2500537"/>
                  <a:pt x="0" y="2222719"/>
                </a:cubicBezTo>
                <a:cubicBezTo>
                  <a:pt x="-19113" y="1944901"/>
                  <a:pt x="-15623" y="1783685"/>
                  <a:pt x="0" y="1673003"/>
                </a:cubicBezTo>
                <a:cubicBezTo>
                  <a:pt x="15623" y="1562321"/>
                  <a:pt x="9661" y="1351983"/>
                  <a:pt x="0" y="1175641"/>
                </a:cubicBezTo>
                <a:cubicBezTo>
                  <a:pt x="-9661" y="999299"/>
                  <a:pt x="36016" y="580215"/>
                  <a:pt x="0" y="15474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Rect">
                    <a:avLst>
                      <a:gd name="adj" fmla="val 3223"/>
                    </a:avLst>
                  </a:prstGeom>
                  <ask:type>
                    <ask:lineSketchFreehand/>
                  </ask:type>
                </ask:lineSketchStyleProps>
              </a:ext>
            </a:extLst>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3" name="TextBox 12">
            <a:extLst>
              <a:ext uri="{FF2B5EF4-FFF2-40B4-BE49-F238E27FC236}">
                <a16:creationId xmlns:a16="http://schemas.microsoft.com/office/drawing/2014/main" id="{D904D714-0142-ED71-7692-A57C032ED13B}"/>
              </a:ext>
            </a:extLst>
          </p:cNvPr>
          <p:cNvSpPr txBox="1"/>
          <p:nvPr/>
        </p:nvSpPr>
        <p:spPr>
          <a:xfrm>
            <a:off x="7293613" y="1955816"/>
            <a:ext cx="3800211" cy="3888244"/>
          </a:xfrm>
          <a:prstGeom prst="rect">
            <a:avLst/>
          </a:prstGeom>
          <a:noFill/>
        </p:spPr>
        <p:txBody>
          <a:bodyPr wrap="square">
            <a:spAutoFit/>
          </a:bodyPr>
          <a:lstStyle/>
          <a:p>
            <a:pPr marR="0" lvl="0" algn="l" defTabSz="914400" rtl="0" eaLnBrk="1" fontAlgn="base" latinLnBrk="0" hangingPunct="1">
              <a:lnSpc>
                <a:spcPct val="100000"/>
              </a:lnSpc>
              <a:spcBef>
                <a:spcPts val="1600"/>
              </a:spcBef>
              <a:spcAft>
                <a:spcPts val="400"/>
              </a:spcAft>
              <a:buClrTx/>
              <a:buSzTx/>
              <a:tabLst/>
              <a:defRPr/>
            </a:pPr>
            <a:r>
              <a:rPr kumimoji="0" lang="en-US" sz="1800" b="1" i="0" u="none" strike="noStrike" kern="1200" cap="none" spc="0" normalizeH="0" baseline="0" noProof="0">
                <a:ln>
                  <a:noFill/>
                </a:ln>
                <a:solidFill>
                  <a:prstClr val="black"/>
                </a:solidFill>
                <a:effectLst/>
                <a:uLnTx/>
                <a:uFillTx/>
                <a:latin typeface="Aptos"/>
                <a:ea typeface="+mn-ea"/>
                <a:cs typeface="+mn-cs"/>
              </a:rPr>
              <a:t>During today’s session, we will…</a:t>
            </a:r>
          </a:p>
          <a:p>
            <a:pPr marL="285750" marR="0" lvl="0" indent="-285750" algn="l" defTabSz="914400" rtl="0" eaLnBrk="1" fontAlgn="base" latinLnBrk="0" hangingPunct="1">
              <a:lnSpc>
                <a:spcPct val="100000"/>
              </a:lnSpc>
              <a:spcBef>
                <a:spcPts val="16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Make meaning out of our own data for one priority resource inequity</a:t>
            </a:r>
          </a:p>
          <a:p>
            <a:pPr marL="285750" marR="0" lvl="0" indent="-285750" algn="l" defTabSz="914400" rtl="0" eaLnBrk="1" fontAlgn="base" latinLnBrk="0" hangingPunct="1">
              <a:lnSpc>
                <a:spcPct val="100000"/>
              </a:lnSpc>
              <a:spcBef>
                <a:spcPts val="16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Align on actions we can take to address this resource inequity</a:t>
            </a:r>
          </a:p>
          <a:p>
            <a:pPr marL="285750" marR="0" lvl="0" indent="-285750" algn="l" defTabSz="914400" rtl="0" eaLnBrk="1" fontAlgn="base" latinLnBrk="0" hangingPunct="1">
              <a:lnSpc>
                <a:spcPct val="100000"/>
              </a:lnSpc>
              <a:spcBef>
                <a:spcPts val="16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Reflect on this experience</a:t>
            </a:r>
          </a:p>
          <a:p>
            <a:pPr marL="285750" marR="0" lvl="0" indent="-285750" algn="l" defTabSz="914400" rtl="0" eaLnBrk="1" fontAlgn="base" latinLnBrk="0" hangingPunct="1">
              <a:lnSpc>
                <a:spcPct val="100000"/>
              </a:lnSpc>
              <a:spcBef>
                <a:spcPts val="16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Identify ways to drive change within our district as we move to action </a:t>
            </a:r>
          </a:p>
        </p:txBody>
      </p:sp>
      <p:sp>
        <p:nvSpPr>
          <p:cNvPr id="14" name="Title 2">
            <a:extLst>
              <a:ext uri="{FF2B5EF4-FFF2-40B4-BE49-F238E27FC236}">
                <a16:creationId xmlns:a16="http://schemas.microsoft.com/office/drawing/2014/main" id="{6E48C85C-E4AC-20CE-4B88-A208B486460D}"/>
              </a:ext>
            </a:extLst>
          </p:cNvPr>
          <p:cNvSpPr txBox="1">
            <a:spLocks/>
          </p:cNvSpPr>
          <p:nvPr/>
        </p:nvSpPr>
        <p:spPr>
          <a:xfrm>
            <a:off x="7293613" y="860236"/>
            <a:ext cx="39250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3057"/>
                </a:solidFill>
                <a:latin typeface="Aptos" panose="020B00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srgbClr val="003057"/>
                </a:solidFill>
                <a:effectLst/>
                <a:uLnTx/>
                <a:uFillTx/>
                <a:latin typeface="Aptos" panose="020B0004020202020204" pitchFamily="34" charset="0"/>
                <a:ea typeface="+mj-ea"/>
                <a:cs typeface="+mj-cs"/>
              </a:rPr>
              <a:t>Today’s Objectives</a:t>
            </a:r>
          </a:p>
        </p:txBody>
      </p:sp>
    </p:spTree>
    <p:extLst>
      <p:ext uri="{BB962C8B-B14F-4D97-AF65-F5344CB8AC3E}">
        <p14:creationId xmlns:p14="http://schemas.microsoft.com/office/powerpoint/2010/main" val="20199955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2315FFA7-B049-6F35-C076-CB4BFC01CACB}"/>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690B748-B964-BAF3-C239-2DBCE9DC00ED}"/>
              </a:ext>
            </a:extLst>
          </p:cNvPr>
          <p:cNvGraphicFramePr>
            <a:graphicFrameLocks noChangeAspect="1"/>
          </p:cNvGraphicFramePr>
          <p:nvPr>
            <p:custDataLst>
              <p:tags r:id="rId1"/>
            </p:custDataLst>
            <p:extLst>
              <p:ext uri="{D42A27DB-BD31-4B8C-83A1-F6EECF244321}">
                <p14:modId xmlns:p14="http://schemas.microsoft.com/office/powerpoint/2010/main" val="4911245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4" progId="TCLayout.ActiveDocument.1">
                  <p:embed/>
                </p:oleObj>
              </mc:Choice>
              <mc:Fallback>
                <p:oleObj name="think-cell Slide" r:id="rId3" imgW="484" imgH="484" progId="TCLayout.ActiveDocument.1">
                  <p:embed/>
                  <p:pic>
                    <p:nvPicPr>
                      <p:cNvPr id="4" name="think-cell data - do not delete" hidden="1">
                        <a:extLst>
                          <a:ext uri="{FF2B5EF4-FFF2-40B4-BE49-F238E27FC236}">
                            <a16:creationId xmlns:a16="http://schemas.microsoft.com/office/drawing/2014/main" id="{9690B748-B964-BAF3-C239-2DBCE9DC00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6B9CC107-144D-609F-0068-9A6E876B3A43}"/>
              </a:ext>
            </a:extLst>
          </p:cNvPr>
          <p:cNvPicPr>
            <a:picLocks noGrp="1" noRot="1" noMove="1" noResize="1" noEditPoints="1" noAdjustHandles="1" noChangeArrowheads="1" noChangeShapeType="1" noCrop="1"/>
          </p:cNvPicPr>
          <p:nvPr/>
        </p:nvPicPr>
        <p:blipFill>
          <a:blip r:embed="rId5"/>
          <a:srcRect t="12237" b="31499"/>
          <a:stretch/>
        </p:blipFill>
        <p:spPr>
          <a:xfrm>
            <a:off x="0" y="0"/>
            <a:ext cx="12188952" cy="6858000"/>
          </a:xfrm>
          <a:prstGeom prst="rect">
            <a:avLst/>
          </a:prstGeom>
        </p:spPr>
      </p:pic>
      <p:sp>
        <p:nvSpPr>
          <p:cNvPr id="3" name="Slide Number Placeholder 2">
            <a:extLst>
              <a:ext uri="{FF2B5EF4-FFF2-40B4-BE49-F238E27FC236}">
                <a16:creationId xmlns:a16="http://schemas.microsoft.com/office/drawing/2014/main" id="{1FDD63E6-6964-6BAA-EC84-816112DAB617}"/>
              </a:ext>
            </a:extLst>
          </p:cNvPr>
          <p:cNvSpPr>
            <a:spLocks noGrp="1"/>
          </p:cNvSpPr>
          <p:nvPr>
            <p:ph type="sldNum" idx="12"/>
          </p:nvPr>
        </p:nvSpPr>
        <p:spPr/>
        <p:txBody>
          <a:bodyPr/>
          <a:lstStyle/>
          <a:p>
            <a:fld id="{330EA680-D336-4FF7-8B7A-9848BB0A1C32}" type="slidenum">
              <a:rPr lang="en-US" smtClean="0">
                <a:latin typeface="Aptos" panose="020B0004020202020204" pitchFamily="34" charset="0"/>
              </a:rPr>
              <a:t>102</a:t>
            </a:fld>
            <a:endParaRPr lang="en-US">
              <a:latin typeface="Aptos" panose="020B0004020202020204" pitchFamily="34" charset="0"/>
            </a:endParaRPr>
          </a:p>
        </p:txBody>
      </p:sp>
      <p:sp>
        <p:nvSpPr>
          <p:cNvPr id="8" name="Rectangle 7">
            <a:extLst>
              <a:ext uri="{FF2B5EF4-FFF2-40B4-BE49-F238E27FC236}">
                <a16:creationId xmlns:a16="http://schemas.microsoft.com/office/drawing/2014/main" id="{6C7A6D80-B87B-741C-2CF7-FB933F6D5C87}"/>
              </a:ext>
            </a:extLst>
          </p:cNvPr>
          <p:cNvSpPr/>
          <p:nvPr/>
        </p:nvSpPr>
        <p:spPr>
          <a:xfrm>
            <a:off x="260603" y="1772575"/>
            <a:ext cx="11670791" cy="4616449"/>
          </a:xfrm>
          <a:prstGeom prst="rect">
            <a:avLst/>
          </a:prstGeom>
          <a:solidFill>
            <a:srgbClr val="FDB813">
              <a:lumMod val="40000"/>
              <a:lumOff val="60000"/>
            </a:srgbClr>
          </a:solidFill>
          <a:ln w="12700" cap="flat" cmpd="sng" algn="ctr">
            <a:noFill/>
            <a:prstDash val="solid"/>
            <a:miter lim="800000"/>
          </a:ln>
          <a:effectLst/>
        </p:spPr>
        <p:txBody>
          <a:bodyPr lIns="91440" tIns="45720" rIns="91440" bIns="457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3057"/>
                </a:solidFill>
                <a:effectLst/>
                <a:uLnTx/>
                <a:uFillTx/>
                <a:latin typeface="Aptos" panose="020B0004020202020204" pitchFamily="34" charset="0"/>
              </a:rPr>
              <a:t>FACILITATOR NOTE: </a:t>
            </a:r>
          </a:p>
          <a:p>
            <a:pPr marL="0" marR="0" lvl="0" indent="0" defTabSz="914400" eaLnBrk="1" fontAlgn="auto" latinLnBrk="0" hangingPunct="1">
              <a:lnSpc>
                <a:spcPct val="100000"/>
              </a:lnSpc>
              <a:spcBef>
                <a:spcPts val="0"/>
              </a:spcBef>
              <a:spcAft>
                <a:spcPts val="0"/>
              </a:spcAft>
              <a:buClrTx/>
              <a:buSzTx/>
              <a:buFontTx/>
              <a:buNone/>
              <a:tabLst/>
              <a:defRPr/>
            </a:pPr>
            <a:r>
              <a:rPr lang="en-US" sz="2800" kern="0">
                <a:solidFill>
                  <a:prstClr val="black"/>
                </a:solidFill>
                <a:latin typeface="Aptos" panose="020B0004020202020204" pitchFamily="34" charset="0"/>
              </a:rPr>
              <a:t>Add the title of prioritized resource equity #3 to the placeholder above.</a:t>
            </a:r>
          </a:p>
          <a:p>
            <a:pPr marL="0" marR="0" lvl="0" indent="0" defTabSz="914400" eaLnBrk="1" fontAlgn="auto" latinLnBrk="0" hangingPunct="1">
              <a:lnSpc>
                <a:spcPct val="100000"/>
              </a:lnSpc>
              <a:spcBef>
                <a:spcPts val="0"/>
              </a:spcBef>
              <a:spcAft>
                <a:spcPts val="0"/>
              </a:spcAft>
              <a:buClrTx/>
              <a:buSzTx/>
              <a:buFontTx/>
              <a:buNone/>
              <a:tabLst/>
              <a:defRPr/>
            </a:pPr>
            <a:endParaRPr lang="en-US" sz="2800">
              <a:solidFill>
                <a:prstClr val="black"/>
              </a:solidFill>
              <a:latin typeface="Aptos" panose="020B00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0B0004020202020204" pitchFamily="34" charset="0"/>
              </a:rPr>
              <a:t>Then, delete this facilitator note.</a:t>
            </a:r>
          </a:p>
        </p:txBody>
      </p:sp>
      <p:sp>
        <p:nvSpPr>
          <p:cNvPr id="13" name="TextBox 12">
            <a:extLst>
              <a:ext uri="{FF2B5EF4-FFF2-40B4-BE49-F238E27FC236}">
                <a16:creationId xmlns:a16="http://schemas.microsoft.com/office/drawing/2014/main" id="{6B80AC89-6407-5BB2-F9F6-D4288327CEF3}"/>
              </a:ext>
            </a:extLst>
          </p:cNvPr>
          <p:cNvSpPr txBox="1"/>
          <p:nvPr/>
        </p:nvSpPr>
        <p:spPr>
          <a:xfrm>
            <a:off x="332232" y="805994"/>
            <a:ext cx="11527535" cy="769441"/>
          </a:xfrm>
          <a:prstGeom prst="rect">
            <a:avLst/>
          </a:prstGeom>
          <a:noFill/>
        </p:spPr>
        <p:txBody>
          <a:bodyPr wrap="square">
            <a:spAutoFit/>
          </a:bodyPr>
          <a:lstStyle/>
          <a:p>
            <a:r>
              <a:rPr kumimoji="0" lang="en-US" sz="4400" b="1" i="0" u="none" strike="noStrike" kern="1200" cap="none" spc="0" normalizeH="0" baseline="0" noProof="0">
                <a:ln>
                  <a:noFill/>
                </a:ln>
                <a:solidFill>
                  <a:srgbClr val="F7921D"/>
                </a:solidFill>
                <a:effectLst/>
                <a:uLnTx/>
                <a:uFillTx/>
                <a:latin typeface="Aptos" panose="020B0004020202020204" pitchFamily="34" charset="0"/>
                <a:ea typeface="+mj-ea"/>
                <a:cs typeface="+mj-cs"/>
              </a:rPr>
              <a:t>Priority Resource Inequity #</a:t>
            </a:r>
            <a:r>
              <a:rPr lang="en-US" sz="4400" b="1">
                <a:solidFill>
                  <a:srgbClr val="F7921D"/>
                </a:solidFill>
                <a:latin typeface="Aptos" panose="020B0004020202020204" pitchFamily="34" charset="0"/>
                <a:ea typeface="+mj-ea"/>
                <a:cs typeface="+mj-cs"/>
              </a:rPr>
              <a:t>3</a:t>
            </a:r>
            <a:r>
              <a:rPr kumimoji="0" lang="en-US" sz="4400" b="1" i="0" u="none" strike="noStrike" kern="1200" cap="none" spc="0" normalizeH="0" baseline="0" noProof="0">
                <a:ln>
                  <a:noFill/>
                </a:ln>
                <a:solidFill>
                  <a:srgbClr val="F7921D"/>
                </a:solidFill>
                <a:effectLst/>
                <a:uLnTx/>
                <a:uFillTx/>
                <a:latin typeface="Aptos" panose="020B0004020202020204" pitchFamily="34" charset="0"/>
                <a:ea typeface="+mj-ea"/>
                <a:cs typeface="+mj-cs"/>
              </a:rPr>
              <a:t>: </a:t>
            </a:r>
            <a:r>
              <a:rPr kumimoji="0" lang="en-US" sz="4400" b="1" i="0" u="none" strike="noStrike" kern="1200" cap="none" spc="0" normalizeH="0" baseline="0" noProof="0">
                <a:ln>
                  <a:noFill/>
                </a:ln>
                <a:solidFill>
                  <a:srgbClr val="F7921D"/>
                </a:solidFill>
                <a:effectLst/>
                <a:highlight>
                  <a:srgbClr val="FEE3A1"/>
                </a:highlight>
                <a:uLnTx/>
                <a:uFillTx/>
                <a:latin typeface="Aptos" panose="020B0004020202020204" pitchFamily="34" charset="0"/>
                <a:ea typeface="+mj-ea"/>
                <a:cs typeface="+mj-cs"/>
              </a:rPr>
              <a:t>[</a:t>
            </a:r>
            <a:r>
              <a:rPr lang="en-US" sz="4400" b="1">
                <a:solidFill>
                  <a:srgbClr val="F7921D"/>
                </a:solidFill>
                <a:highlight>
                  <a:srgbClr val="FEE3A1"/>
                </a:highlight>
                <a:latin typeface="Aptos" panose="020B0004020202020204" pitchFamily="34" charset="0"/>
                <a:ea typeface="+mj-ea"/>
                <a:cs typeface="+mj-cs"/>
              </a:rPr>
              <a:t>ADD HERE]</a:t>
            </a:r>
            <a:endParaRPr lang="en-US" sz="4400">
              <a:solidFill>
                <a:srgbClr val="F7921D"/>
              </a:solidFill>
              <a:highlight>
                <a:srgbClr val="FEE3A1"/>
              </a:highlight>
              <a:latin typeface="Aptos" panose="020B0004020202020204" pitchFamily="34" charset="0"/>
            </a:endParaRPr>
          </a:p>
        </p:txBody>
      </p:sp>
    </p:spTree>
    <p:extLst>
      <p:ext uri="{BB962C8B-B14F-4D97-AF65-F5344CB8AC3E}">
        <p14:creationId xmlns:p14="http://schemas.microsoft.com/office/powerpoint/2010/main" val="19470519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048E9EC5-93A3-0BC5-2345-48694D7DAEFC}"/>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D2C7978-2733-1205-A281-86793BC432FB}"/>
              </a:ext>
            </a:extLst>
          </p:cNvPr>
          <p:cNvGraphicFramePr>
            <a:graphicFrameLocks noChangeAspect="1"/>
          </p:cNvGraphicFramePr>
          <p:nvPr>
            <p:custDataLst>
              <p:tags r:id="rId1"/>
            </p:custDataLst>
            <p:extLst>
              <p:ext uri="{D42A27DB-BD31-4B8C-83A1-F6EECF244321}">
                <p14:modId xmlns:p14="http://schemas.microsoft.com/office/powerpoint/2010/main" val="10735545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1D2C7978-2733-1205-A281-86793BC432F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DE92529F-F2D1-E5AC-B55C-5954D3D430B3}"/>
              </a:ext>
            </a:extLst>
          </p:cNvPr>
          <p:cNvSpPr>
            <a:spLocks noGrp="1"/>
          </p:cNvSpPr>
          <p:nvPr>
            <p:ph idx="1"/>
          </p:nvPr>
        </p:nvSpPr>
        <p:spPr>
          <a:xfrm>
            <a:off x="838200" y="2187574"/>
            <a:ext cx="10515600" cy="4351338"/>
          </a:xfrm>
        </p:spPr>
        <p:txBody>
          <a:bodyPr vert="horz" lIns="91440" tIns="45720" rIns="91440" bIns="45720" rtlCol="0" anchor="t">
            <a:noAutofit/>
          </a:bodyPr>
          <a:lstStyle/>
          <a:p>
            <a:pPr marL="0" indent="0">
              <a:buNone/>
            </a:pPr>
            <a:r>
              <a:rPr lang="en-US">
                <a:cs typeface="Arial"/>
              </a:rPr>
              <a:t>Insert the following slides</a:t>
            </a:r>
            <a:r>
              <a:rPr lang="en-US">
                <a:solidFill>
                  <a:srgbClr val="FF0000"/>
                </a:solidFill>
                <a:cs typeface="Arial"/>
              </a:rPr>
              <a:t> </a:t>
            </a:r>
            <a:r>
              <a:rPr lang="en-US">
                <a:cs typeface="Arial"/>
              </a:rPr>
              <a:t>into this spot in the deck:</a:t>
            </a:r>
          </a:p>
          <a:p>
            <a:pPr marL="514350" indent="-514350">
              <a:buFontTx/>
              <a:buAutoNum type="arabicPeriod"/>
            </a:pPr>
            <a:r>
              <a:rPr lang="en-US">
                <a:cs typeface="Arial" panose="020B0604020202020204" pitchFamily="34" charset="0"/>
              </a:rPr>
              <a:t>Your school’s data for prioritized resource inequity #1</a:t>
            </a:r>
          </a:p>
          <a:p>
            <a:pPr marL="514350" indent="-514350">
              <a:buFontTx/>
              <a:buAutoNum type="arabicPeriod"/>
            </a:pPr>
            <a:r>
              <a:rPr lang="en-US">
                <a:cs typeface="Arial"/>
              </a:rPr>
              <a:t>The discussion/actions slide for that same resource inequity (from the PREWORK: Before Meeting 4 section)</a:t>
            </a:r>
          </a:p>
          <a:p>
            <a:pPr marL="0" indent="0">
              <a:buNone/>
            </a:pPr>
            <a:endParaRPr lang="en-US">
              <a:cs typeface="Arial" panose="020B0604020202020204" pitchFamily="34" charset="0"/>
            </a:endParaRPr>
          </a:p>
          <a:p>
            <a:pPr marL="0" indent="0">
              <a:buNone/>
            </a:pPr>
            <a:r>
              <a:rPr lang="en-US">
                <a:cs typeface="Arial"/>
              </a:rPr>
              <a:t>Then, delete this placeholder slide.</a:t>
            </a:r>
          </a:p>
        </p:txBody>
      </p:sp>
      <p:sp>
        <p:nvSpPr>
          <p:cNvPr id="3" name="Slide Number Placeholder 2">
            <a:extLst>
              <a:ext uri="{FF2B5EF4-FFF2-40B4-BE49-F238E27FC236}">
                <a16:creationId xmlns:a16="http://schemas.microsoft.com/office/drawing/2014/main" id="{C0890B49-7F1E-FB1F-607F-AE20092D117E}"/>
              </a:ext>
            </a:extLst>
          </p:cNvPr>
          <p:cNvSpPr>
            <a:spLocks noGrp="1"/>
          </p:cNvSpPr>
          <p:nvPr>
            <p:ph type="sldNum" sz="quarter" idx="12"/>
          </p:nvPr>
        </p:nvSpPr>
        <p:spPr/>
        <p:txBody>
          <a:bodyPr/>
          <a:lstStyle/>
          <a:p>
            <a:fld id="{330EA680-D336-4FF7-8B7A-9848BB0A1C32}" type="slidenum">
              <a:rPr lang="en-US" smtClean="0"/>
              <a:t>103</a:t>
            </a:fld>
            <a:endParaRPr lang="en-US"/>
          </a:p>
        </p:txBody>
      </p:sp>
      <p:sp>
        <p:nvSpPr>
          <p:cNvPr id="8" name="Rectangle 7">
            <a:extLst>
              <a:ext uri="{FF2B5EF4-FFF2-40B4-BE49-F238E27FC236}">
                <a16:creationId xmlns:a16="http://schemas.microsoft.com/office/drawing/2014/main" id="{3832E15D-E813-B2D6-564A-FBA6442A0AB6}"/>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5EB7D082-5D46-5E4B-850F-F7A58879F3DB}"/>
              </a:ext>
            </a:extLst>
          </p:cNvPr>
          <p:cNvSpPr>
            <a:spLocks noGrp="1"/>
          </p:cNvSpPr>
          <p:nvPr>
            <p:ph type="title"/>
          </p:nvPr>
        </p:nvSpPr>
        <p:spPr>
          <a:xfrm>
            <a:off x="838200" y="365125"/>
            <a:ext cx="10515600" cy="806129"/>
          </a:xfrm>
        </p:spPr>
        <p:txBody>
          <a:bodyPr vert="horz">
            <a:noAutofit/>
          </a:bodyPr>
          <a:lstStyle/>
          <a:p>
            <a:r>
              <a:rPr lang="en-US" sz="3600" b="1"/>
              <a:t>[Facilitator: placeholder for data and </a:t>
            </a:r>
            <a:br>
              <a:rPr lang="en-US" sz="3600" b="1"/>
            </a:br>
            <a:r>
              <a:rPr lang="en-US" sz="3600" b="1"/>
              <a:t>discussion/action slides]</a:t>
            </a:r>
          </a:p>
        </p:txBody>
      </p:sp>
    </p:spTree>
    <p:extLst>
      <p:ext uri="{BB962C8B-B14F-4D97-AF65-F5344CB8AC3E}">
        <p14:creationId xmlns:p14="http://schemas.microsoft.com/office/powerpoint/2010/main" val="14581317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C1980-26AC-19A0-99F5-C00A43896E62}"/>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D8433930-4C8F-C1D0-D23F-50A16597D9CC}"/>
              </a:ext>
            </a:extLst>
          </p:cNvPr>
          <p:cNvSpPr/>
          <p:nvPr/>
        </p:nvSpPr>
        <p:spPr>
          <a:xfrm>
            <a:off x="-4" y="0"/>
            <a:ext cx="12192003" cy="1422046"/>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itle 2">
            <a:extLst>
              <a:ext uri="{FF2B5EF4-FFF2-40B4-BE49-F238E27FC236}">
                <a16:creationId xmlns:a16="http://schemas.microsoft.com/office/drawing/2014/main" id="{9C1EEBED-F76F-FB01-301B-CD51F969507C}"/>
              </a:ext>
            </a:extLst>
          </p:cNvPr>
          <p:cNvSpPr txBox="1">
            <a:spLocks/>
          </p:cNvSpPr>
          <p:nvPr/>
        </p:nvSpPr>
        <p:spPr>
          <a:xfrm>
            <a:off x="354773" y="45425"/>
            <a:ext cx="118372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a:solidFill>
                  <a:schemeClr val="bg1"/>
                </a:solidFill>
                <a:latin typeface="Aptos" panose="020B0004020202020204" pitchFamily="34" charset="0"/>
              </a:rPr>
              <a:t>As we wrap up our discussion on this resource inequity, let’s consider …</a:t>
            </a:r>
          </a:p>
        </p:txBody>
      </p:sp>
      <p:graphicFrame>
        <p:nvGraphicFramePr>
          <p:cNvPr id="3" name="think-cell data - do not delete" hidden="1">
            <a:extLst>
              <a:ext uri="{FF2B5EF4-FFF2-40B4-BE49-F238E27FC236}">
                <a16:creationId xmlns:a16="http://schemas.microsoft.com/office/drawing/2014/main" id="{A647A35F-DC0F-FB15-F81D-A005DF10374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A647A35F-DC0F-FB15-F81D-A005DF1037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Slide Number Placeholder 6">
            <a:extLst>
              <a:ext uri="{FF2B5EF4-FFF2-40B4-BE49-F238E27FC236}">
                <a16:creationId xmlns:a16="http://schemas.microsoft.com/office/drawing/2014/main" id="{36DF9D35-953F-1267-67BC-E40EFD6921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4" name="Rectangle: Rounded Corners 3">
            <a:extLst>
              <a:ext uri="{FF2B5EF4-FFF2-40B4-BE49-F238E27FC236}">
                <a16:creationId xmlns:a16="http://schemas.microsoft.com/office/drawing/2014/main" id="{E69C18E8-657D-1C2C-F0C8-0CC6C3259437}"/>
              </a:ext>
            </a:extLst>
          </p:cNvPr>
          <p:cNvSpPr/>
          <p:nvPr/>
        </p:nvSpPr>
        <p:spPr>
          <a:xfrm>
            <a:off x="695352" y="2027704"/>
            <a:ext cx="3501637" cy="3695925"/>
          </a:xfrm>
          <a:prstGeom prst="roundRect">
            <a:avLst>
              <a:gd name="adj" fmla="val 7478"/>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What needs to happen </a:t>
            </a:r>
            <a:b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to get the ball rolling </a:t>
            </a:r>
            <a:b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on the ideas and actions we discussed?</a:t>
            </a:r>
          </a:p>
        </p:txBody>
      </p:sp>
      <p:grpSp>
        <p:nvGrpSpPr>
          <p:cNvPr id="14" name="Group 13">
            <a:extLst>
              <a:ext uri="{FF2B5EF4-FFF2-40B4-BE49-F238E27FC236}">
                <a16:creationId xmlns:a16="http://schemas.microsoft.com/office/drawing/2014/main" id="{80BC2AC6-4E31-C9FD-8CE5-01F7F4122D58}"/>
              </a:ext>
            </a:extLst>
          </p:cNvPr>
          <p:cNvGrpSpPr/>
          <p:nvPr/>
        </p:nvGrpSpPr>
        <p:grpSpPr>
          <a:xfrm>
            <a:off x="2138178" y="2371920"/>
            <a:ext cx="615985" cy="632965"/>
            <a:chOff x="590177" y="1767408"/>
            <a:chExt cx="615985" cy="632965"/>
          </a:xfrm>
        </p:grpSpPr>
        <p:pic>
          <p:nvPicPr>
            <p:cNvPr id="6" name="Picture 5">
              <a:extLst>
                <a:ext uri="{FF2B5EF4-FFF2-40B4-BE49-F238E27FC236}">
                  <a16:creationId xmlns:a16="http://schemas.microsoft.com/office/drawing/2014/main" id="{0ECDC86B-AB6B-45F3-ED0C-1BCE6EB138E4}"/>
                </a:ext>
              </a:extLst>
            </p:cNvPr>
            <p:cNvPicPr>
              <a:picLocks noChangeAspect="1"/>
            </p:cNvPicPr>
            <p:nvPr/>
          </p:nvPicPr>
          <p:blipFill>
            <a:blip r:embed="rId5"/>
            <a:stretch>
              <a:fillRect/>
            </a:stretch>
          </p:blipFill>
          <p:spPr>
            <a:xfrm>
              <a:off x="590177" y="1767408"/>
              <a:ext cx="615985" cy="632965"/>
            </a:xfrm>
            <a:prstGeom prst="rect">
              <a:avLst/>
            </a:prstGeom>
          </p:spPr>
        </p:pic>
        <p:sp>
          <p:nvSpPr>
            <p:cNvPr id="9" name="Rectangle 8">
              <a:extLst>
                <a:ext uri="{FF2B5EF4-FFF2-40B4-BE49-F238E27FC236}">
                  <a16:creationId xmlns:a16="http://schemas.microsoft.com/office/drawing/2014/main" id="{9B6F603F-9DF6-A4B8-203B-89F2AA521F10}"/>
                </a:ext>
              </a:extLst>
            </p:cNvPr>
            <p:cNvSpPr/>
            <p:nvPr/>
          </p:nvSpPr>
          <p:spPr>
            <a:xfrm>
              <a:off x="778037" y="1988205"/>
              <a:ext cx="270244" cy="312201"/>
            </a:xfrm>
            <a:prstGeom prst="rect">
              <a:avLst/>
            </a:prstGeom>
            <a:noFill/>
          </p:spPr>
          <p:txBody>
            <a:bodyPr wrap="square" lIns="91440" tIns="45720" rIns="91440" bIns="4572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400" b="1" i="0" u="none" strike="noStrike" kern="1200" cap="none" spc="0" normalizeH="0" baseline="0" noProof="0">
                  <a:ln w="1270">
                    <a:noFill/>
                    <a:prstDash val="solid"/>
                  </a:ln>
                  <a:solidFill>
                    <a:srgbClr val="FFFFFF"/>
                  </a:solidFill>
                  <a:effectLst>
                    <a:outerShdw blurRad="124841" dir="4468936" sx="106829" sy="106829" algn="tl" rotWithShape="0">
                      <a:prstClr val="black"/>
                    </a:outerShdw>
                  </a:effectLst>
                  <a:uLnTx/>
                  <a:uFillTx/>
                  <a:latin typeface="Aptos" panose="020B0004020202020204" pitchFamily="34" charset="0"/>
                  <a:ea typeface="+mn-ea"/>
                  <a:cs typeface="+mn-cs"/>
                </a:rPr>
                <a:t>1</a:t>
              </a:r>
            </a:p>
          </p:txBody>
        </p:sp>
      </p:grpSp>
      <p:sp>
        <p:nvSpPr>
          <p:cNvPr id="21" name="Rectangle: Rounded Corners 3">
            <a:extLst>
              <a:ext uri="{FF2B5EF4-FFF2-40B4-BE49-F238E27FC236}">
                <a16:creationId xmlns:a16="http://schemas.microsoft.com/office/drawing/2014/main" id="{3D932997-4873-544C-02C5-9AB06EBADC0A}"/>
              </a:ext>
            </a:extLst>
          </p:cNvPr>
          <p:cNvSpPr/>
          <p:nvPr/>
        </p:nvSpPr>
        <p:spPr>
          <a:xfrm>
            <a:off x="4557841" y="2041235"/>
            <a:ext cx="3501637" cy="3695925"/>
          </a:xfrm>
          <a:prstGeom prst="roundRect">
            <a:avLst>
              <a:gd name="adj" fmla="val 7478"/>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Who will own </a:t>
            </a:r>
            <a:b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the next step on these ideas and actions? </a:t>
            </a:r>
          </a:p>
        </p:txBody>
      </p:sp>
      <p:grpSp>
        <p:nvGrpSpPr>
          <p:cNvPr id="24" name="Group 23">
            <a:extLst>
              <a:ext uri="{FF2B5EF4-FFF2-40B4-BE49-F238E27FC236}">
                <a16:creationId xmlns:a16="http://schemas.microsoft.com/office/drawing/2014/main" id="{4345DC8E-983E-7A03-8CC2-2F26C4892860}"/>
              </a:ext>
            </a:extLst>
          </p:cNvPr>
          <p:cNvGrpSpPr/>
          <p:nvPr/>
        </p:nvGrpSpPr>
        <p:grpSpPr>
          <a:xfrm>
            <a:off x="6000666" y="2352004"/>
            <a:ext cx="615985" cy="632965"/>
            <a:chOff x="590177" y="1767408"/>
            <a:chExt cx="615985" cy="632965"/>
          </a:xfrm>
        </p:grpSpPr>
        <p:pic>
          <p:nvPicPr>
            <p:cNvPr id="25" name="Picture 24">
              <a:extLst>
                <a:ext uri="{FF2B5EF4-FFF2-40B4-BE49-F238E27FC236}">
                  <a16:creationId xmlns:a16="http://schemas.microsoft.com/office/drawing/2014/main" id="{220C4D19-3479-59FA-1CAE-E87C34B5DEE0}"/>
                </a:ext>
              </a:extLst>
            </p:cNvPr>
            <p:cNvPicPr>
              <a:picLocks noChangeAspect="1"/>
            </p:cNvPicPr>
            <p:nvPr/>
          </p:nvPicPr>
          <p:blipFill>
            <a:blip r:embed="rId5"/>
            <a:stretch>
              <a:fillRect/>
            </a:stretch>
          </p:blipFill>
          <p:spPr>
            <a:xfrm>
              <a:off x="590177" y="1767408"/>
              <a:ext cx="615985" cy="632965"/>
            </a:xfrm>
            <a:prstGeom prst="rect">
              <a:avLst/>
            </a:prstGeom>
          </p:spPr>
        </p:pic>
        <p:sp>
          <p:nvSpPr>
            <p:cNvPr id="26" name="Rectangle 25">
              <a:extLst>
                <a:ext uri="{FF2B5EF4-FFF2-40B4-BE49-F238E27FC236}">
                  <a16:creationId xmlns:a16="http://schemas.microsoft.com/office/drawing/2014/main" id="{8C294502-2EBB-DCC3-A518-05E1DCBA7AE7}"/>
                </a:ext>
              </a:extLst>
            </p:cNvPr>
            <p:cNvSpPr/>
            <p:nvPr/>
          </p:nvSpPr>
          <p:spPr>
            <a:xfrm>
              <a:off x="778037" y="1988205"/>
              <a:ext cx="270244" cy="312201"/>
            </a:xfrm>
            <a:prstGeom prst="rect">
              <a:avLst/>
            </a:prstGeom>
            <a:noFill/>
          </p:spPr>
          <p:txBody>
            <a:bodyPr wrap="square" lIns="91440" tIns="45720" rIns="91440" bIns="4572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400" b="1" i="0" u="none" strike="noStrike" kern="1200" cap="none" spc="0" normalizeH="0" baseline="0" noProof="0">
                  <a:ln w="1270">
                    <a:noFill/>
                    <a:prstDash val="solid"/>
                  </a:ln>
                  <a:solidFill>
                    <a:srgbClr val="FFFFFF"/>
                  </a:solidFill>
                  <a:effectLst>
                    <a:outerShdw blurRad="124841" dir="4468936" sx="106829" sy="106829" algn="tl" rotWithShape="0">
                      <a:prstClr val="black"/>
                    </a:outerShdw>
                  </a:effectLst>
                  <a:uLnTx/>
                  <a:uFillTx/>
                  <a:latin typeface="Aptos" panose="020B0004020202020204" pitchFamily="34" charset="0"/>
                  <a:ea typeface="+mn-ea"/>
                  <a:cs typeface="+mn-cs"/>
                </a:rPr>
                <a:t>2</a:t>
              </a:r>
            </a:p>
          </p:txBody>
        </p:sp>
      </p:grpSp>
      <p:sp>
        <p:nvSpPr>
          <p:cNvPr id="27" name="Rectangle: Rounded Corners 3">
            <a:extLst>
              <a:ext uri="{FF2B5EF4-FFF2-40B4-BE49-F238E27FC236}">
                <a16:creationId xmlns:a16="http://schemas.microsoft.com/office/drawing/2014/main" id="{C9AAFBA6-926B-AB3B-F339-25D1362DA907}"/>
              </a:ext>
            </a:extLst>
          </p:cNvPr>
          <p:cNvSpPr/>
          <p:nvPr/>
        </p:nvSpPr>
        <p:spPr>
          <a:xfrm>
            <a:off x="8377156" y="2027704"/>
            <a:ext cx="3501637" cy="3695925"/>
          </a:xfrm>
          <a:prstGeom prst="roundRect">
            <a:avLst>
              <a:gd name="adj" fmla="val 7478"/>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we have </a:t>
            </a:r>
            <a:b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any outstanding questions?</a:t>
            </a:r>
          </a:p>
        </p:txBody>
      </p:sp>
      <p:grpSp>
        <p:nvGrpSpPr>
          <p:cNvPr id="28" name="Group 27">
            <a:extLst>
              <a:ext uri="{FF2B5EF4-FFF2-40B4-BE49-F238E27FC236}">
                <a16:creationId xmlns:a16="http://schemas.microsoft.com/office/drawing/2014/main" id="{FC9A1E92-D379-241D-FA38-D9B451BA3FD2}"/>
              </a:ext>
            </a:extLst>
          </p:cNvPr>
          <p:cNvGrpSpPr/>
          <p:nvPr/>
        </p:nvGrpSpPr>
        <p:grpSpPr>
          <a:xfrm>
            <a:off x="9819981" y="2371919"/>
            <a:ext cx="615985" cy="632965"/>
            <a:chOff x="590177" y="1767408"/>
            <a:chExt cx="615985" cy="632965"/>
          </a:xfrm>
        </p:grpSpPr>
        <p:pic>
          <p:nvPicPr>
            <p:cNvPr id="29" name="Picture 28">
              <a:extLst>
                <a:ext uri="{FF2B5EF4-FFF2-40B4-BE49-F238E27FC236}">
                  <a16:creationId xmlns:a16="http://schemas.microsoft.com/office/drawing/2014/main" id="{86523804-3867-968B-C053-7C35F8A5DC28}"/>
                </a:ext>
              </a:extLst>
            </p:cNvPr>
            <p:cNvPicPr>
              <a:picLocks noChangeAspect="1"/>
            </p:cNvPicPr>
            <p:nvPr/>
          </p:nvPicPr>
          <p:blipFill>
            <a:blip r:embed="rId5"/>
            <a:stretch>
              <a:fillRect/>
            </a:stretch>
          </p:blipFill>
          <p:spPr>
            <a:xfrm>
              <a:off x="590177" y="1767408"/>
              <a:ext cx="615985" cy="632965"/>
            </a:xfrm>
            <a:prstGeom prst="rect">
              <a:avLst/>
            </a:prstGeom>
          </p:spPr>
        </p:pic>
        <p:sp>
          <p:nvSpPr>
            <p:cNvPr id="30" name="Rectangle 29">
              <a:extLst>
                <a:ext uri="{FF2B5EF4-FFF2-40B4-BE49-F238E27FC236}">
                  <a16:creationId xmlns:a16="http://schemas.microsoft.com/office/drawing/2014/main" id="{6F83E208-D71E-E61D-E178-B4B1437FDD2E}"/>
                </a:ext>
              </a:extLst>
            </p:cNvPr>
            <p:cNvSpPr/>
            <p:nvPr/>
          </p:nvSpPr>
          <p:spPr>
            <a:xfrm>
              <a:off x="778037" y="1988205"/>
              <a:ext cx="270244" cy="312201"/>
            </a:xfrm>
            <a:prstGeom prst="rect">
              <a:avLst/>
            </a:prstGeom>
            <a:noFill/>
          </p:spPr>
          <p:txBody>
            <a:bodyPr wrap="square" lIns="91440" tIns="45720" rIns="91440" bIns="4572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400" b="1" i="0" u="none" strike="noStrike" kern="1200" cap="none" spc="0" normalizeH="0" baseline="0" noProof="0">
                  <a:ln w="1270">
                    <a:noFill/>
                    <a:prstDash val="solid"/>
                  </a:ln>
                  <a:solidFill>
                    <a:srgbClr val="FFFFFF"/>
                  </a:solidFill>
                  <a:effectLst>
                    <a:outerShdw blurRad="124841" dir="4468936" sx="106829" sy="106829" algn="tl" rotWithShape="0">
                      <a:prstClr val="black"/>
                    </a:outerShdw>
                  </a:effectLst>
                  <a:uLnTx/>
                  <a:uFillTx/>
                  <a:latin typeface="Aptos" panose="020B0004020202020204" pitchFamily="34" charset="0"/>
                  <a:ea typeface="+mn-ea"/>
                  <a:cs typeface="+mn-cs"/>
                </a:rPr>
                <a:t>3</a:t>
              </a:r>
            </a:p>
          </p:txBody>
        </p:sp>
      </p:grpSp>
    </p:spTree>
    <p:extLst>
      <p:ext uri="{BB962C8B-B14F-4D97-AF65-F5344CB8AC3E}">
        <p14:creationId xmlns:p14="http://schemas.microsoft.com/office/powerpoint/2010/main" val="1796190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3E1108E0-1C36-01F8-A204-DBD4F2C4B45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8CD8EF2-730E-C1AE-903A-DB700C86AC0A}"/>
              </a:ext>
            </a:extLst>
          </p:cNvPr>
          <p:cNvGraphicFramePr>
            <a:graphicFrameLocks noChangeAspect="1"/>
          </p:cNvGraphicFramePr>
          <p:nvPr>
            <p:custDataLst>
              <p:tags r:id="rId1"/>
            </p:custDataLst>
            <p:extLst>
              <p:ext uri="{D42A27DB-BD31-4B8C-83A1-F6EECF244321}">
                <p14:modId xmlns:p14="http://schemas.microsoft.com/office/powerpoint/2010/main" val="7670855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C8CD8EF2-730E-C1AE-903A-DB700C86AC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A0DD40FA-31B2-B037-45E2-281EA6504C33}"/>
              </a:ext>
            </a:extLst>
          </p:cNvPr>
          <p:cNvPicPr>
            <a:picLocks noGrp="1" noRot="1" noMove="1" noResize="1" noEditPoints="1" noAdjustHandles="1" noChangeArrowheads="1" noChangeShapeType="1" noCrop="1"/>
          </p:cNvPicPr>
          <p:nvPr/>
        </p:nvPicPr>
        <p:blipFill>
          <a:blip r:embed="rId6"/>
          <a:srcRect t="12237" b="31499"/>
          <a:stretch/>
        </p:blipFill>
        <p:spPr>
          <a:xfrm>
            <a:off x="0" y="0"/>
            <a:ext cx="12188952" cy="6858000"/>
          </a:xfrm>
          <a:prstGeom prst="rect">
            <a:avLst/>
          </a:prstGeom>
        </p:spPr>
      </p:pic>
      <p:sp>
        <p:nvSpPr>
          <p:cNvPr id="8" name="Title 1">
            <a:extLst>
              <a:ext uri="{FF2B5EF4-FFF2-40B4-BE49-F238E27FC236}">
                <a16:creationId xmlns:a16="http://schemas.microsoft.com/office/drawing/2014/main" id="{70BC330F-C7F3-C721-E3DB-3489B9717A2B}"/>
              </a:ext>
            </a:extLst>
          </p:cNvPr>
          <p:cNvSpPr txBox="1">
            <a:spLocks/>
          </p:cNvSpPr>
          <p:nvPr/>
        </p:nvSpPr>
        <p:spPr>
          <a:xfrm>
            <a:off x="2260238" y="1616682"/>
            <a:ext cx="7668476" cy="3624636"/>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800" b="1">
                <a:solidFill>
                  <a:prstClr val="white"/>
                </a:solidFill>
                <a:latin typeface="Aptos" panose="020B0004020202020204" pitchFamily="34" charset="0"/>
              </a:rPr>
              <a:t>What’s next?</a:t>
            </a:r>
          </a:p>
        </p:txBody>
      </p:sp>
      <p:sp>
        <p:nvSpPr>
          <p:cNvPr id="2" name="Slide Number Placeholder 1">
            <a:extLst>
              <a:ext uri="{FF2B5EF4-FFF2-40B4-BE49-F238E27FC236}">
                <a16:creationId xmlns:a16="http://schemas.microsoft.com/office/drawing/2014/main" id="{2389CBAC-2246-9FCA-C159-77D6C97CDA75}"/>
              </a:ext>
            </a:extLst>
          </p:cNvPr>
          <p:cNvSpPr>
            <a:spLocks noGrp="1"/>
          </p:cNvSpPr>
          <p:nvPr>
            <p:ph type="sldNum" idx="12"/>
          </p:nvPr>
        </p:nvSpPr>
        <p:spPr/>
        <p:txBody>
          <a:bodyPr/>
          <a:lstStyle/>
          <a:p>
            <a:fld id="{330EA680-D336-4FF7-8B7A-9848BB0A1C32}" type="slidenum">
              <a:rPr lang="en-US" smtClean="0"/>
              <a:t>105</a:t>
            </a:fld>
            <a:endParaRPr lang="en-US"/>
          </a:p>
        </p:txBody>
      </p:sp>
    </p:spTree>
    <p:extLst>
      <p:ext uri="{BB962C8B-B14F-4D97-AF65-F5344CB8AC3E}">
        <p14:creationId xmlns:p14="http://schemas.microsoft.com/office/powerpoint/2010/main" val="24830861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0000"/>
            <a:lum/>
          </a:blip>
          <a:srcRect/>
          <a:tile tx="0" ty="0" sx="40000" sy="40000" flip="none" algn="tl"/>
        </a:blipFill>
        <a:effectLst/>
      </p:bgPr>
    </p:bg>
    <p:spTree>
      <p:nvGrpSpPr>
        <p:cNvPr id="1" name="">
          <a:extLst>
            <a:ext uri="{FF2B5EF4-FFF2-40B4-BE49-F238E27FC236}">
              <a16:creationId xmlns:a16="http://schemas.microsoft.com/office/drawing/2014/main" id="{E89C6826-43F5-28BA-6A70-E9CE34838548}"/>
            </a:ext>
          </a:extLst>
        </p:cNvPr>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DB70C73C-ACA3-DAD3-56DB-A54AD86F0F5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4" imgH="403" progId="TCLayout.ActiveDocument.1">
                  <p:embed/>
                </p:oleObj>
              </mc:Choice>
              <mc:Fallback>
                <p:oleObj name="think-cell Slide" r:id="rId5" imgW="404" imgH="403" progId="TCLayout.ActiveDocument.1">
                  <p:embed/>
                  <p:pic>
                    <p:nvPicPr>
                      <p:cNvPr id="13" name="think-cell data - do not delete" hidden="1">
                        <a:extLst>
                          <a:ext uri="{FF2B5EF4-FFF2-40B4-BE49-F238E27FC236}">
                            <a16:creationId xmlns:a16="http://schemas.microsoft.com/office/drawing/2014/main" id="{DB70C73C-ACA3-DAD3-56DB-A54AD86F0F5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Thought Bubble: Cloud 14">
            <a:extLst>
              <a:ext uri="{FF2B5EF4-FFF2-40B4-BE49-F238E27FC236}">
                <a16:creationId xmlns:a16="http://schemas.microsoft.com/office/drawing/2014/main" id="{D1A71A54-59BB-05D4-C576-E95665C0F986}"/>
              </a:ext>
            </a:extLst>
          </p:cNvPr>
          <p:cNvSpPr/>
          <p:nvPr/>
        </p:nvSpPr>
        <p:spPr>
          <a:xfrm flipH="1">
            <a:off x="5506864" y="3509352"/>
            <a:ext cx="5792325" cy="2443500"/>
          </a:xfrm>
          <a:prstGeom prst="wedgeRoundRectCallout">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rgbClr val="003057"/>
                </a:solidFill>
                <a:effectLst/>
                <a:uLnTx/>
                <a:uFillTx/>
                <a:latin typeface="Aptos" panose="020B0004020202020204" pitchFamily="34" charset="0"/>
              </a:rPr>
              <a:t>What data or learnings did we uncover that you hadn’t considered or reflected on before?</a:t>
            </a:r>
          </a:p>
        </p:txBody>
      </p:sp>
      <p:sp>
        <p:nvSpPr>
          <p:cNvPr id="2" name="Slide Number Placeholder 1">
            <a:extLst>
              <a:ext uri="{FF2B5EF4-FFF2-40B4-BE49-F238E27FC236}">
                <a16:creationId xmlns:a16="http://schemas.microsoft.com/office/drawing/2014/main" id="{97F1D407-156B-B6C5-1A35-A86D234295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8" name="Thought Bubble: Cloud 14">
            <a:extLst>
              <a:ext uri="{FF2B5EF4-FFF2-40B4-BE49-F238E27FC236}">
                <a16:creationId xmlns:a16="http://schemas.microsoft.com/office/drawing/2014/main" id="{50B1E030-5474-4460-86E4-61314FF733CB}"/>
              </a:ext>
            </a:extLst>
          </p:cNvPr>
          <p:cNvSpPr/>
          <p:nvPr/>
        </p:nvSpPr>
        <p:spPr>
          <a:xfrm>
            <a:off x="576984" y="2386910"/>
            <a:ext cx="5423381" cy="2084180"/>
          </a:xfrm>
          <a:prstGeom prst="wedgeRoundRectCallout">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rgbClr val="003057"/>
                </a:solidFill>
                <a:effectLst/>
                <a:uLnTx/>
                <a:uFillTx/>
                <a:latin typeface="Aptos" panose="020B0004020202020204" pitchFamily="34" charset="0"/>
              </a:rPr>
              <a:t>What about this process did you like? What would you change?</a:t>
            </a:r>
          </a:p>
        </p:txBody>
      </p:sp>
      <p:sp>
        <p:nvSpPr>
          <p:cNvPr id="4" name="Rectangle 3">
            <a:extLst>
              <a:ext uri="{FF2B5EF4-FFF2-40B4-BE49-F238E27FC236}">
                <a16:creationId xmlns:a16="http://schemas.microsoft.com/office/drawing/2014/main" id="{872042CD-72EF-3123-2CC7-CBABA6D41749}"/>
              </a:ext>
            </a:extLst>
          </p:cNvPr>
          <p:cNvSpPr/>
          <p:nvPr/>
        </p:nvSpPr>
        <p:spPr>
          <a:xfrm>
            <a:off x="-4" y="-13448"/>
            <a:ext cx="12192003" cy="2100565"/>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9CE631CD-25FD-A898-E84D-09276EE79FF0}"/>
              </a:ext>
            </a:extLst>
          </p:cNvPr>
          <p:cNvSpPr txBox="1">
            <a:spLocks/>
          </p:cNvSpPr>
          <p:nvPr/>
        </p:nvSpPr>
        <p:spPr>
          <a:xfrm>
            <a:off x="356318" y="198266"/>
            <a:ext cx="1111556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Aptos" panose="020B0004020202020204" pitchFamily="34" charset="0"/>
              </a:rPr>
              <a:t>We did it! Now that we’ve completed the initial process, let’s reflect.</a:t>
            </a:r>
          </a:p>
        </p:txBody>
      </p:sp>
      <p:sp>
        <p:nvSpPr>
          <p:cNvPr id="9" name="Title 1">
            <a:extLst>
              <a:ext uri="{FF2B5EF4-FFF2-40B4-BE49-F238E27FC236}">
                <a16:creationId xmlns:a16="http://schemas.microsoft.com/office/drawing/2014/main" id="{889DA37A-00B2-0871-4C9B-8297C4158469}"/>
              </a:ext>
            </a:extLst>
          </p:cNvPr>
          <p:cNvSpPr txBox="1">
            <a:spLocks/>
          </p:cNvSpPr>
          <p:nvPr/>
        </p:nvSpPr>
        <p:spPr>
          <a:xfrm>
            <a:off x="356318" y="1428559"/>
            <a:ext cx="9868517" cy="841957"/>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defRPr/>
            </a:pPr>
            <a:r>
              <a:rPr lang="en-US" sz="2000">
                <a:solidFill>
                  <a:schemeClr val="bg1"/>
                </a:solidFill>
                <a:latin typeface="Aptos" panose="020B0004020202020204" pitchFamily="34" charset="0"/>
              </a:rPr>
              <a:t>Reflect independently for two minutes, and then share ideas as a group:</a:t>
            </a:r>
          </a:p>
          <a:p>
            <a:pPr>
              <a:lnSpc>
                <a:spcPct val="120000"/>
              </a:lnSpc>
              <a:defRPr/>
            </a:pPr>
            <a:endParaRPr lang="en-US" sz="2000">
              <a:solidFill>
                <a:schemeClr val="bg1"/>
              </a:solidFill>
              <a:latin typeface="Aptos" panose="020B0004020202020204" pitchFamily="34" charset="0"/>
            </a:endParaRPr>
          </a:p>
        </p:txBody>
      </p:sp>
    </p:spTree>
    <p:extLst>
      <p:ext uri="{BB962C8B-B14F-4D97-AF65-F5344CB8AC3E}">
        <p14:creationId xmlns:p14="http://schemas.microsoft.com/office/powerpoint/2010/main" val="12078863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44E39-7AED-9716-3BB6-66DC62E38DA3}"/>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5649CB5-4F2A-2A00-CD5F-59FF0546631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E5649CB5-4F2A-2A00-CD5F-59FF054663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4E899C54-D94A-D983-FC5B-C8E6648AFBCF}"/>
              </a:ext>
            </a:extLst>
          </p:cNvPr>
          <p:cNvSpPr txBox="1"/>
          <p:nvPr/>
        </p:nvSpPr>
        <p:spPr>
          <a:xfrm>
            <a:off x="2613753" y="2048568"/>
            <a:ext cx="2093975" cy="1200329"/>
          </a:xfrm>
          <a:prstGeom prst="rect">
            <a:avLst/>
          </a:prstGeom>
          <a:solidFill>
            <a:schemeClr val="accent4">
              <a:lumMod val="20000"/>
              <a:lumOff val="80000"/>
            </a:schemeClr>
          </a:solidFill>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Meetings 2 &amp;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Review and Prioritize Key Inequities</a:t>
            </a:r>
          </a:p>
        </p:txBody>
      </p:sp>
      <p:sp>
        <p:nvSpPr>
          <p:cNvPr id="56" name="TextBox 55">
            <a:extLst>
              <a:ext uri="{FF2B5EF4-FFF2-40B4-BE49-F238E27FC236}">
                <a16:creationId xmlns:a16="http://schemas.microsoft.com/office/drawing/2014/main" id="{8D76753D-EBFD-14D9-D2B8-4A70B60B2B96}"/>
              </a:ext>
            </a:extLst>
          </p:cNvPr>
          <p:cNvSpPr txBox="1"/>
          <p:nvPr/>
        </p:nvSpPr>
        <p:spPr>
          <a:xfrm>
            <a:off x="2612513" y="3293420"/>
            <a:ext cx="2091989" cy="2824174"/>
          </a:xfrm>
          <a:prstGeom prst="rect">
            <a:avLst/>
          </a:prstGeom>
          <a:noFill/>
          <a:ln w="28575">
            <a:solidFill>
              <a:schemeClr val="accent4">
                <a:lumMod val="20000"/>
                <a:lumOff val="80000"/>
              </a:schemeClr>
            </a:solidFill>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Explore 10 common resource inequities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Discuss the degree to which each resource inequity might be occurring in our school</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Prioritize 3 inequities to assess further as a team</a:t>
            </a:r>
          </a:p>
        </p:txBody>
      </p:sp>
      <p:sp>
        <p:nvSpPr>
          <p:cNvPr id="5" name="TextBox 4">
            <a:extLst>
              <a:ext uri="{FF2B5EF4-FFF2-40B4-BE49-F238E27FC236}">
                <a16:creationId xmlns:a16="http://schemas.microsoft.com/office/drawing/2014/main" id="{F767EE61-B53A-B248-77EA-170100BC15E6}"/>
              </a:ext>
            </a:extLst>
          </p:cNvPr>
          <p:cNvSpPr txBox="1"/>
          <p:nvPr/>
        </p:nvSpPr>
        <p:spPr>
          <a:xfrm>
            <a:off x="5050004" y="2047721"/>
            <a:ext cx="2091989" cy="1200329"/>
          </a:xfrm>
          <a:prstGeom prst="rect">
            <a:avLst/>
          </a:prstGeom>
          <a:solidFill>
            <a:schemeClr val="bg2">
              <a:lumMod val="20000"/>
              <a:lumOff val="80000"/>
            </a:schemeClr>
          </a:solidFill>
          <a:ln>
            <a:noFill/>
            <a:prstDash val="lgDash"/>
          </a:ln>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Asynchronous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Data Collection</a:t>
            </a:r>
          </a:p>
        </p:txBody>
      </p:sp>
      <p:sp>
        <p:nvSpPr>
          <p:cNvPr id="57" name="TextBox 56">
            <a:extLst>
              <a:ext uri="{FF2B5EF4-FFF2-40B4-BE49-F238E27FC236}">
                <a16:creationId xmlns:a16="http://schemas.microsoft.com/office/drawing/2014/main" id="{8E650FFD-6A43-561A-6C43-E190A19FDE6F}"/>
              </a:ext>
            </a:extLst>
          </p:cNvPr>
          <p:cNvSpPr txBox="1"/>
          <p:nvPr/>
        </p:nvSpPr>
        <p:spPr>
          <a:xfrm>
            <a:off x="5048516" y="3293421"/>
            <a:ext cx="2091989" cy="2824172"/>
          </a:xfrm>
          <a:prstGeom prst="rect">
            <a:avLst/>
          </a:prstGeom>
          <a:noFill/>
          <a:ln w="12700">
            <a:solidFill>
              <a:schemeClr val="bg2">
                <a:lumMod val="40000"/>
                <a:lumOff val="60000"/>
              </a:schemeClr>
            </a:solidFill>
            <a:prstDash val="lgDash"/>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Source relevant qualitative and quantitative data related to our priority resource inequities</a:t>
            </a:r>
          </a:p>
        </p:txBody>
      </p:sp>
      <p:sp>
        <p:nvSpPr>
          <p:cNvPr id="6" name="TextBox 5">
            <a:extLst>
              <a:ext uri="{FF2B5EF4-FFF2-40B4-BE49-F238E27FC236}">
                <a16:creationId xmlns:a16="http://schemas.microsoft.com/office/drawing/2014/main" id="{D02C6AC1-55A9-7635-E6C7-4AE40A0210A8}"/>
              </a:ext>
            </a:extLst>
          </p:cNvPr>
          <p:cNvSpPr txBox="1"/>
          <p:nvPr/>
        </p:nvSpPr>
        <p:spPr>
          <a:xfrm>
            <a:off x="7484269" y="2048568"/>
            <a:ext cx="2093975" cy="1200329"/>
          </a:xfrm>
          <a:prstGeom prst="rect">
            <a:avLst/>
          </a:prstGeom>
          <a:solidFill>
            <a:schemeClr val="accent4">
              <a:lumMod val="20000"/>
              <a:lumOff val="80000"/>
            </a:schemeClr>
          </a:solidFill>
        </p:spPr>
        <p:txBody>
          <a:bodyPr wrap="square" lIns="182880" tIns="45720" rIns="91440" b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Meetings 4 &amp;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Meaning Making and Action Planning</a:t>
            </a:r>
          </a:p>
        </p:txBody>
      </p:sp>
      <p:sp>
        <p:nvSpPr>
          <p:cNvPr id="58" name="TextBox 57">
            <a:extLst>
              <a:ext uri="{FF2B5EF4-FFF2-40B4-BE49-F238E27FC236}">
                <a16:creationId xmlns:a16="http://schemas.microsoft.com/office/drawing/2014/main" id="{93B4622E-C133-9B81-7F30-35898FB7D610}"/>
              </a:ext>
            </a:extLst>
          </p:cNvPr>
          <p:cNvSpPr txBox="1"/>
          <p:nvPr/>
        </p:nvSpPr>
        <p:spPr>
          <a:xfrm>
            <a:off x="7484519" y="3293420"/>
            <a:ext cx="2091989" cy="2824172"/>
          </a:xfrm>
          <a:prstGeom prst="rect">
            <a:avLst/>
          </a:prstGeom>
          <a:solidFill>
            <a:schemeClr val="bg1"/>
          </a:solidFill>
          <a:ln w="28575">
            <a:solidFill>
              <a:schemeClr val="accent4">
                <a:lumMod val="20000"/>
                <a:lumOff val="80000"/>
              </a:schemeClr>
            </a:solidFill>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Dive deep into our priority resource inequities with our own data</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Discuss trends</a:t>
            </a:r>
            <a:b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and underlying factors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Identify and align on actions and next steps</a:t>
            </a:r>
          </a:p>
        </p:txBody>
      </p:sp>
      <p:sp>
        <p:nvSpPr>
          <p:cNvPr id="8" name="Slide Number Placeholder 7">
            <a:extLst>
              <a:ext uri="{FF2B5EF4-FFF2-40B4-BE49-F238E27FC236}">
                <a16:creationId xmlns:a16="http://schemas.microsoft.com/office/drawing/2014/main" id="{48E2A6BF-09B0-4762-B10C-ED9F43831D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20" name="Rectangle 19">
            <a:extLst>
              <a:ext uri="{FF2B5EF4-FFF2-40B4-BE49-F238E27FC236}">
                <a16:creationId xmlns:a16="http://schemas.microsoft.com/office/drawing/2014/main" id="{5D48ACD3-2C4D-324D-7115-C729BC43DD2A}"/>
              </a:ext>
            </a:extLst>
          </p:cNvPr>
          <p:cNvSpPr/>
          <p:nvPr/>
        </p:nvSpPr>
        <p:spPr>
          <a:xfrm>
            <a:off x="9920522" y="3293421"/>
            <a:ext cx="2091989" cy="2824171"/>
          </a:xfrm>
          <a:prstGeom prst="rect">
            <a:avLst/>
          </a:prstGeom>
          <a:noFill/>
          <a:ln>
            <a:solidFill>
              <a:schemeClr val="bg2">
                <a:lumMod val="40000"/>
                <a:lumOff val="6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tIns="182880" rIns="91440" bIns="45720" rtlCol="0" anchor="t" anchorCtr="0"/>
          <a:lstStyle/>
          <a:p>
            <a:pPr marL="0" marR="0" lvl="0" indent="0" algn="l" defTabSz="844550" rtl="0" eaLnBrk="1" fontAlgn="auto" latinLnBrk="0" hangingPunct="1">
              <a:lnSpc>
                <a:spcPct val="90000"/>
              </a:lnSpc>
              <a:spcBef>
                <a:spcPct val="0"/>
              </a:spcBef>
              <a:spcAft>
                <a:spcPts val="1800"/>
              </a:spcAft>
              <a:buClrTx/>
              <a:buSzTx/>
              <a:buFontTx/>
              <a:buNone/>
              <a:tabLst/>
              <a:defRPr/>
            </a:pP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Work together to implement action steps and measure success</a:t>
            </a:r>
          </a:p>
          <a:p>
            <a:pPr marL="0" marR="0" lvl="0" indent="0" algn="l" defTabSz="844550" rtl="0" eaLnBrk="1" fontAlgn="auto" latinLnBrk="0" hangingPunct="1">
              <a:lnSpc>
                <a:spcPct val="90000"/>
              </a:lnSpc>
              <a:spcBef>
                <a:spcPct val="0"/>
              </a:spcBef>
              <a:spcAft>
                <a:spcPts val="1800"/>
              </a:spcAft>
              <a:buClrTx/>
              <a:buSzTx/>
              <a:buFontTx/>
              <a:buNone/>
              <a:tabLst/>
              <a:defRPr/>
            </a:pP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At any point, </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restart this process at Meeting 2 to reevaluate/</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reprioritize resource inequities</a:t>
            </a:r>
          </a:p>
        </p:txBody>
      </p:sp>
      <p:sp>
        <p:nvSpPr>
          <p:cNvPr id="21" name="Rectangle 20">
            <a:extLst>
              <a:ext uri="{FF2B5EF4-FFF2-40B4-BE49-F238E27FC236}">
                <a16:creationId xmlns:a16="http://schemas.microsoft.com/office/drawing/2014/main" id="{06FCF558-5951-C93D-8D58-9192CBC4E67A}"/>
              </a:ext>
            </a:extLst>
          </p:cNvPr>
          <p:cNvSpPr/>
          <p:nvPr/>
        </p:nvSpPr>
        <p:spPr>
          <a:xfrm>
            <a:off x="9920522" y="2047721"/>
            <a:ext cx="2093975" cy="1200329"/>
          </a:xfrm>
          <a:prstGeom prst="rect">
            <a:avLst/>
          </a:prstGeom>
          <a:solidFill>
            <a:schemeClr val="bg2">
              <a:lumMod val="20000"/>
              <a:lumOff val="80000"/>
            </a:schemeClr>
          </a:solidFill>
          <a:ln>
            <a:no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rtlCol="0" anchor="ctr" anchorCtr="0"/>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solidFill>
                  <a:prstClr val="black"/>
                </a:solidFill>
                <a:effectLst/>
                <a:uLnTx/>
                <a:uFillTx/>
                <a:latin typeface="Aptos" panose="020B0004020202020204" pitchFamily="34" charset="0"/>
                <a:ea typeface="+mn-ea"/>
                <a:cs typeface="+mn-cs"/>
              </a:rPr>
              <a:t>Ongoing</a:t>
            </a:r>
            <a:br>
              <a:rPr kumimoji="0" lang="en-US" sz="2000" b="1"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Implementation </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and Evaluation</a:t>
            </a:r>
            <a:endParaRPr kumimoji="0" lang="en-US" sz="1400" b="1" i="0" u="none" strike="noStrike" kern="1200" cap="none" spc="0" normalizeH="0" baseline="0" noProof="0">
              <a:ln/>
              <a:solidFill>
                <a:prstClr val="black"/>
              </a:solidFill>
              <a:effectLst/>
              <a:uLnTx/>
              <a:uFillTx/>
              <a:latin typeface="Aptos" panose="020B0004020202020204" pitchFamily="34" charset="0"/>
              <a:ea typeface="+mn-ea"/>
              <a:cs typeface="+mn-cs"/>
            </a:endParaRPr>
          </a:p>
        </p:txBody>
      </p:sp>
      <p:sp>
        <p:nvSpPr>
          <p:cNvPr id="7" name="TextBox 6">
            <a:extLst>
              <a:ext uri="{FF2B5EF4-FFF2-40B4-BE49-F238E27FC236}">
                <a16:creationId xmlns:a16="http://schemas.microsoft.com/office/drawing/2014/main" id="{16EA572E-E098-92FA-3D54-CF51475284B2}"/>
              </a:ext>
            </a:extLst>
          </p:cNvPr>
          <p:cNvSpPr txBox="1"/>
          <p:nvPr/>
        </p:nvSpPr>
        <p:spPr>
          <a:xfrm>
            <a:off x="177502" y="3293420"/>
            <a:ext cx="2090997" cy="2824173"/>
          </a:xfrm>
          <a:prstGeom prst="rect">
            <a:avLst/>
          </a:prstGeom>
          <a:noFill/>
          <a:ln w="28575">
            <a:solidFill>
              <a:schemeClr val="accent4">
                <a:lumMod val="20000"/>
                <a:lumOff val="80000"/>
              </a:schemeClr>
            </a:solidFill>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Understand resource equity and why it matters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Decide if this process is right for our school</a:t>
            </a:r>
          </a:p>
        </p:txBody>
      </p:sp>
      <p:sp>
        <p:nvSpPr>
          <p:cNvPr id="2" name="TextBox 1">
            <a:extLst>
              <a:ext uri="{FF2B5EF4-FFF2-40B4-BE49-F238E27FC236}">
                <a16:creationId xmlns:a16="http://schemas.microsoft.com/office/drawing/2014/main" id="{8881FE06-5867-839C-19D8-A78004188177}"/>
              </a:ext>
            </a:extLst>
          </p:cNvPr>
          <p:cNvSpPr txBox="1"/>
          <p:nvPr/>
        </p:nvSpPr>
        <p:spPr>
          <a:xfrm>
            <a:off x="177502" y="2047721"/>
            <a:ext cx="2093975" cy="1200328"/>
          </a:xfrm>
          <a:prstGeom prst="rect">
            <a:avLst/>
          </a:prstGeom>
          <a:solidFill>
            <a:schemeClr val="accent4">
              <a:lumMod val="20000"/>
              <a:lumOff val="80000"/>
            </a:schemeClr>
          </a:solidFill>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Introduction to Resource Equity</a:t>
            </a:r>
          </a:p>
        </p:txBody>
      </p:sp>
      <p:grpSp>
        <p:nvGrpSpPr>
          <p:cNvPr id="22" name="Group 21">
            <a:extLst>
              <a:ext uri="{FF2B5EF4-FFF2-40B4-BE49-F238E27FC236}">
                <a16:creationId xmlns:a16="http://schemas.microsoft.com/office/drawing/2014/main" id="{D65C849C-A72B-8A9E-1C86-C5B73FED9F4A}"/>
              </a:ext>
            </a:extLst>
          </p:cNvPr>
          <p:cNvGrpSpPr/>
          <p:nvPr/>
        </p:nvGrpSpPr>
        <p:grpSpPr>
          <a:xfrm>
            <a:off x="10162794" y="5588014"/>
            <a:ext cx="1564912" cy="347574"/>
            <a:chOff x="253918" y="3418611"/>
            <a:chExt cx="1564912" cy="347574"/>
          </a:xfrm>
        </p:grpSpPr>
        <p:sp>
          <p:nvSpPr>
            <p:cNvPr id="23" name="Star: 5 Points 40">
              <a:extLst>
                <a:ext uri="{FF2B5EF4-FFF2-40B4-BE49-F238E27FC236}">
                  <a16:creationId xmlns:a16="http://schemas.microsoft.com/office/drawing/2014/main" id="{5CCB4413-8DFC-4B98-AC55-D5D4C435AF2F}"/>
                </a:ext>
              </a:extLst>
            </p:cNvPr>
            <p:cNvSpPr/>
            <p:nvPr/>
          </p:nvSpPr>
          <p:spPr>
            <a:xfrm>
              <a:off x="253918" y="3418611"/>
              <a:ext cx="309390" cy="305794"/>
            </a:xfrm>
            <a:prstGeom prst="star5">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E91B325-E44C-FC54-1896-1A112446D039}"/>
                </a:ext>
              </a:extLst>
            </p:cNvPr>
            <p:cNvSpPr txBox="1"/>
            <p:nvPr/>
          </p:nvSpPr>
          <p:spPr>
            <a:xfrm>
              <a:off x="568295" y="3427631"/>
              <a:ext cx="12505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3057"/>
                  </a:solidFill>
                  <a:effectLst/>
                  <a:uLnTx/>
                  <a:uFillTx/>
                  <a:latin typeface="Aptos" panose="020B0004020202020204" pitchFamily="34" charset="0"/>
                  <a:ea typeface="+mn-ea"/>
                  <a:cs typeface="+mn-cs"/>
                </a:rPr>
                <a:t>We’re here!</a:t>
              </a:r>
            </a:p>
          </p:txBody>
        </p:sp>
      </p:grpSp>
      <p:pic>
        <p:nvPicPr>
          <p:cNvPr id="32" name="Picture 31">
            <a:extLst>
              <a:ext uri="{FF2B5EF4-FFF2-40B4-BE49-F238E27FC236}">
                <a16:creationId xmlns:a16="http://schemas.microsoft.com/office/drawing/2014/main" id="{938F7DD9-FDCD-F548-8083-588E2A03AC69}"/>
              </a:ext>
            </a:extLst>
          </p:cNvPr>
          <p:cNvPicPr>
            <a:picLocks noChangeAspect="1"/>
          </p:cNvPicPr>
          <p:nvPr/>
        </p:nvPicPr>
        <p:blipFill>
          <a:blip r:embed="rId6"/>
          <a:stretch>
            <a:fillRect/>
          </a:stretch>
        </p:blipFill>
        <p:spPr>
          <a:xfrm>
            <a:off x="2308645" y="2557643"/>
            <a:ext cx="290095" cy="155326"/>
          </a:xfrm>
          <a:prstGeom prst="rect">
            <a:avLst/>
          </a:prstGeom>
        </p:spPr>
      </p:pic>
      <p:pic>
        <p:nvPicPr>
          <p:cNvPr id="33" name="Picture 32">
            <a:extLst>
              <a:ext uri="{FF2B5EF4-FFF2-40B4-BE49-F238E27FC236}">
                <a16:creationId xmlns:a16="http://schemas.microsoft.com/office/drawing/2014/main" id="{9D5E29ED-BE32-742B-B85A-F60D7F280FA9}"/>
              </a:ext>
            </a:extLst>
          </p:cNvPr>
          <p:cNvPicPr>
            <a:picLocks noChangeAspect="1"/>
          </p:cNvPicPr>
          <p:nvPr/>
        </p:nvPicPr>
        <p:blipFill>
          <a:blip r:embed="rId6"/>
          <a:stretch>
            <a:fillRect/>
          </a:stretch>
        </p:blipFill>
        <p:spPr>
          <a:xfrm>
            <a:off x="4735154" y="2557643"/>
            <a:ext cx="290095" cy="155326"/>
          </a:xfrm>
          <a:prstGeom prst="rect">
            <a:avLst/>
          </a:prstGeom>
        </p:spPr>
      </p:pic>
      <p:pic>
        <p:nvPicPr>
          <p:cNvPr id="34" name="Picture 33">
            <a:extLst>
              <a:ext uri="{FF2B5EF4-FFF2-40B4-BE49-F238E27FC236}">
                <a16:creationId xmlns:a16="http://schemas.microsoft.com/office/drawing/2014/main" id="{ECEE3468-D5AC-B457-CC4C-3DA4D30873C4}"/>
              </a:ext>
            </a:extLst>
          </p:cNvPr>
          <p:cNvPicPr>
            <a:picLocks noChangeAspect="1"/>
          </p:cNvPicPr>
          <p:nvPr/>
        </p:nvPicPr>
        <p:blipFill>
          <a:blip r:embed="rId6"/>
          <a:stretch>
            <a:fillRect/>
          </a:stretch>
        </p:blipFill>
        <p:spPr>
          <a:xfrm>
            <a:off x="7161664" y="2557643"/>
            <a:ext cx="290095" cy="155326"/>
          </a:xfrm>
          <a:prstGeom prst="rect">
            <a:avLst/>
          </a:prstGeom>
        </p:spPr>
      </p:pic>
      <p:pic>
        <p:nvPicPr>
          <p:cNvPr id="36" name="Picture 35">
            <a:extLst>
              <a:ext uri="{FF2B5EF4-FFF2-40B4-BE49-F238E27FC236}">
                <a16:creationId xmlns:a16="http://schemas.microsoft.com/office/drawing/2014/main" id="{89989349-85FC-BEED-34B5-16125CD0F143}"/>
              </a:ext>
            </a:extLst>
          </p:cNvPr>
          <p:cNvPicPr>
            <a:picLocks noChangeAspect="1"/>
          </p:cNvPicPr>
          <p:nvPr/>
        </p:nvPicPr>
        <p:blipFill>
          <a:blip r:embed="rId6"/>
          <a:stretch>
            <a:fillRect/>
          </a:stretch>
        </p:blipFill>
        <p:spPr>
          <a:xfrm>
            <a:off x="9598810" y="2557643"/>
            <a:ext cx="290095" cy="155326"/>
          </a:xfrm>
          <a:prstGeom prst="rect">
            <a:avLst/>
          </a:prstGeom>
        </p:spPr>
      </p:pic>
      <p:sp>
        <p:nvSpPr>
          <p:cNvPr id="9" name="Rectangle 8">
            <a:extLst>
              <a:ext uri="{FF2B5EF4-FFF2-40B4-BE49-F238E27FC236}">
                <a16:creationId xmlns:a16="http://schemas.microsoft.com/office/drawing/2014/main" id="{01549DD4-8335-46A8-A06E-DDDD37A59B35}"/>
              </a:ext>
            </a:extLst>
          </p:cNvPr>
          <p:cNvSpPr/>
          <p:nvPr/>
        </p:nvSpPr>
        <p:spPr>
          <a:xfrm>
            <a:off x="74428" y="1805723"/>
            <a:ext cx="9803561" cy="4508095"/>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peech Bubble: Rectangle 38">
            <a:extLst>
              <a:ext uri="{FF2B5EF4-FFF2-40B4-BE49-F238E27FC236}">
                <a16:creationId xmlns:a16="http://schemas.microsoft.com/office/drawing/2014/main" id="{C381B692-B457-8556-D4CC-9AF6BAF718F7}"/>
              </a:ext>
            </a:extLst>
          </p:cNvPr>
          <p:cNvSpPr/>
          <p:nvPr/>
        </p:nvSpPr>
        <p:spPr>
          <a:xfrm>
            <a:off x="1966884" y="1790999"/>
            <a:ext cx="7274198" cy="4176921"/>
          </a:xfrm>
          <a:prstGeom prst="wedgeRoundRectCallout">
            <a:avLst>
              <a:gd name="adj1" fmla="val 57784"/>
              <a:gd name="adj2" fmla="val -22963"/>
              <a:gd name="adj3" fmla="val 16667"/>
            </a:avLst>
          </a:prstGeom>
          <a:solidFill>
            <a:srgbClr val="003057"/>
          </a:solidFill>
          <a:ln>
            <a:noFill/>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57200" tIns="45720" rIns="640080" bIns="45720" rtlCol="0" anchor="ctr"/>
          <a:lstStyle/>
          <a:p>
            <a:pPr>
              <a:spcBef>
                <a:spcPts val="1200"/>
              </a:spcBef>
            </a:pPr>
            <a:r>
              <a:rPr lang="en-US" sz="2000">
                <a:solidFill>
                  <a:schemeClr val="bg1"/>
                </a:solidFill>
                <a:latin typeface="Aptos" panose="020B0004020202020204" pitchFamily="34" charset="0"/>
              </a:rPr>
              <a:t>We completed the initial planning process! Now it’s time for us to take action.</a:t>
            </a:r>
          </a:p>
          <a:p>
            <a:pPr>
              <a:spcBef>
                <a:spcPts val="1200"/>
              </a:spcBef>
            </a:pPr>
            <a:r>
              <a:rPr lang="en-US" sz="2000" b="1">
                <a:solidFill>
                  <a:schemeClr val="bg1"/>
                </a:solidFill>
                <a:latin typeface="Aptos" panose="020B0004020202020204" pitchFamily="34" charset="0"/>
              </a:rPr>
              <a:t>As we get started on this next phase of the work, let's not forget to plan our next team check-in to connect on progress and next steps. </a:t>
            </a:r>
            <a:endParaRPr lang="en-US" sz="2000">
              <a:solidFill>
                <a:schemeClr val="bg1"/>
              </a:solidFill>
              <a:latin typeface="Aptos" panose="020B0004020202020204" pitchFamily="34" charset="0"/>
            </a:endParaRPr>
          </a:p>
          <a:p>
            <a:pPr>
              <a:spcBef>
                <a:spcPts val="1200"/>
              </a:spcBef>
            </a:pPr>
            <a:r>
              <a:rPr lang="en-US" sz="2000">
                <a:solidFill>
                  <a:schemeClr val="bg1"/>
                </a:solidFill>
                <a:latin typeface="Aptos" panose="020B0004020202020204" pitchFamily="34" charset="0"/>
              </a:rPr>
              <a:t>We'll use ARE's additional guidance on action-planning considerations, stakeholder engagement, implementation considerations, and more to get started on the next phase of this work!</a:t>
            </a:r>
          </a:p>
        </p:txBody>
      </p:sp>
      <p:sp>
        <p:nvSpPr>
          <p:cNvPr id="13" name="Rectangle 12">
            <a:extLst>
              <a:ext uri="{FF2B5EF4-FFF2-40B4-BE49-F238E27FC236}">
                <a16:creationId xmlns:a16="http://schemas.microsoft.com/office/drawing/2014/main" id="{A2720B3A-5E2A-EC6C-4C02-A39D7CB4FB8E}"/>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a:extLst>
              <a:ext uri="{FF2B5EF4-FFF2-40B4-BE49-F238E27FC236}">
                <a16:creationId xmlns:a16="http://schemas.microsoft.com/office/drawing/2014/main" id="{ED8163C6-2237-944A-29FB-45EB83791AAC}"/>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Aptos" panose="020B0004020202020204" pitchFamily="34" charset="0"/>
              </a:rPr>
              <a:t>What happens next?</a:t>
            </a:r>
          </a:p>
        </p:txBody>
      </p:sp>
    </p:spTree>
    <p:extLst>
      <p:ext uri="{BB962C8B-B14F-4D97-AF65-F5344CB8AC3E}">
        <p14:creationId xmlns:p14="http://schemas.microsoft.com/office/powerpoint/2010/main" val="36885976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74BDC-78CC-850B-A1E2-5F2A8A5FF32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1EE9FDE-CAD3-F6E0-867A-916692AD1CF1}"/>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62933522-4CF1-39E6-799B-39A3E37909D6}"/>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Aptos" panose="020B0004020202020204" pitchFamily="34" charset="0"/>
              </a:rPr>
              <a:t>As we move to action, we should …</a:t>
            </a:r>
          </a:p>
        </p:txBody>
      </p:sp>
      <p:graphicFrame>
        <p:nvGraphicFramePr>
          <p:cNvPr id="3" name="think-cell data - do not delete" hidden="1">
            <a:extLst>
              <a:ext uri="{FF2B5EF4-FFF2-40B4-BE49-F238E27FC236}">
                <a16:creationId xmlns:a16="http://schemas.microsoft.com/office/drawing/2014/main" id="{8912E473-505B-910D-B3EB-F51E2DE0F4B3}"/>
              </a:ext>
            </a:extLst>
          </p:cNvPr>
          <p:cNvGraphicFramePr>
            <a:graphicFrameLocks noChangeAspect="1"/>
          </p:cNvGraphicFramePr>
          <p:nvPr>
            <p:custDataLst>
              <p:tags r:id="rId1"/>
            </p:custDataLst>
            <p:extLst>
              <p:ext uri="{D42A27DB-BD31-4B8C-83A1-F6EECF244321}">
                <p14:modId xmlns:p14="http://schemas.microsoft.com/office/powerpoint/2010/main" val="32545608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8912E473-505B-910D-B3EB-F51E2DE0F4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EC97E2D9-3148-9FF9-DD70-EFD3CF94C12E}"/>
              </a:ext>
            </a:extLst>
          </p:cNvPr>
          <p:cNvSpPr txBox="1"/>
          <p:nvPr/>
        </p:nvSpPr>
        <p:spPr>
          <a:xfrm>
            <a:off x="703729" y="1846791"/>
            <a:ext cx="6046695" cy="4478149"/>
          </a:xfrm>
          <a:prstGeom prst="rect">
            <a:avLst/>
          </a:prstGeom>
          <a:noFill/>
        </p:spPr>
        <p:txBody>
          <a:bodyPr wrap="square" lIns="91440" tIns="45720" rIns="91440" bIns="45720" rtlCol="0" anchor="t">
            <a:spAutoFit/>
          </a:bodyPr>
          <a:lstStyle/>
          <a:p>
            <a:pPr>
              <a:spcBef>
                <a:spcPts val="1800"/>
              </a:spcBef>
            </a:pPr>
            <a:r>
              <a:rPr lang="en-US" sz="2000">
                <a:latin typeface="Aptos" panose="020B0004020202020204" pitchFamily="34" charset="0"/>
              </a:rPr>
              <a:t>Stay grounded in our </a:t>
            </a:r>
            <a:r>
              <a:rPr lang="en-US" sz="2000" b="1">
                <a:latin typeface="Aptos" panose="020B0004020202020204" pitchFamily="34" charset="0"/>
              </a:rPr>
              <a:t>school’s goals </a:t>
            </a:r>
            <a:r>
              <a:rPr lang="en-US" sz="2000">
                <a:latin typeface="Aptos" panose="020B0004020202020204" pitchFamily="34" charset="0"/>
              </a:rPr>
              <a:t>to prioritize actions.</a:t>
            </a:r>
          </a:p>
          <a:p>
            <a:pPr>
              <a:spcBef>
                <a:spcPts val="1800"/>
              </a:spcBef>
            </a:pPr>
            <a:r>
              <a:rPr lang="en-US" sz="2000" b="1">
                <a:latin typeface="Aptos" panose="020B0004020202020204" pitchFamily="34" charset="0"/>
              </a:rPr>
              <a:t>Engage stakeholders</a:t>
            </a:r>
            <a:r>
              <a:rPr lang="en-US" sz="2000">
                <a:latin typeface="Aptos" panose="020B0004020202020204" pitchFamily="34" charset="0"/>
              </a:rPr>
              <a:t> (including teachers and staff, students, families, and community members) to learn more about root causes, inform action planning, and monitor progress.</a:t>
            </a:r>
          </a:p>
          <a:p>
            <a:pPr>
              <a:spcBef>
                <a:spcPts val="1800"/>
              </a:spcBef>
            </a:pPr>
            <a:r>
              <a:rPr lang="en-US" sz="2000">
                <a:latin typeface="Aptos" panose="020B0004020202020204" pitchFamily="34" charset="0"/>
              </a:rPr>
              <a:t>Commit to </a:t>
            </a:r>
            <a:r>
              <a:rPr lang="en-US" sz="2000" b="1">
                <a:latin typeface="Aptos" panose="020B0004020202020204" pitchFamily="34" charset="0"/>
              </a:rPr>
              <a:t>continuous improvement </a:t>
            </a:r>
            <a:r>
              <a:rPr lang="en-US" sz="2000">
                <a:latin typeface="Aptos" panose="020B0004020202020204" pitchFamily="34" charset="0"/>
              </a:rPr>
              <a:t>to identify what’s working and what’s not and adjust as needed.</a:t>
            </a:r>
          </a:p>
          <a:p>
            <a:pPr>
              <a:spcBef>
                <a:spcPts val="1800"/>
              </a:spcBef>
            </a:pPr>
            <a:r>
              <a:rPr lang="en-US" sz="2000">
                <a:latin typeface="Aptos" panose="020B0004020202020204" pitchFamily="34" charset="0"/>
              </a:rPr>
              <a:t>Identify </a:t>
            </a:r>
            <a:r>
              <a:rPr lang="en-US" sz="2000" b="1">
                <a:latin typeface="Aptos" panose="020B0004020202020204" pitchFamily="34" charset="0"/>
              </a:rPr>
              <a:t>doable first steps </a:t>
            </a:r>
            <a:r>
              <a:rPr lang="en-US" sz="2000">
                <a:latin typeface="Aptos" panose="020B0004020202020204" pitchFamily="34" charset="0"/>
              </a:rPr>
              <a:t>that build toward larger system change. If the work feels too big, we'll break it down into achievable, impactful, and strategic starting moves.</a:t>
            </a:r>
          </a:p>
        </p:txBody>
      </p:sp>
      <p:sp>
        <p:nvSpPr>
          <p:cNvPr id="5" name="Slide Number Placeholder 4">
            <a:extLst>
              <a:ext uri="{FF2B5EF4-FFF2-40B4-BE49-F238E27FC236}">
                <a16:creationId xmlns:a16="http://schemas.microsoft.com/office/drawing/2014/main" id="{E567479A-AC71-D5CB-558F-067CABF8F7D8}"/>
              </a:ext>
            </a:extLst>
          </p:cNvPr>
          <p:cNvSpPr>
            <a:spLocks noGrp="1"/>
          </p:cNvSpPr>
          <p:nvPr>
            <p:ph type="sldNum" sz="quarter" idx="12"/>
          </p:nvPr>
        </p:nvSpPr>
        <p:spPr/>
        <p:txBody>
          <a:bodyPr/>
          <a:lstStyle/>
          <a:p>
            <a:fld id="{330EA680-D336-4FF7-8B7A-9848BB0A1C32}" type="slidenum">
              <a:rPr lang="en-US" smtClean="0"/>
              <a:t>108</a:t>
            </a:fld>
            <a:endParaRPr lang="en-US"/>
          </a:p>
        </p:txBody>
      </p:sp>
      <p:pic>
        <p:nvPicPr>
          <p:cNvPr id="8" name="Picture 7">
            <a:extLst>
              <a:ext uri="{FF2B5EF4-FFF2-40B4-BE49-F238E27FC236}">
                <a16:creationId xmlns:a16="http://schemas.microsoft.com/office/drawing/2014/main" id="{B3C123C1-8959-6FA2-F8F2-C5B36FFAB7B6}"/>
              </a:ext>
            </a:extLst>
          </p:cNvPr>
          <p:cNvPicPr>
            <a:picLocks noChangeAspect="1"/>
          </p:cNvPicPr>
          <p:nvPr/>
        </p:nvPicPr>
        <p:blipFill>
          <a:blip r:embed="rId5"/>
          <a:srcRect l="29369" t="10009" r="21647" b="5510"/>
          <a:stretch/>
        </p:blipFill>
        <p:spPr>
          <a:xfrm>
            <a:off x="7375160" y="1313732"/>
            <a:ext cx="4816839" cy="5544268"/>
          </a:xfrm>
          <a:prstGeom prst="rect">
            <a:avLst/>
          </a:prstGeom>
        </p:spPr>
      </p:pic>
    </p:spTree>
    <p:extLst>
      <p:ext uri="{BB962C8B-B14F-4D97-AF65-F5344CB8AC3E}">
        <p14:creationId xmlns:p14="http://schemas.microsoft.com/office/powerpoint/2010/main" val="35835429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A77CD-2282-4390-D353-EB4700EB5FBD}"/>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4C8400F-24F7-9F1D-0089-4E2781005D7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64C8400F-24F7-9F1D-0089-4E2781005D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Rectangle 27">
            <a:extLst>
              <a:ext uri="{FF2B5EF4-FFF2-40B4-BE49-F238E27FC236}">
                <a16:creationId xmlns:a16="http://schemas.microsoft.com/office/drawing/2014/main" id="{E0A76B0E-9736-9C8F-9D29-F37A33450414}"/>
              </a:ext>
            </a:extLst>
          </p:cNvPr>
          <p:cNvSpPr/>
          <p:nvPr/>
        </p:nvSpPr>
        <p:spPr>
          <a:xfrm>
            <a:off x="3306219" y="5997813"/>
            <a:ext cx="8069076" cy="416377"/>
          </a:xfrm>
          <a:prstGeom prst="rect">
            <a:avLst/>
          </a:prstGeom>
          <a:gradFill>
            <a:gsLst>
              <a:gs pos="0">
                <a:srgbClr val="003125">
                  <a:alpha val="20000"/>
                </a:srgbClr>
              </a:gs>
              <a:gs pos="98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attend </a:t>
            </a:r>
            <a:r>
              <a:rPr lang="en-US" sz="1600" i="1">
                <a:solidFill>
                  <a:prstClr val="black"/>
                </a:solidFill>
                <a:latin typeface="Aptos" panose="020B0004020202020204" pitchFamily="34" charset="0"/>
              </a:rPr>
              <a:t>schools</a:t>
            </a:r>
            <a:r>
              <a:rPr kumimoji="0" lang="en-US" sz="1600" b="0" i="1"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that are racially and socioeconomically diverse?</a:t>
            </a:r>
          </a:p>
        </p:txBody>
      </p:sp>
      <p:pic>
        <p:nvPicPr>
          <p:cNvPr id="11" name="Picture 10" descr="A close up of a logo&#10;&#10;Description automatically generated">
            <a:extLst>
              <a:ext uri="{FF2B5EF4-FFF2-40B4-BE49-F238E27FC236}">
                <a16:creationId xmlns:a16="http://schemas.microsoft.com/office/drawing/2014/main" id="{5F19DF46-207D-0441-7A6E-8C044D8E90B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730916" y="1712809"/>
            <a:ext cx="534572" cy="4756097"/>
          </a:xfrm>
          <a:prstGeom prst="rect">
            <a:avLst/>
          </a:prstGeom>
        </p:spPr>
      </p:pic>
      <p:graphicFrame>
        <p:nvGraphicFramePr>
          <p:cNvPr id="12" name="Table 11">
            <a:extLst>
              <a:ext uri="{FF2B5EF4-FFF2-40B4-BE49-F238E27FC236}">
                <a16:creationId xmlns:a16="http://schemas.microsoft.com/office/drawing/2014/main" id="{1B3144DE-529D-61F3-9C5F-41276ED53887}"/>
              </a:ext>
            </a:extLst>
          </p:cNvPr>
          <p:cNvGraphicFramePr>
            <a:graphicFrameLocks noGrp="1"/>
          </p:cNvGraphicFramePr>
          <p:nvPr>
            <p:extLst>
              <p:ext uri="{D42A27DB-BD31-4B8C-83A1-F6EECF244321}">
                <p14:modId xmlns:p14="http://schemas.microsoft.com/office/powerpoint/2010/main" val="693922256"/>
              </p:ext>
            </p:extLst>
          </p:nvPr>
        </p:nvGraphicFramePr>
        <p:xfrm>
          <a:off x="595081" y="1712807"/>
          <a:ext cx="2121608" cy="4755008"/>
        </p:xfrm>
        <a:graphic>
          <a:graphicData uri="http://schemas.openxmlformats.org/drawingml/2006/table">
            <a:tbl>
              <a:tblPr firstRow="1" bandRow="1">
                <a:tableStyleId>{5C22544A-7EE6-4342-B048-85BDC9FD1C3A}</a:tableStyleId>
              </a:tblPr>
              <a:tblGrid>
                <a:gridCol w="2121608">
                  <a:extLst>
                    <a:ext uri="{9D8B030D-6E8A-4147-A177-3AD203B41FA5}">
                      <a16:colId xmlns:a16="http://schemas.microsoft.com/office/drawing/2014/main" val="1544768065"/>
                    </a:ext>
                  </a:extLst>
                </a:gridCol>
              </a:tblGrid>
              <a:tr h="489660">
                <a:tc>
                  <a:txBody>
                    <a:bodyPr/>
                    <a:lstStyle/>
                    <a:p>
                      <a:pPr algn="r"/>
                      <a:r>
                        <a:rPr lang="en-US" sz="1200" b="1">
                          <a:solidFill>
                            <a:schemeClr val="tx1"/>
                          </a:solidFill>
                          <a:latin typeface="Aptos" panose="020B0004020202020204" pitchFamily="34" charset="0"/>
                        </a:rPr>
                        <a:t>SCHOOL FUNDING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72990773"/>
                  </a:ext>
                </a:extLst>
              </a:tr>
              <a:tr h="463824">
                <a:tc>
                  <a:txBody>
                    <a:bodyPr/>
                    <a:lstStyle/>
                    <a:p>
                      <a:pPr algn="r"/>
                      <a:r>
                        <a:rPr lang="en-US" sz="1200" b="1">
                          <a:solidFill>
                            <a:schemeClr val="tx1"/>
                          </a:solidFill>
                          <a:latin typeface="Aptos" panose="020B0004020202020204" pitchFamily="34" charset="0"/>
                        </a:rPr>
                        <a:t>TEACHING QUALITY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&amp; DIVERSITY</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3545737"/>
                  </a:ext>
                </a:extLst>
              </a:tr>
              <a:tr h="466207">
                <a:tc>
                  <a:txBody>
                    <a:bodyPr/>
                    <a:lstStyle/>
                    <a:p>
                      <a:pPr algn="r"/>
                      <a:r>
                        <a:rPr lang="en-US" sz="1200" b="1">
                          <a:solidFill>
                            <a:schemeClr val="tx1"/>
                          </a:solidFill>
                          <a:latin typeface="Aptos" panose="020B0004020202020204" pitchFamily="34" charset="0"/>
                        </a:rPr>
                        <a:t>SCHOOL LEADERSHIP QUALITY &amp; DIVERSITY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8831324"/>
                  </a:ext>
                </a:extLst>
              </a:tr>
              <a:tr h="476738">
                <a:tc>
                  <a:txBody>
                    <a:bodyPr/>
                    <a:lstStyle/>
                    <a:p>
                      <a:pPr algn="r"/>
                      <a:r>
                        <a:rPr lang="en-US" sz="1200" b="1">
                          <a:solidFill>
                            <a:schemeClr val="tx1"/>
                          </a:solidFill>
                          <a:latin typeface="Aptos" panose="020B0004020202020204" pitchFamily="34" charset="0"/>
                        </a:rPr>
                        <a:t>EMPOWERING,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RIGOROUS CONTENT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9894758"/>
                  </a:ext>
                </a:extLst>
              </a:tr>
              <a:tr h="492370">
                <a:tc>
                  <a:txBody>
                    <a:bodyPr/>
                    <a:lstStyle/>
                    <a:p>
                      <a:pPr algn="r"/>
                      <a:r>
                        <a:rPr lang="en-US" sz="1200" b="1">
                          <a:solidFill>
                            <a:schemeClr val="tx1"/>
                          </a:solidFill>
                          <a:latin typeface="Aptos" panose="020B0004020202020204" pitchFamily="34" charset="0"/>
                        </a:rPr>
                        <a:t>INSTRUCTIONAL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TIME &amp; ATTENTION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1383504"/>
                  </a:ext>
                </a:extLst>
              </a:tr>
              <a:tr h="461107">
                <a:tc>
                  <a:txBody>
                    <a:bodyPr/>
                    <a:lstStyle/>
                    <a:p>
                      <a:pPr algn="r"/>
                      <a:r>
                        <a:rPr lang="en-US" sz="1200" b="1">
                          <a:solidFill>
                            <a:schemeClr val="tx1"/>
                          </a:solidFill>
                          <a:latin typeface="Aptos" panose="020B0004020202020204" pitchFamily="34" charset="0"/>
                        </a:rPr>
                        <a:t>POSITIVE &amp; INVITING SCHOOL CLIMATE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0215156"/>
                  </a:ext>
                </a:extLst>
              </a:tr>
              <a:tr h="475716">
                <a:tc>
                  <a:txBody>
                    <a:bodyPr/>
                    <a:lstStyle/>
                    <a:p>
                      <a:pPr algn="r"/>
                      <a:r>
                        <a:rPr lang="en-US" sz="1200" b="1">
                          <a:solidFill>
                            <a:schemeClr val="tx1"/>
                          </a:solidFill>
                          <a:latin typeface="Aptos" panose="020B0004020202020204" pitchFamily="34" charset="0"/>
                        </a:rPr>
                        <a:t>STUDENT SUPPORTS &amp; INTERVENTION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797888"/>
                  </a:ext>
                </a:extLst>
              </a:tr>
              <a:tr h="463824">
                <a:tc>
                  <a:txBody>
                    <a:bodyPr/>
                    <a:lstStyle/>
                    <a:p>
                      <a:pPr algn="r"/>
                      <a:r>
                        <a:rPr lang="en-US" sz="1200" b="1">
                          <a:solidFill>
                            <a:schemeClr val="tx1"/>
                          </a:solidFill>
                          <a:latin typeface="Aptos" panose="020B0004020202020204" pitchFamily="34" charset="0"/>
                        </a:rPr>
                        <a:t>HIGH-QUALITY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EARLY LEARNING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1636464"/>
                  </a:ext>
                </a:extLst>
              </a:tr>
              <a:tr h="463824">
                <a:tc>
                  <a:txBody>
                    <a:bodyPr/>
                    <a:lstStyle/>
                    <a:p>
                      <a:pPr algn="r"/>
                      <a:r>
                        <a:rPr lang="en-US" sz="1200" b="1">
                          <a:solidFill>
                            <a:schemeClr val="tx1"/>
                          </a:solidFill>
                          <a:latin typeface="Aptos" panose="020B0004020202020204" pitchFamily="34" charset="0"/>
                        </a:rPr>
                        <a:t>LEARNING-READY FACILITIES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72304841"/>
                  </a:ext>
                </a:extLst>
              </a:tr>
              <a:tr h="501738">
                <a:tc>
                  <a:txBody>
                    <a:bodyPr/>
                    <a:lstStyle/>
                    <a:p>
                      <a:pPr algn="r"/>
                      <a:r>
                        <a:rPr lang="en-US" sz="1200" b="1">
                          <a:solidFill>
                            <a:schemeClr val="tx1"/>
                          </a:solidFill>
                          <a:latin typeface="Aptos" panose="020B0004020202020204" pitchFamily="34" charset="0"/>
                        </a:rPr>
                        <a:t>DIVERSE CLASSROOMS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&amp; SCHOOLS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4786569"/>
                  </a:ext>
                </a:extLst>
              </a:tr>
            </a:tbl>
          </a:graphicData>
        </a:graphic>
      </p:graphicFrame>
      <p:sp>
        <p:nvSpPr>
          <p:cNvPr id="13" name="Rectangle 12">
            <a:extLst>
              <a:ext uri="{FF2B5EF4-FFF2-40B4-BE49-F238E27FC236}">
                <a16:creationId xmlns:a16="http://schemas.microsoft.com/office/drawing/2014/main" id="{463A97DD-256F-A348-B797-E4CFA4209A99}"/>
              </a:ext>
            </a:extLst>
          </p:cNvPr>
          <p:cNvSpPr/>
          <p:nvPr/>
        </p:nvSpPr>
        <p:spPr>
          <a:xfrm>
            <a:off x="3306220" y="1739835"/>
            <a:ext cx="8069076" cy="416377"/>
          </a:xfrm>
          <a:prstGeom prst="rect">
            <a:avLst/>
          </a:prstGeom>
          <a:gradFill flip="none" rotWithShape="1">
            <a:gsLst>
              <a:gs pos="0">
                <a:srgbClr val="794772">
                  <a:alpha val="15000"/>
                </a:srgbClr>
              </a:gs>
              <a:gs pos="76000">
                <a:schemeClr val="bg1"/>
              </a:gs>
              <a:gs pos="0">
                <a:srgbClr val="794772">
                  <a:alpha val="32000"/>
                </a:srgbClr>
              </a:gs>
              <a:gs pos="100000">
                <a:schemeClr val="bg1"/>
              </a:gs>
            </a:gsLst>
            <a:path path="circle">
              <a:fillToRect t="100000" r="100000"/>
            </a:path>
            <a:tileRect l="-100000" b="-10000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Does funding help all children achieve and thrive?</a:t>
            </a:r>
          </a:p>
        </p:txBody>
      </p:sp>
      <p:sp>
        <p:nvSpPr>
          <p:cNvPr id="14" name="Rectangle 13">
            <a:extLst>
              <a:ext uri="{FF2B5EF4-FFF2-40B4-BE49-F238E27FC236}">
                <a16:creationId xmlns:a16="http://schemas.microsoft.com/office/drawing/2014/main" id="{D8903951-E0F3-DEB3-2FC3-653B544F075D}"/>
              </a:ext>
            </a:extLst>
          </p:cNvPr>
          <p:cNvSpPr/>
          <p:nvPr/>
        </p:nvSpPr>
        <p:spPr>
          <a:xfrm>
            <a:off x="3306220" y="2212944"/>
            <a:ext cx="8069076" cy="416377"/>
          </a:xfrm>
          <a:prstGeom prst="rect">
            <a:avLst/>
          </a:prstGeom>
          <a:gradFill flip="none" rotWithShape="1">
            <a:gsLst>
              <a:gs pos="0">
                <a:srgbClr val="E73877">
                  <a:alpha val="32000"/>
                </a:srgbClr>
              </a:gs>
              <a:gs pos="70000">
                <a:schemeClr val="bg1"/>
              </a:gs>
              <a:gs pos="0">
                <a:srgbClr val="E73877">
                  <a:alpha val="32000"/>
                </a:srgbClr>
              </a:gs>
              <a:gs pos="100000">
                <a:schemeClr val="bg1"/>
              </a:gs>
            </a:gsLst>
            <a:path path="circle">
              <a:fillToRect t="100000" r="100000"/>
            </a:path>
            <a:tileRect l="-100000" b="-10000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have access to strong and diverse teachers?</a:t>
            </a:r>
          </a:p>
        </p:txBody>
      </p:sp>
      <p:sp>
        <p:nvSpPr>
          <p:cNvPr id="15" name="Rectangle 14">
            <a:extLst>
              <a:ext uri="{FF2B5EF4-FFF2-40B4-BE49-F238E27FC236}">
                <a16:creationId xmlns:a16="http://schemas.microsoft.com/office/drawing/2014/main" id="{D50B7968-D82F-8FBA-6B65-C17D1E239402}"/>
              </a:ext>
            </a:extLst>
          </p:cNvPr>
          <p:cNvSpPr/>
          <p:nvPr/>
        </p:nvSpPr>
        <p:spPr>
          <a:xfrm>
            <a:off x="3306220" y="2686053"/>
            <a:ext cx="8069076" cy="416377"/>
          </a:xfrm>
          <a:prstGeom prst="rect">
            <a:avLst/>
          </a:prstGeom>
          <a:gradFill flip="none" rotWithShape="1">
            <a:gsLst>
              <a:gs pos="0">
                <a:srgbClr val="F47B20">
                  <a:alpha val="32000"/>
                </a:srgbClr>
              </a:gs>
              <a:gs pos="100000">
                <a:schemeClr val="bg1"/>
              </a:gs>
              <a:gs pos="0">
                <a:srgbClr val="F47B20">
                  <a:alpha val="32000"/>
                </a:srgbClr>
              </a:gs>
              <a:gs pos="100000">
                <a:schemeClr val="bg1"/>
              </a:gs>
            </a:gsLst>
            <a:path path="circle">
              <a:fillToRect t="100000" r="100000"/>
            </a:path>
            <a:tileRect l="-100000" b="-10000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school leaders reflect the diversity of the students and staff?</a:t>
            </a:r>
          </a:p>
        </p:txBody>
      </p:sp>
      <p:sp>
        <p:nvSpPr>
          <p:cNvPr id="22" name="Rectangle 21">
            <a:extLst>
              <a:ext uri="{FF2B5EF4-FFF2-40B4-BE49-F238E27FC236}">
                <a16:creationId xmlns:a16="http://schemas.microsoft.com/office/drawing/2014/main" id="{987AA6F5-0462-DF30-D7E3-83918A1CC169}"/>
              </a:ext>
            </a:extLst>
          </p:cNvPr>
          <p:cNvSpPr/>
          <p:nvPr/>
        </p:nvSpPr>
        <p:spPr>
          <a:xfrm>
            <a:off x="3306220" y="3159162"/>
            <a:ext cx="8069076" cy="416377"/>
          </a:xfrm>
          <a:prstGeom prst="rect">
            <a:avLst/>
          </a:prstGeom>
          <a:gradFill>
            <a:gsLst>
              <a:gs pos="0">
                <a:srgbClr val="8C8005"/>
              </a:gs>
              <a:gs pos="0">
                <a:srgbClr val="8C8005">
                  <a:alpha val="40000"/>
                </a:srgbClr>
              </a:gs>
              <a:gs pos="100000">
                <a:schemeClr val="bg1"/>
              </a:gs>
              <a:gs pos="100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have access to a culturally relevant curriculum?</a:t>
            </a:r>
          </a:p>
        </p:txBody>
      </p:sp>
      <p:sp>
        <p:nvSpPr>
          <p:cNvPr id="23" name="Rectangle 22">
            <a:extLst>
              <a:ext uri="{FF2B5EF4-FFF2-40B4-BE49-F238E27FC236}">
                <a16:creationId xmlns:a16="http://schemas.microsoft.com/office/drawing/2014/main" id="{E98DADAB-914D-22EC-7022-AF308C2D1DBE}"/>
              </a:ext>
            </a:extLst>
          </p:cNvPr>
          <p:cNvSpPr/>
          <p:nvPr/>
        </p:nvSpPr>
        <p:spPr>
          <a:xfrm>
            <a:off x="3306220" y="3632271"/>
            <a:ext cx="8069076" cy="416377"/>
          </a:xfrm>
          <a:prstGeom prst="rect">
            <a:avLst/>
          </a:prstGeom>
          <a:gradFill>
            <a:gsLst>
              <a:gs pos="0">
                <a:srgbClr val="DC5833">
                  <a:alpha val="40000"/>
                </a:srgbClr>
              </a:gs>
              <a:gs pos="94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who need additional instructional time receive it?</a:t>
            </a:r>
          </a:p>
        </p:txBody>
      </p:sp>
      <p:sp>
        <p:nvSpPr>
          <p:cNvPr id="24" name="Rectangle 23">
            <a:extLst>
              <a:ext uri="{FF2B5EF4-FFF2-40B4-BE49-F238E27FC236}">
                <a16:creationId xmlns:a16="http://schemas.microsoft.com/office/drawing/2014/main" id="{A9594595-0C0B-E0D5-89B6-B28342B1BF3E}"/>
              </a:ext>
            </a:extLst>
          </p:cNvPr>
          <p:cNvSpPr/>
          <p:nvPr/>
        </p:nvSpPr>
        <p:spPr>
          <a:xfrm>
            <a:off x="3306219" y="4105380"/>
            <a:ext cx="8069076" cy="416377"/>
          </a:xfrm>
          <a:prstGeom prst="rect">
            <a:avLst/>
          </a:prstGeom>
          <a:gradFill>
            <a:gsLst>
              <a:gs pos="0">
                <a:srgbClr val="004C9C">
                  <a:alpha val="30000"/>
                </a:srgbClr>
              </a:gs>
              <a:gs pos="98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experience fair rules, fair policies, and a safe environment? </a:t>
            </a:r>
          </a:p>
        </p:txBody>
      </p:sp>
      <p:sp>
        <p:nvSpPr>
          <p:cNvPr id="25" name="Rectangle 24">
            <a:extLst>
              <a:ext uri="{FF2B5EF4-FFF2-40B4-BE49-F238E27FC236}">
                <a16:creationId xmlns:a16="http://schemas.microsoft.com/office/drawing/2014/main" id="{EA8E6300-7703-C684-50D2-21733024F392}"/>
              </a:ext>
            </a:extLst>
          </p:cNvPr>
          <p:cNvSpPr/>
          <p:nvPr/>
        </p:nvSpPr>
        <p:spPr>
          <a:xfrm>
            <a:off x="3306220" y="4578489"/>
            <a:ext cx="8069076" cy="416377"/>
          </a:xfrm>
          <a:prstGeom prst="rect">
            <a:avLst/>
          </a:prstGeom>
          <a:gradFill>
            <a:gsLst>
              <a:gs pos="0">
                <a:srgbClr val="FFD24A">
                  <a:alpha val="30000"/>
                </a:srgbClr>
              </a:gs>
              <a:gs pos="94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have access to the social-emotional support they need?</a:t>
            </a:r>
          </a:p>
        </p:txBody>
      </p:sp>
      <p:sp>
        <p:nvSpPr>
          <p:cNvPr id="26" name="Rectangle 25">
            <a:extLst>
              <a:ext uri="{FF2B5EF4-FFF2-40B4-BE49-F238E27FC236}">
                <a16:creationId xmlns:a16="http://schemas.microsoft.com/office/drawing/2014/main" id="{E8FBB815-9088-C0FE-8B92-1F9F90A28DF9}"/>
              </a:ext>
            </a:extLst>
          </p:cNvPr>
          <p:cNvSpPr/>
          <p:nvPr/>
        </p:nvSpPr>
        <p:spPr>
          <a:xfrm>
            <a:off x="3306220" y="5051598"/>
            <a:ext cx="8069076" cy="416377"/>
          </a:xfrm>
          <a:prstGeom prst="rect">
            <a:avLst/>
          </a:prstGeom>
          <a:gradFill>
            <a:gsLst>
              <a:gs pos="0">
                <a:srgbClr val="302663">
                  <a:alpha val="20000"/>
                </a:srgbClr>
              </a:gs>
              <a:gs pos="94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Do all students have access to high-quality preschool programs?</a:t>
            </a:r>
          </a:p>
        </p:txBody>
      </p:sp>
      <p:sp>
        <p:nvSpPr>
          <p:cNvPr id="27" name="Rectangle 26">
            <a:extLst>
              <a:ext uri="{FF2B5EF4-FFF2-40B4-BE49-F238E27FC236}">
                <a16:creationId xmlns:a16="http://schemas.microsoft.com/office/drawing/2014/main" id="{511AE0E4-E2B0-1C7C-1E5D-CE1CD13AA77C}"/>
              </a:ext>
            </a:extLst>
          </p:cNvPr>
          <p:cNvSpPr/>
          <p:nvPr/>
        </p:nvSpPr>
        <p:spPr>
          <a:xfrm>
            <a:off x="3306219" y="5524707"/>
            <a:ext cx="8069076" cy="416377"/>
          </a:xfrm>
          <a:prstGeom prst="rect">
            <a:avLst/>
          </a:prstGeom>
          <a:gradFill>
            <a:gsLst>
              <a:gs pos="0">
                <a:srgbClr val="03ABE8">
                  <a:alpha val="20000"/>
                </a:srgbClr>
              </a:gs>
              <a:gs pos="78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Are school facilities safe and well-maintained?</a:t>
            </a:r>
          </a:p>
        </p:txBody>
      </p:sp>
      <p:sp>
        <p:nvSpPr>
          <p:cNvPr id="4" name="Slide Number Placeholder 3">
            <a:extLst>
              <a:ext uri="{FF2B5EF4-FFF2-40B4-BE49-F238E27FC236}">
                <a16:creationId xmlns:a16="http://schemas.microsoft.com/office/drawing/2014/main" id="{3A04FF60-7658-5713-A983-844F8F39F406}"/>
              </a:ext>
            </a:extLst>
          </p:cNvPr>
          <p:cNvSpPr>
            <a:spLocks noGrp="1"/>
          </p:cNvSpPr>
          <p:nvPr>
            <p:ph type="sldNum" sz="quarter" idx="12"/>
          </p:nvPr>
        </p:nvSpPr>
        <p:spPr>
          <a:xfrm>
            <a:off x="8741664" y="6356350"/>
            <a:ext cx="33192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2" name="Rectangle 1">
            <a:extLst>
              <a:ext uri="{FF2B5EF4-FFF2-40B4-BE49-F238E27FC236}">
                <a16:creationId xmlns:a16="http://schemas.microsoft.com/office/drawing/2014/main" id="{D29C1830-14FC-DBDF-E21C-63558F0B982A}"/>
              </a:ext>
            </a:extLst>
          </p:cNvPr>
          <p:cNvSpPr/>
          <p:nvPr/>
        </p:nvSpPr>
        <p:spPr>
          <a:xfrm>
            <a:off x="-4" y="0"/>
            <a:ext cx="12192003" cy="1422046"/>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3CB21353-0961-6F55-E1F6-CF0DC6296040}"/>
              </a:ext>
            </a:extLst>
          </p:cNvPr>
          <p:cNvSpPr txBox="1">
            <a:spLocks/>
          </p:cNvSpPr>
          <p:nvPr/>
        </p:nvSpPr>
        <p:spPr>
          <a:xfrm>
            <a:off x="354773" y="45425"/>
            <a:ext cx="118372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a:solidFill>
                  <a:schemeClr val="bg1"/>
                </a:solidFill>
                <a:latin typeface="Aptos" panose="020B0004020202020204" pitchFamily="34" charset="0"/>
              </a:rPr>
              <a:t>What about all the dimensions we didn’t cover? The ones that are primarily district-level resource decisions?</a:t>
            </a:r>
          </a:p>
        </p:txBody>
      </p:sp>
      <p:sp>
        <p:nvSpPr>
          <p:cNvPr id="6" name="Rectangle 5">
            <a:extLst>
              <a:ext uri="{FF2B5EF4-FFF2-40B4-BE49-F238E27FC236}">
                <a16:creationId xmlns:a16="http://schemas.microsoft.com/office/drawing/2014/main" id="{812E106B-9811-1226-6550-027B93FA9245}"/>
              </a:ext>
            </a:extLst>
          </p:cNvPr>
          <p:cNvSpPr/>
          <p:nvPr/>
        </p:nvSpPr>
        <p:spPr>
          <a:xfrm>
            <a:off x="816704" y="2198354"/>
            <a:ext cx="11244232" cy="2807145"/>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6984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0000"/>
            <a:lum/>
          </a:blip>
          <a:srcRect/>
          <a:tile tx="0" ty="0" sx="40000" sy="40000" flip="none" algn="tl"/>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50F9D2-2115-C93B-4E45-24C7810C8BE3}"/>
              </a:ext>
            </a:extLst>
          </p:cNvPr>
          <p:cNvSpPr/>
          <p:nvPr/>
        </p:nvSpPr>
        <p:spPr>
          <a:xfrm>
            <a:off x="-4" y="0"/>
            <a:ext cx="12192003" cy="1652410"/>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think-cell data - do not delete" hidden="1">
            <a:extLst>
              <a:ext uri="{FF2B5EF4-FFF2-40B4-BE49-F238E27FC236}">
                <a16:creationId xmlns:a16="http://schemas.microsoft.com/office/drawing/2014/main" id="{188FA9DD-ED0B-C042-CC82-904F41647C0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4" imgH="403" progId="TCLayout.ActiveDocument.1">
                  <p:embed/>
                </p:oleObj>
              </mc:Choice>
              <mc:Fallback>
                <p:oleObj name="think-cell Slide" r:id="rId5" imgW="404" imgH="403" progId="TCLayout.ActiveDocument.1">
                  <p:embed/>
                  <p:pic>
                    <p:nvPicPr>
                      <p:cNvPr id="13" name="think-cell data - do not delete" hidden="1">
                        <a:extLst>
                          <a:ext uri="{FF2B5EF4-FFF2-40B4-BE49-F238E27FC236}">
                            <a16:creationId xmlns:a16="http://schemas.microsoft.com/office/drawing/2014/main" id="{188FA9DD-ED0B-C042-CC82-904F41647C0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1">
            <a:extLst>
              <a:ext uri="{FF2B5EF4-FFF2-40B4-BE49-F238E27FC236}">
                <a16:creationId xmlns:a16="http://schemas.microsoft.com/office/drawing/2014/main" id="{E48F7902-4A53-9A7A-EAA9-50C0898997F8}"/>
              </a:ext>
            </a:extLst>
          </p:cNvPr>
          <p:cNvSpPr txBox="1">
            <a:spLocks/>
          </p:cNvSpPr>
          <p:nvPr/>
        </p:nvSpPr>
        <p:spPr>
          <a:xfrm>
            <a:off x="369765" y="937924"/>
            <a:ext cx="9868517" cy="841957"/>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1200" cap="none" spc="0" normalizeH="0" baseline="0" noProof="0">
                <a:ln>
                  <a:noFill/>
                </a:ln>
                <a:solidFill>
                  <a:prstClr val="white"/>
                </a:solidFill>
                <a:effectLst/>
                <a:uLnTx/>
                <a:uFillTx/>
                <a:latin typeface="Aptos" panose="020B0004020202020204" pitchFamily="34" charset="0"/>
                <a:cs typeface="Arial"/>
                <a:sym typeface="Arial"/>
              </a:rPr>
              <a:t>Reflect on these questions independently for a minute, and then share ideas as a group:</a:t>
            </a:r>
          </a:p>
        </p:txBody>
      </p:sp>
      <p:sp>
        <p:nvSpPr>
          <p:cNvPr id="2" name="Slide Number Placeholder 1">
            <a:extLst>
              <a:ext uri="{FF2B5EF4-FFF2-40B4-BE49-F238E27FC236}">
                <a16:creationId xmlns:a16="http://schemas.microsoft.com/office/drawing/2014/main" id="{EA93C326-2BCF-1E11-A991-947488D471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6" name="Title 2">
            <a:extLst>
              <a:ext uri="{FF2B5EF4-FFF2-40B4-BE49-F238E27FC236}">
                <a16:creationId xmlns:a16="http://schemas.microsoft.com/office/drawing/2014/main" id="{8DFF6054-39B6-4818-930F-0530F8DF71B9}"/>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0B0004020202020204" pitchFamily="34" charset="0"/>
                <a:ea typeface="+mj-ea"/>
                <a:cs typeface="+mj-cs"/>
              </a:rPr>
              <a:t>Let’s Reflect and Discuss</a:t>
            </a:r>
          </a:p>
        </p:txBody>
      </p:sp>
      <p:sp>
        <p:nvSpPr>
          <p:cNvPr id="4" name="Thought Bubble: Cloud 14">
            <a:extLst>
              <a:ext uri="{FF2B5EF4-FFF2-40B4-BE49-F238E27FC236}">
                <a16:creationId xmlns:a16="http://schemas.microsoft.com/office/drawing/2014/main" id="{532B0F9F-15B0-DBD4-4D02-93946CCFCE2D}"/>
              </a:ext>
            </a:extLst>
          </p:cNvPr>
          <p:cNvSpPr/>
          <p:nvPr/>
        </p:nvSpPr>
        <p:spPr>
          <a:xfrm flipH="1">
            <a:off x="5506864" y="3509352"/>
            <a:ext cx="5792325" cy="2443500"/>
          </a:xfrm>
          <a:prstGeom prst="wedgeRoundRectCallout">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057"/>
                </a:solidFill>
                <a:effectLst/>
                <a:uLnTx/>
                <a:uFillTx/>
                <a:latin typeface="Aptos" panose="020B0004020202020204" pitchFamily="34" charset="0"/>
                <a:ea typeface="+mn-ea"/>
                <a:cs typeface="+mn-cs"/>
              </a:rPr>
              <a:t>Do </a:t>
            </a:r>
            <a:r>
              <a:rPr kumimoji="0" lang="en-US" sz="2800" b="1" i="0" u="none" strike="noStrike" kern="1200" cap="none" spc="0" normalizeH="0" baseline="0" noProof="0">
                <a:ln>
                  <a:noFill/>
                </a:ln>
                <a:solidFill>
                  <a:srgbClr val="003057"/>
                </a:solidFill>
                <a:effectLst/>
                <a:uLnTx/>
                <a:uFillTx/>
                <a:latin typeface="Aptos" panose="020B0004020202020204" pitchFamily="34" charset="0"/>
                <a:ea typeface="+mn-ea"/>
                <a:cs typeface="+mn-cs"/>
              </a:rPr>
              <a:t>certain</a:t>
            </a:r>
            <a:r>
              <a:rPr kumimoji="0" lang="en-US" sz="2800" b="0" i="0" u="none" strike="noStrike" kern="1200" cap="none" spc="0" normalizeH="0" baseline="0" noProof="0">
                <a:ln>
                  <a:noFill/>
                </a:ln>
                <a:solidFill>
                  <a:srgbClr val="003057"/>
                </a:solidFill>
                <a:effectLst/>
                <a:uLnTx/>
                <a:uFillTx/>
                <a:latin typeface="Aptos" panose="020B0004020202020204" pitchFamily="34" charset="0"/>
                <a:ea typeface="+mn-ea"/>
                <a:cs typeface="+mn-cs"/>
              </a:rPr>
              <a:t> students 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057"/>
                </a:solidFill>
                <a:effectLst/>
                <a:uLnTx/>
                <a:uFillTx/>
                <a:latin typeface="Aptos" panose="020B0004020202020204" pitchFamily="34" charset="0"/>
                <a:ea typeface="+mn-ea"/>
                <a:cs typeface="+mn-cs"/>
              </a:rPr>
              <a:t>student groups have different experiences in our building(s)?</a:t>
            </a:r>
          </a:p>
        </p:txBody>
      </p:sp>
      <p:sp>
        <p:nvSpPr>
          <p:cNvPr id="7" name="Thought Bubble: Cloud 14">
            <a:extLst>
              <a:ext uri="{FF2B5EF4-FFF2-40B4-BE49-F238E27FC236}">
                <a16:creationId xmlns:a16="http://schemas.microsoft.com/office/drawing/2014/main" id="{59970D51-4F4F-01E9-DD3A-0D4BB8471512}"/>
              </a:ext>
            </a:extLst>
          </p:cNvPr>
          <p:cNvSpPr/>
          <p:nvPr/>
        </p:nvSpPr>
        <p:spPr>
          <a:xfrm>
            <a:off x="576984" y="2386910"/>
            <a:ext cx="5423381" cy="2084180"/>
          </a:xfrm>
          <a:prstGeom prst="wedgeRoundRectCallout">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057"/>
                </a:solidFill>
                <a:effectLst/>
                <a:uLnTx/>
                <a:uFillTx/>
                <a:latin typeface="Aptos" panose="020B0004020202020204" pitchFamily="34" charset="0"/>
                <a:ea typeface="+mn-ea"/>
                <a:cs typeface="+mn-cs"/>
              </a:rPr>
              <a:t>How do students in our</a:t>
            </a:r>
            <a:r>
              <a:rPr lang="en-US" sz="2800">
                <a:solidFill>
                  <a:srgbClr val="003057"/>
                </a:solidFill>
                <a:latin typeface="Aptos" panose="020B0004020202020204" pitchFamily="34" charset="0"/>
              </a:rPr>
              <a:t> </a:t>
            </a:r>
            <a:r>
              <a:rPr kumimoji="0" lang="en-US" sz="2800" b="0" i="0" u="none" strike="noStrike" kern="1200" cap="none" spc="0" normalizeH="0" baseline="0" noProof="0">
                <a:ln>
                  <a:noFill/>
                </a:ln>
                <a:solidFill>
                  <a:srgbClr val="003057"/>
                </a:solidFill>
                <a:effectLst/>
                <a:uLnTx/>
                <a:uFillTx/>
                <a:latin typeface="Aptos" panose="020B0004020202020204" pitchFamily="34" charset="0"/>
                <a:ea typeface="+mn-ea"/>
                <a:cs typeface="+mn-cs"/>
              </a:rPr>
              <a:t>school experience our vision and priorities?</a:t>
            </a:r>
          </a:p>
        </p:txBody>
      </p:sp>
    </p:spTree>
    <p:extLst>
      <p:ext uri="{BB962C8B-B14F-4D97-AF65-F5344CB8AC3E}">
        <p14:creationId xmlns:p14="http://schemas.microsoft.com/office/powerpoint/2010/main" val="15524289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AEB55-5EA2-F421-9610-D475C93AF87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525CE34-5D46-7686-8AA7-E6B5769531F3}"/>
              </a:ext>
            </a:extLst>
          </p:cNvPr>
          <p:cNvSpPr/>
          <p:nvPr/>
        </p:nvSpPr>
        <p:spPr>
          <a:xfrm>
            <a:off x="-4" y="0"/>
            <a:ext cx="12192003" cy="1422046"/>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FA14C35C-696D-8E74-749C-BBA75192704A}"/>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a:solidFill>
                  <a:schemeClr val="bg1"/>
                </a:solidFill>
                <a:latin typeface="Aptos" panose="020B0004020202020204" pitchFamily="34" charset="0"/>
              </a:rPr>
              <a:t>You can effect change. Advocate for resource equity change in your district!</a:t>
            </a:r>
          </a:p>
        </p:txBody>
      </p:sp>
      <p:graphicFrame>
        <p:nvGraphicFramePr>
          <p:cNvPr id="3" name="think-cell data - do not delete" hidden="1">
            <a:extLst>
              <a:ext uri="{FF2B5EF4-FFF2-40B4-BE49-F238E27FC236}">
                <a16:creationId xmlns:a16="http://schemas.microsoft.com/office/drawing/2014/main" id="{98C7D276-FE28-2BD7-FD66-C255419C7170}"/>
              </a:ext>
            </a:extLst>
          </p:cNvPr>
          <p:cNvGraphicFramePr>
            <a:graphicFrameLocks noChangeAspect="1"/>
          </p:cNvGraphicFramePr>
          <p:nvPr>
            <p:custDataLst>
              <p:tags r:id="rId1"/>
            </p:custDataLst>
            <p:extLst>
              <p:ext uri="{D42A27DB-BD31-4B8C-83A1-F6EECF244321}">
                <p14:modId xmlns:p14="http://schemas.microsoft.com/office/powerpoint/2010/main" val="16412292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98C7D276-FE28-2BD7-FD66-C255419C717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C85C1190-A521-DBFF-5A60-B0E4C6D52DF2}"/>
              </a:ext>
            </a:extLst>
          </p:cNvPr>
          <p:cNvSpPr txBox="1"/>
          <p:nvPr/>
        </p:nvSpPr>
        <p:spPr>
          <a:xfrm>
            <a:off x="562551" y="1908285"/>
            <a:ext cx="7291106" cy="2169825"/>
          </a:xfrm>
          <a:prstGeom prst="rect">
            <a:avLst/>
          </a:prstGeom>
          <a:noFill/>
        </p:spPr>
        <p:txBody>
          <a:bodyPr wrap="square" lIns="91440" tIns="45720" rIns="91440" bIns="45720" rtlCol="0" anchor="t">
            <a:spAutoFit/>
          </a:bodyPr>
          <a:lstStyle/>
          <a:p>
            <a:pPr>
              <a:spcBef>
                <a:spcPts val="1800"/>
              </a:spcBef>
            </a:pPr>
            <a:r>
              <a:rPr lang="en-US" sz="2000">
                <a:latin typeface="Aptos" panose="020B0004020202020204" pitchFamily="34" charset="0"/>
              </a:rPr>
              <a:t>Learn what your district can do to improve resource equity  across all schools by checking out our free </a:t>
            </a:r>
            <a:r>
              <a:rPr lang="en-US" sz="2000">
                <a:latin typeface="Aptos" panose="020B0004020202020204" pitchFamily="34" charset="0"/>
                <a:hlinkClick r:id="rId5"/>
              </a:rPr>
              <a:t>guidebooks</a:t>
            </a:r>
            <a:r>
              <a:rPr lang="en-US" sz="2000">
                <a:latin typeface="Aptos" panose="020B0004020202020204" pitchFamily="34" charset="0"/>
              </a:rPr>
              <a:t> and sharing them with district leaders.</a:t>
            </a:r>
          </a:p>
          <a:p>
            <a:pPr>
              <a:spcBef>
                <a:spcPts val="1800"/>
              </a:spcBef>
            </a:pPr>
            <a:r>
              <a:rPr lang="en-US" sz="2000">
                <a:latin typeface="Aptos" panose="020B0004020202020204" pitchFamily="34" charset="0"/>
              </a:rPr>
              <a:t>Talk to district leadership about doing a full assessment of </a:t>
            </a:r>
            <a:br>
              <a:rPr lang="en-US" sz="2000">
                <a:latin typeface="Aptos" panose="020B0004020202020204" pitchFamily="34" charset="0"/>
              </a:rPr>
            </a:br>
            <a:r>
              <a:rPr lang="en-US" sz="2000">
                <a:latin typeface="Aptos" panose="020B0004020202020204" pitchFamily="34" charset="0"/>
              </a:rPr>
              <a:t>all 10 dimensions with our easy and free</a:t>
            </a:r>
            <a:r>
              <a:rPr lang="en-US" sz="2000">
                <a:solidFill>
                  <a:schemeClr val="accent3"/>
                </a:solidFill>
                <a:latin typeface="Aptos" panose="020B0004020202020204" pitchFamily="34" charset="0"/>
              </a:rPr>
              <a:t> </a:t>
            </a:r>
            <a:r>
              <a:rPr lang="en-US" sz="2000">
                <a:latin typeface="Aptos" panose="020B0004020202020204" pitchFamily="34" charset="0"/>
                <a:hlinkClick r:id="rId6"/>
              </a:rPr>
              <a:t>self-assessment</a:t>
            </a:r>
            <a:r>
              <a:rPr lang="en-US" sz="2000">
                <a:latin typeface="Aptos" panose="020B0004020202020204" pitchFamily="34" charset="0"/>
              </a:rPr>
              <a:t> or </a:t>
            </a:r>
            <a:br>
              <a:rPr lang="en-US" sz="2000">
                <a:latin typeface="Aptos" panose="020B0004020202020204" pitchFamily="34" charset="0"/>
              </a:rPr>
            </a:br>
            <a:r>
              <a:rPr lang="en-US" sz="2000">
                <a:latin typeface="Aptos" panose="020B0004020202020204" pitchFamily="34" charset="0"/>
                <a:hlinkClick r:id="rId7"/>
              </a:rPr>
              <a:t>DIY analysis tools</a:t>
            </a:r>
            <a:r>
              <a:rPr lang="en-US" sz="2000">
                <a:latin typeface="Aptos" panose="020B0004020202020204" pitchFamily="34" charset="0"/>
              </a:rPr>
              <a:t>.</a:t>
            </a:r>
          </a:p>
        </p:txBody>
      </p:sp>
      <p:sp>
        <p:nvSpPr>
          <p:cNvPr id="5" name="Slide Number Placeholder 4">
            <a:extLst>
              <a:ext uri="{FF2B5EF4-FFF2-40B4-BE49-F238E27FC236}">
                <a16:creationId xmlns:a16="http://schemas.microsoft.com/office/drawing/2014/main" id="{1DA2EF93-2860-7925-F1E6-71C911FE7148}"/>
              </a:ext>
            </a:extLst>
          </p:cNvPr>
          <p:cNvSpPr>
            <a:spLocks noGrp="1"/>
          </p:cNvSpPr>
          <p:nvPr>
            <p:ph type="sldNum" sz="quarter" idx="12"/>
          </p:nvPr>
        </p:nvSpPr>
        <p:spPr/>
        <p:txBody>
          <a:bodyPr/>
          <a:lstStyle/>
          <a:p>
            <a:fld id="{330EA680-D336-4FF7-8B7A-9848BB0A1C32}" type="slidenum">
              <a:rPr lang="en-US" smtClean="0"/>
              <a:t>110</a:t>
            </a:fld>
            <a:endParaRPr lang="en-US"/>
          </a:p>
        </p:txBody>
      </p:sp>
      <p:grpSp>
        <p:nvGrpSpPr>
          <p:cNvPr id="15" name="Group 14">
            <a:extLst>
              <a:ext uri="{FF2B5EF4-FFF2-40B4-BE49-F238E27FC236}">
                <a16:creationId xmlns:a16="http://schemas.microsoft.com/office/drawing/2014/main" id="{1FCADDA1-2F62-FCFC-8334-A5E58F03B27A}"/>
              </a:ext>
            </a:extLst>
          </p:cNvPr>
          <p:cNvGrpSpPr>
            <a:grpSpLocks noChangeAspect="1"/>
          </p:cNvGrpSpPr>
          <p:nvPr/>
        </p:nvGrpSpPr>
        <p:grpSpPr>
          <a:xfrm>
            <a:off x="7732992" y="2685389"/>
            <a:ext cx="3761655" cy="2785442"/>
            <a:chOff x="8766225" y="2179056"/>
            <a:chExt cx="3108805" cy="2302018"/>
          </a:xfrm>
        </p:grpSpPr>
        <p:pic>
          <p:nvPicPr>
            <p:cNvPr id="10" name="Picture 9">
              <a:extLst>
                <a:ext uri="{FF2B5EF4-FFF2-40B4-BE49-F238E27FC236}">
                  <a16:creationId xmlns:a16="http://schemas.microsoft.com/office/drawing/2014/main" id="{6F2EB9A2-B78A-989D-3A41-C2B49E34F35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58821">
              <a:off x="10407391" y="3242865"/>
              <a:ext cx="1467639" cy="1143000"/>
            </a:xfrm>
            <a:prstGeom prst="rect">
              <a:avLst/>
            </a:prstGeom>
            <a:ln>
              <a:solidFill>
                <a:schemeClr val="bg1">
                  <a:lumMod val="95000"/>
                </a:schemeClr>
              </a:solidFill>
            </a:ln>
            <a:effectLst>
              <a:outerShdw blurRad="114300" dist="50800" dir="2760000" algn="tl" rotWithShape="0">
                <a:prstClr val="black">
                  <a:alpha val="10000"/>
                </a:prstClr>
              </a:outerShdw>
            </a:effectLst>
          </p:spPr>
        </p:pic>
        <p:pic>
          <p:nvPicPr>
            <p:cNvPr id="14" name="Picture 13">
              <a:extLst>
                <a:ext uri="{FF2B5EF4-FFF2-40B4-BE49-F238E27FC236}">
                  <a16:creationId xmlns:a16="http://schemas.microsoft.com/office/drawing/2014/main" id="{707A1230-E27B-8F71-384A-28B4DC491A6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82200" y="2179056"/>
              <a:ext cx="1471021" cy="1143000"/>
            </a:xfrm>
            <a:prstGeom prst="rect">
              <a:avLst/>
            </a:prstGeom>
            <a:ln>
              <a:solidFill>
                <a:schemeClr val="bg1">
                  <a:lumMod val="95000"/>
                </a:schemeClr>
              </a:solidFill>
            </a:ln>
            <a:effectLst>
              <a:outerShdw blurRad="114300" dist="50800" dir="2760000" algn="tl" rotWithShape="0">
                <a:prstClr val="black">
                  <a:alpha val="10000"/>
                </a:prstClr>
              </a:outerShdw>
            </a:effectLst>
          </p:spPr>
        </p:pic>
        <p:pic>
          <p:nvPicPr>
            <p:cNvPr id="8" name="Picture 7">
              <a:extLst>
                <a:ext uri="{FF2B5EF4-FFF2-40B4-BE49-F238E27FC236}">
                  <a16:creationId xmlns:a16="http://schemas.microsoft.com/office/drawing/2014/main" id="{8925DDE4-DFF3-700D-58F0-2E0861A97C5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340654">
              <a:off x="8766225" y="2263726"/>
              <a:ext cx="1479425" cy="1143000"/>
            </a:xfrm>
            <a:prstGeom prst="rect">
              <a:avLst/>
            </a:prstGeom>
            <a:ln>
              <a:solidFill>
                <a:schemeClr val="bg1">
                  <a:lumMod val="95000"/>
                </a:schemeClr>
              </a:solidFill>
            </a:ln>
            <a:effectLst>
              <a:outerShdw blurRad="114300" dist="50800" dir="2760000" algn="tl" rotWithShape="0">
                <a:prstClr val="black">
                  <a:alpha val="10000"/>
                </a:prstClr>
              </a:outerShdw>
            </a:effectLst>
          </p:spPr>
        </p:pic>
        <p:pic>
          <p:nvPicPr>
            <p:cNvPr id="12" name="Picture 11">
              <a:extLst>
                <a:ext uri="{FF2B5EF4-FFF2-40B4-BE49-F238E27FC236}">
                  <a16:creationId xmlns:a16="http://schemas.microsoft.com/office/drawing/2014/main" id="{764E5745-E56D-CC0D-20B0-8E3A3744FAF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70531" y="3338074"/>
              <a:ext cx="1475386" cy="1143000"/>
            </a:xfrm>
            <a:prstGeom prst="rect">
              <a:avLst/>
            </a:prstGeom>
            <a:ln>
              <a:solidFill>
                <a:schemeClr val="bg1">
                  <a:lumMod val="95000"/>
                </a:schemeClr>
              </a:solidFill>
            </a:ln>
            <a:effectLst>
              <a:outerShdw blurRad="114300" dist="50800" dir="2760000" algn="tl" rotWithShape="0">
                <a:prstClr val="black">
                  <a:alpha val="10000"/>
                </a:prstClr>
              </a:outerShdw>
            </a:effectLst>
          </p:spPr>
        </p:pic>
      </p:grpSp>
      <p:pic>
        <p:nvPicPr>
          <p:cNvPr id="23" name="Picture 22">
            <a:extLst>
              <a:ext uri="{FF2B5EF4-FFF2-40B4-BE49-F238E27FC236}">
                <a16:creationId xmlns:a16="http://schemas.microsoft.com/office/drawing/2014/main" id="{82DB27A6-EFE6-AFB1-C74F-94FA0A5085B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346604" y="4901622"/>
            <a:ext cx="1881639" cy="1454727"/>
          </a:xfrm>
          <a:prstGeom prst="rect">
            <a:avLst/>
          </a:prstGeom>
          <a:ln>
            <a:solidFill>
              <a:schemeClr val="bg1">
                <a:lumMod val="95000"/>
              </a:schemeClr>
            </a:solidFill>
          </a:ln>
          <a:effectLst>
            <a:outerShdw blurRad="114300" dist="50800" dir="2760000" algn="tl" rotWithShape="0">
              <a:prstClr val="black">
                <a:alpha val="10000"/>
              </a:prstClr>
            </a:outerShdw>
          </a:effectLst>
        </p:spPr>
      </p:pic>
      <p:pic>
        <p:nvPicPr>
          <p:cNvPr id="25" name="Picture 24">
            <a:extLst>
              <a:ext uri="{FF2B5EF4-FFF2-40B4-BE49-F238E27FC236}">
                <a16:creationId xmlns:a16="http://schemas.microsoft.com/office/drawing/2014/main" id="{6043B952-83B1-3F14-D27C-E57F0B6C031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404895">
            <a:off x="3957971" y="4289018"/>
            <a:ext cx="1885226" cy="1454727"/>
          </a:xfrm>
          <a:prstGeom prst="rect">
            <a:avLst/>
          </a:prstGeom>
          <a:ln>
            <a:solidFill>
              <a:schemeClr val="bg1">
                <a:lumMod val="95000"/>
              </a:schemeClr>
            </a:solidFill>
          </a:ln>
          <a:effectLst>
            <a:outerShdw blurRad="114300" dist="50800" dir="2760000" algn="tl" rotWithShape="0">
              <a:prstClr val="black">
                <a:alpha val="10000"/>
              </a:prstClr>
            </a:outerShdw>
          </a:effectLst>
        </p:spPr>
      </p:pic>
      <p:pic>
        <p:nvPicPr>
          <p:cNvPr id="27" name="Picture 26">
            <a:extLst>
              <a:ext uri="{FF2B5EF4-FFF2-40B4-BE49-F238E27FC236}">
                <a16:creationId xmlns:a16="http://schemas.microsoft.com/office/drawing/2014/main" id="{5BF84990-3280-61AC-2BE6-1B75AEB52EC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21413844">
            <a:off x="735350" y="4458555"/>
            <a:ext cx="1870876" cy="1454727"/>
          </a:xfrm>
          <a:prstGeom prst="rect">
            <a:avLst/>
          </a:prstGeom>
          <a:ln>
            <a:solidFill>
              <a:schemeClr val="bg1">
                <a:lumMod val="95000"/>
              </a:schemeClr>
            </a:solidFill>
          </a:ln>
          <a:effectLst>
            <a:outerShdw blurRad="114300" dist="50800" dir="2760000" algn="tl" rotWithShape="0">
              <a:prstClr val="black">
                <a:alpha val="10000"/>
              </a:prstClr>
            </a:outerShdw>
          </a:effectLst>
        </p:spPr>
      </p:pic>
    </p:spTree>
    <p:extLst>
      <p:ext uri="{BB962C8B-B14F-4D97-AF65-F5344CB8AC3E}">
        <p14:creationId xmlns:p14="http://schemas.microsoft.com/office/powerpoint/2010/main" val="18716132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F4B35-339A-9821-6CBD-F32EFB34235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85BC824-9DF4-C274-6461-F0940C34B45F}"/>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27097D08-ACAD-26E9-14BB-187EE63BC416}"/>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Aptos" panose="020B0004020202020204" pitchFamily="34" charset="0"/>
              </a:rPr>
              <a:t>Additional Free Resources from ARE</a:t>
            </a:r>
          </a:p>
        </p:txBody>
      </p:sp>
      <p:graphicFrame>
        <p:nvGraphicFramePr>
          <p:cNvPr id="3" name="think-cell data - do not delete" hidden="1">
            <a:extLst>
              <a:ext uri="{FF2B5EF4-FFF2-40B4-BE49-F238E27FC236}">
                <a16:creationId xmlns:a16="http://schemas.microsoft.com/office/drawing/2014/main" id="{D49CDDF6-B004-13D5-4FCA-937A9EB582F0}"/>
              </a:ext>
            </a:extLst>
          </p:cNvPr>
          <p:cNvGraphicFramePr>
            <a:graphicFrameLocks noChangeAspect="1"/>
          </p:cNvGraphicFramePr>
          <p:nvPr>
            <p:custDataLst>
              <p:tags r:id="rId1"/>
            </p:custDataLst>
            <p:extLst>
              <p:ext uri="{D42A27DB-BD31-4B8C-83A1-F6EECF244321}">
                <p14:modId xmlns:p14="http://schemas.microsoft.com/office/powerpoint/2010/main" val="27392809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D49CDDF6-B004-13D5-4FCA-937A9EB582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4E833B85-FC58-1A32-EEAE-0240673DFE3B}"/>
              </a:ext>
            </a:extLst>
          </p:cNvPr>
          <p:cNvSpPr txBox="1"/>
          <p:nvPr/>
        </p:nvSpPr>
        <p:spPr>
          <a:xfrm>
            <a:off x="466486" y="1705726"/>
            <a:ext cx="7594421" cy="4093428"/>
          </a:xfrm>
          <a:prstGeom prst="rect">
            <a:avLst/>
          </a:prstGeom>
          <a:noFill/>
        </p:spPr>
        <p:txBody>
          <a:bodyPr wrap="square" lIns="91440" tIns="45720" rIns="91440" bIns="45720" rtlCol="0" anchor="t">
            <a:spAutoFit/>
          </a:bodyPr>
          <a:lstStyle/>
          <a:p>
            <a:r>
              <a:rPr lang="en-US" sz="2000" b="1">
                <a:latin typeface="Aptos"/>
                <a:hlinkClick r:id="rId5"/>
              </a:rPr>
              <a:t>Case-making decks</a:t>
            </a:r>
            <a:r>
              <a:rPr lang="en-US" sz="2000" b="1">
                <a:latin typeface="Aptos"/>
              </a:rPr>
              <a:t>: </a:t>
            </a:r>
            <a:r>
              <a:rPr lang="en-US" sz="2000">
                <a:latin typeface="Aptos"/>
              </a:rPr>
              <a:t>PowerPoint slides that summarize </a:t>
            </a:r>
            <a:br>
              <a:rPr lang="en-US" sz="2000">
                <a:latin typeface="Aptos" panose="020B0004020202020204" pitchFamily="34" charset="0"/>
              </a:rPr>
            </a:br>
            <a:r>
              <a:rPr lang="en-US" sz="2000">
                <a:latin typeface="Aptos"/>
              </a:rPr>
              <a:t>research and facts on why each dimension matters, including </a:t>
            </a:r>
            <a:br>
              <a:rPr lang="en-US" sz="2000">
                <a:latin typeface="Aptos" panose="020B0004020202020204" pitchFamily="34" charset="0"/>
              </a:rPr>
            </a:br>
            <a:r>
              <a:rPr lang="en-US" sz="2000">
                <a:latin typeface="Aptos"/>
              </a:rPr>
              <a:t>key messaging guidance and talking points</a:t>
            </a:r>
          </a:p>
          <a:p>
            <a:pPr marL="285750" indent="-285750">
              <a:buFont typeface="Arial" panose="020B0604020202020204" pitchFamily="34" charset="0"/>
              <a:buChar char="•"/>
            </a:pPr>
            <a:r>
              <a:rPr lang="en-US" sz="2000">
                <a:latin typeface="Aptos"/>
              </a:rPr>
              <a:t>Use these to speak to your district leaders, </a:t>
            </a:r>
            <a:br>
              <a:rPr lang="en-US" sz="2000">
                <a:latin typeface="Aptos" panose="020B0004020202020204" pitchFamily="34" charset="0"/>
              </a:rPr>
            </a:br>
            <a:r>
              <a:rPr lang="en-US" sz="2000">
                <a:latin typeface="Aptos"/>
              </a:rPr>
              <a:t>parents/community members, or school board</a:t>
            </a:r>
          </a:p>
          <a:p>
            <a:pPr>
              <a:spcBef>
                <a:spcPts val="1200"/>
              </a:spcBef>
            </a:pPr>
            <a:r>
              <a:rPr lang="en-US" sz="2000" b="1">
                <a:latin typeface="Aptos"/>
                <a:hlinkClick r:id="rId6"/>
              </a:rPr>
              <a:t>Diagnostic blueprints</a:t>
            </a:r>
            <a:r>
              <a:rPr lang="en-US" sz="2000" b="1">
                <a:latin typeface="Aptos"/>
              </a:rPr>
              <a:t>: </a:t>
            </a:r>
            <a:r>
              <a:rPr lang="en-US" sz="2000">
                <a:latin typeface="Aptos"/>
              </a:rPr>
              <a:t>Even more examples of data to look </a:t>
            </a:r>
            <a:br>
              <a:rPr lang="en-US" sz="2000">
                <a:latin typeface="Aptos" panose="020B0004020202020204" pitchFamily="34" charset="0"/>
              </a:rPr>
            </a:br>
            <a:r>
              <a:rPr lang="en-US" sz="2000">
                <a:latin typeface="Aptos"/>
              </a:rPr>
              <a:t>at when examining inequity across all ten dimensions</a:t>
            </a:r>
          </a:p>
          <a:p>
            <a:pPr marL="285750" indent="-285750">
              <a:buFont typeface="Arial" panose="020B0604020202020204" pitchFamily="34" charset="0"/>
              <a:buChar char="•"/>
            </a:pPr>
            <a:r>
              <a:rPr lang="en-US" sz="2000">
                <a:latin typeface="Aptos"/>
              </a:rPr>
              <a:t>Use these to deepen your own understanding of resource </a:t>
            </a:r>
            <a:br>
              <a:rPr lang="en-US" sz="2000">
                <a:latin typeface="Aptos" panose="020B0004020202020204" pitchFamily="34" charset="0"/>
              </a:rPr>
            </a:br>
            <a:r>
              <a:rPr lang="en-US" sz="2000">
                <a:latin typeface="Aptos"/>
              </a:rPr>
              <a:t>equity or suggest valuable data analysis for district leaders</a:t>
            </a:r>
          </a:p>
          <a:p>
            <a:pPr>
              <a:spcBef>
                <a:spcPts val="1200"/>
              </a:spcBef>
            </a:pPr>
            <a:r>
              <a:rPr lang="en-US" sz="2000" b="1">
                <a:latin typeface="Aptos"/>
                <a:hlinkClick r:id="rId7"/>
              </a:rPr>
              <a:t>State of Resource Equity</a:t>
            </a:r>
            <a:endParaRPr lang="en-US" sz="2000" b="1">
              <a:latin typeface="Aptos"/>
            </a:endParaRPr>
          </a:p>
          <a:p>
            <a:pPr marL="285750" indent="-285750">
              <a:buFont typeface="Arial" panose="020B0604020202020204" pitchFamily="34" charset="0"/>
              <a:buChar char="•"/>
            </a:pPr>
            <a:r>
              <a:rPr lang="en-US" sz="2000">
                <a:latin typeface="Aptos"/>
              </a:rPr>
              <a:t>Use this to start a conversation about resource inequity </a:t>
            </a:r>
            <a:br>
              <a:rPr lang="en-US" sz="2000">
                <a:latin typeface="Aptos" panose="020B0004020202020204" pitchFamily="34" charset="0"/>
              </a:rPr>
            </a:br>
            <a:r>
              <a:rPr lang="en-US" sz="2000">
                <a:latin typeface="Aptos"/>
              </a:rPr>
              <a:t>and consider the impact from a student perspective</a:t>
            </a:r>
          </a:p>
        </p:txBody>
      </p:sp>
      <p:sp>
        <p:nvSpPr>
          <p:cNvPr id="5" name="Slide Number Placeholder 4">
            <a:extLst>
              <a:ext uri="{FF2B5EF4-FFF2-40B4-BE49-F238E27FC236}">
                <a16:creationId xmlns:a16="http://schemas.microsoft.com/office/drawing/2014/main" id="{B97DC77D-A25E-E5BB-D710-32D81318B5EA}"/>
              </a:ext>
            </a:extLst>
          </p:cNvPr>
          <p:cNvSpPr>
            <a:spLocks noGrp="1"/>
          </p:cNvSpPr>
          <p:nvPr>
            <p:ph type="sldNum" sz="quarter" idx="12"/>
          </p:nvPr>
        </p:nvSpPr>
        <p:spPr/>
        <p:txBody>
          <a:bodyPr/>
          <a:lstStyle/>
          <a:p>
            <a:fld id="{330EA680-D336-4FF7-8B7A-9848BB0A1C32}" type="slidenum">
              <a:rPr lang="en-US" smtClean="0"/>
              <a:t>111</a:t>
            </a:fld>
            <a:endParaRPr lang="en-US"/>
          </a:p>
        </p:txBody>
      </p:sp>
      <p:pic>
        <p:nvPicPr>
          <p:cNvPr id="12" name="Picture 11">
            <a:extLst>
              <a:ext uri="{FF2B5EF4-FFF2-40B4-BE49-F238E27FC236}">
                <a16:creationId xmlns:a16="http://schemas.microsoft.com/office/drawing/2014/main" id="{59D0B473-907C-11A7-D808-EC86CBDF7B5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45466" y="1658967"/>
            <a:ext cx="2311668" cy="1257300"/>
          </a:xfrm>
          <a:prstGeom prst="rect">
            <a:avLst/>
          </a:prstGeom>
          <a:ln>
            <a:solidFill>
              <a:schemeClr val="bg1">
                <a:lumMod val="95000"/>
              </a:schemeClr>
            </a:solidFill>
          </a:ln>
          <a:effectLst>
            <a:outerShdw blurRad="114300" dist="50800" dir="2760000" algn="tl" rotWithShape="0">
              <a:prstClr val="black">
                <a:alpha val="10000"/>
              </a:prstClr>
            </a:outerShdw>
          </a:effectLst>
        </p:spPr>
      </p:pic>
      <p:pic>
        <p:nvPicPr>
          <p:cNvPr id="8" name="Picture 7">
            <a:extLst>
              <a:ext uri="{FF2B5EF4-FFF2-40B4-BE49-F238E27FC236}">
                <a16:creationId xmlns:a16="http://schemas.microsoft.com/office/drawing/2014/main" id="{77C18297-2737-E280-A118-90CA9F0ADA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1047263">
            <a:off x="7834671" y="2543821"/>
            <a:ext cx="2471863" cy="1383030"/>
          </a:xfrm>
          <a:prstGeom prst="rect">
            <a:avLst/>
          </a:prstGeom>
          <a:ln>
            <a:solidFill>
              <a:schemeClr val="bg1">
                <a:lumMod val="95000"/>
              </a:schemeClr>
            </a:solidFill>
          </a:ln>
          <a:effectLst>
            <a:outerShdw blurRad="114300" dist="50800" dir="2760000" algn="tl" rotWithShape="0">
              <a:prstClr val="black">
                <a:alpha val="10000"/>
              </a:prstClr>
            </a:outerShdw>
          </a:effectLst>
        </p:spPr>
      </p:pic>
      <p:pic>
        <p:nvPicPr>
          <p:cNvPr id="14" name="Picture 13">
            <a:extLst>
              <a:ext uri="{FF2B5EF4-FFF2-40B4-BE49-F238E27FC236}">
                <a16:creationId xmlns:a16="http://schemas.microsoft.com/office/drawing/2014/main" id="{3AA3FFD5-303A-867D-C9B6-8BE78CAD078D}"/>
              </a:ext>
            </a:extLst>
          </p:cNvPr>
          <p:cNvPicPr preferRelativeResize="0">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65884">
            <a:off x="9363560" y="3479638"/>
            <a:ext cx="2459364" cy="1383030"/>
          </a:xfrm>
          <a:prstGeom prst="rect">
            <a:avLst/>
          </a:prstGeom>
          <a:ln>
            <a:solidFill>
              <a:schemeClr val="bg1">
                <a:lumMod val="95000"/>
              </a:schemeClr>
            </a:solidFill>
          </a:ln>
          <a:effectLst>
            <a:outerShdw blurRad="114300" dist="50800" dir="2760000" algn="tl" rotWithShape="0">
              <a:prstClr val="black">
                <a:alpha val="10000"/>
              </a:prstClr>
            </a:outerShdw>
          </a:effectLst>
        </p:spPr>
      </p:pic>
      <p:pic>
        <p:nvPicPr>
          <p:cNvPr id="22" name="Picture 21">
            <a:extLst>
              <a:ext uri="{FF2B5EF4-FFF2-40B4-BE49-F238E27FC236}">
                <a16:creationId xmlns:a16="http://schemas.microsoft.com/office/drawing/2014/main" id="{AD37675E-73AC-1DE1-D067-49E598AB244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60731" y="4944107"/>
            <a:ext cx="2955636" cy="1270270"/>
          </a:xfrm>
          <a:prstGeom prst="rect">
            <a:avLst/>
          </a:prstGeom>
          <a:ln>
            <a:solidFill>
              <a:schemeClr val="bg1">
                <a:lumMod val="95000"/>
              </a:schemeClr>
            </a:solidFill>
          </a:ln>
          <a:effectLst>
            <a:outerShdw blurRad="114300" dist="50800" dir="2760000" algn="tl" rotWithShape="0">
              <a:prstClr val="black">
                <a:alpha val="10000"/>
              </a:prstClr>
            </a:outerShdw>
          </a:effectLst>
        </p:spPr>
      </p:pic>
    </p:spTree>
    <p:extLst>
      <p:ext uri="{BB962C8B-B14F-4D97-AF65-F5344CB8AC3E}">
        <p14:creationId xmlns:p14="http://schemas.microsoft.com/office/powerpoint/2010/main" val="26255282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40000"/>
            <a:lum/>
            <a:extLst>
              <a:ext uri="{28A0092B-C50C-407E-A947-70E740481C1C}">
                <a14:useLocalDpi xmlns:a14="http://schemas.microsoft.com/office/drawing/2010/main"/>
              </a:ext>
            </a:extLst>
          </a:blip>
          <a:srcRect/>
          <a:tile tx="0" ty="0" sx="40000" sy="40000" flip="none" algn="tl"/>
        </a:blipFill>
        <a:effectLst/>
      </p:bgPr>
    </p:bg>
    <p:spTree>
      <p:nvGrpSpPr>
        <p:cNvPr id="1" name="">
          <a:extLst>
            <a:ext uri="{FF2B5EF4-FFF2-40B4-BE49-F238E27FC236}">
              <a16:creationId xmlns:a16="http://schemas.microsoft.com/office/drawing/2014/main" id="{4FDB5060-0B06-27C9-A585-539E793614EB}"/>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2774AE5D-1442-3242-A676-A09305A820C7}"/>
              </a:ext>
            </a:extLst>
          </p:cNvPr>
          <p:cNvSpPr/>
          <p:nvPr/>
        </p:nvSpPr>
        <p:spPr>
          <a:xfrm>
            <a:off x="-3" y="6051909"/>
            <a:ext cx="12192003" cy="806091"/>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5BA55E-3EBB-15EE-499B-C8FE130472B1}"/>
              </a:ext>
            </a:extLst>
          </p:cNvPr>
          <p:cNvSpPr txBox="1"/>
          <p:nvPr/>
        </p:nvSpPr>
        <p:spPr>
          <a:xfrm>
            <a:off x="8229600" y="5084167"/>
            <a:ext cx="3962400" cy="830997"/>
          </a:xfrm>
          <a:prstGeom prst="rect">
            <a:avLst/>
          </a:prstGeom>
          <a:noFill/>
        </p:spPr>
        <p:txBody>
          <a:bodyPr wrap="square" lIns="91440" tIns="45720" rIns="91440" bIns="45720" rtlCol="0" anchor="t">
            <a:spAutoFit/>
          </a:bodyPr>
          <a:lstStyle/>
          <a:p>
            <a:r>
              <a:rPr lang="en-US" sz="2400">
                <a:solidFill>
                  <a:schemeClr val="bg1"/>
                </a:solidFill>
                <a:latin typeface="Arial Narrow"/>
              </a:rPr>
              <a:t>Learn more at</a:t>
            </a:r>
          </a:p>
          <a:p>
            <a:r>
              <a:rPr lang="en-US" sz="2400">
                <a:solidFill>
                  <a:schemeClr val="bg1"/>
                </a:solidFill>
                <a:latin typeface="Arial Narrow"/>
              </a:rPr>
              <a:t>educationresourceequity.org</a:t>
            </a:r>
          </a:p>
        </p:txBody>
      </p:sp>
      <p:sp>
        <p:nvSpPr>
          <p:cNvPr id="13" name="TextBox 12">
            <a:extLst>
              <a:ext uri="{FF2B5EF4-FFF2-40B4-BE49-F238E27FC236}">
                <a16:creationId xmlns:a16="http://schemas.microsoft.com/office/drawing/2014/main" id="{F61DA44A-7368-3913-A7EE-CD772D1E1731}"/>
              </a:ext>
            </a:extLst>
          </p:cNvPr>
          <p:cNvSpPr txBox="1"/>
          <p:nvPr/>
        </p:nvSpPr>
        <p:spPr>
          <a:xfrm>
            <a:off x="995081" y="1608411"/>
            <a:ext cx="6884895" cy="2739211"/>
          </a:xfrm>
          <a:prstGeom prst="rect">
            <a:avLst/>
          </a:prstGeom>
          <a:noFill/>
        </p:spPr>
        <p:txBody>
          <a:bodyPr wrap="square" lIns="91440" tIns="45720" rIns="91440" bIns="45720" rtlCol="0" anchor="t">
            <a:spAutoFit/>
          </a:bodyPr>
          <a:lstStyle/>
          <a:p>
            <a:r>
              <a:rPr lang="en-US" sz="8800" b="1">
                <a:solidFill>
                  <a:srgbClr val="003057"/>
                </a:solidFill>
                <a:latin typeface="Aptos" panose="020B0004020202020204" pitchFamily="34" charset="0"/>
              </a:rPr>
              <a:t>Tell Us More</a:t>
            </a:r>
          </a:p>
          <a:p>
            <a:r>
              <a:rPr lang="en-US" sz="2800">
                <a:latin typeface="Aptos" panose="020B0004020202020204" pitchFamily="34" charset="0"/>
              </a:rPr>
              <a:t>Thanks so much for using this resource! </a:t>
            </a:r>
            <a:br>
              <a:rPr lang="en-US" sz="2800">
                <a:latin typeface="Aptos" panose="020B0004020202020204" pitchFamily="34" charset="0"/>
              </a:rPr>
            </a:br>
            <a:r>
              <a:rPr lang="en-US" sz="2800">
                <a:latin typeface="Aptos" panose="020B0004020202020204" pitchFamily="34" charset="0"/>
              </a:rPr>
              <a:t>To share feedback or get additional support, contact us </a:t>
            </a:r>
            <a:r>
              <a:rPr lang="en-US" sz="2800">
                <a:solidFill>
                  <a:srgbClr val="003057"/>
                </a:solidFill>
                <a:latin typeface="Aptos" panose="020B0004020202020204" pitchFamily="34" charset="0"/>
                <a:hlinkClick r:id="rId4">
                  <a:extLst>
                    <a:ext uri="{A12FA001-AC4F-418D-AE19-62706E023703}">
                      <ahyp:hlinkClr xmlns:ahyp="http://schemas.microsoft.com/office/drawing/2018/hyperlinkcolor" val="tx"/>
                    </a:ext>
                  </a:extLst>
                </a:hlinkClick>
              </a:rPr>
              <a:t>here</a:t>
            </a:r>
            <a:r>
              <a:rPr lang="en-US" sz="2800" b="1">
                <a:latin typeface="Aptos" panose="020B0004020202020204" pitchFamily="34" charset="0"/>
              </a:rPr>
              <a:t>.</a:t>
            </a:r>
          </a:p>
        </p:txBody>
      </p:sp>
      <p:sp>
        <p:nvSpPr>
          <p:cNvPr id="16" name="TextBox 15">
            <a:extLst>
              <a:ext uri="{FF2B5EF4-FFF2-40B4-BE49-F238E27FC236}">
                <a16:creationId xmlns:a16="http://schemas.microsoft.com/office/drawing/2014/main" id="{EC1C73B3-20E3-A8AC-0FB8-7C2DF0D6EF92}"/>
              </a:ext>
            </a:extLst>
          </p:cNvPr>
          <p:cNvSpPr txBox="1"/>
          <p:nvPr/>
        </p:nvSpPr>
        <p:spPr>
          <a:xfrm>
            <a:off x="424007" y="6264074"/>
            <a:ext cx="8477946" cy="400110"/>
          </a:xfrm>
          <a:prstGeom prst="rect">
            <a:avLst/>
          </a:prstGeom>
          <a:noFill/>
        </p:spPr>
        <p:txBody>
          <a:bodyPr wrap="square" lIns="91440" tIns="45720" rIns="91440" bIns="45720" rtlCol="0" anchor="t">
            <a:spAutoFit/>
          </a:bodyPr>
          <a:lstStyle/>
          <a:p>
            <a:r>
              <a:rPr lang="en-US" sz="2000" b="1">
                <a:solidFill>
                  <a:schemeClr val="bg1"/>
                </a:solidFill>
                <a:latin typeface="Aptos" panose="020B0004020202020204" pitchFamily="34" charset="0"/>
              </a:rPr>
              <a:t>Learn more at </a:t>
            </a:r>
            <a:r>
              <a:rPr lang="en-US" sz="2000" b="1" u="sng" err="1">
                <a:solidFill>
                  <a:schemeClr val="bg1"/>
                </a:solidFill>
                <a:latin typeface="Aptos" panose="020B0004020202020204" pitchFamily="34" charset="0"/>
              </a:rPr>
              <a:t>educationresourceequity.org</a:t>
            </a:r>
            <a:endParaRPr lang="en-US" sz="2000" b="1" u="sng">
              <a:solidFill>
                <a:schemeClr val="bg1"/>
              </a:solidFill>
              <a:latin typeface="Aptos" panose="020B0004020202020204" pitchFamily="34" charset="0"/>
            </a:endParaRPr>
          </a:p>
        </p:txBody>
      </p:sp>
      <p:pic>
        <p:nvPicPr>
          <p:cNvPr id="2" name="Picture 1">
            <a:extLst>
              <a:ext uri="{FF2B5EF4-FFF2-40B4-BE49-F238E27FC236}">
                <a16:creationId xmlns:a16="http://schemas.microsoft.com/office/drawing/2014/main" id="{3184BAA7-B007-C25D-7E55-DDF333C61B3E}"/>
              </a:ext>
            </a:extLst>
          </p:cNvPr>
          <p:cNvPicPr>
            <a:picLocks noChangeAspect="1"/>
          </p:cNvPicPr>
          <p:nvPr/>
        </p:nvPicPr>
        <p:blipFill>
          <a:blip r:embed="rId5"/>
          <a:stretch>
            <a:fillRect/>
          </a:stretch>
        </p:blipFill>
        <p:spPr>
          <a:xfrm>
            <a:off x="9112102" y="223291"/>
            <a:ext cx="2814076" cy="1121168"/>
          </a:xfrm>
          <a:prstGeom prst="rect">
            <a:avLst/>
          </a:prstGeom>
        </p:spPr>
      </p:pic>
    </p:spTree>
    <p:extLst>
      <p:ext uri="{BB962C8B-B14F-4D97-AF65-F5344CB8AC3E}">
        <p14:creationId xmlns:p14="http://schemas.microsoft.com/office/powerpoint/2010/main" val="30500911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3E1108E0-1C36-01F8-A204-DBD4F2C4B45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B2FCF36-EAB6-8D51-4EB6-61D75DEA20E4}"/>
              </a:ext>
            </a:extLst>
          </p:cNvPr>
          <p:cNvGraphicFramePr>
            <a:graphicFrameLocks noChangeAspect="1"/>
          </p:cNvGraphicFramePr>
          <p:nvPr>
            <p:custDataLst>
              <p:tags r:id="rId1"/>
            </p:custDataLst>
            <p:extLst>
              <p:ext uri="{D42A27DB-BD31-4B8C-83A1-F6EECF244321}">
                <p14:modId xmlns:p14="http://schemas.microsoft.com/office/powerpoint/2010/main" val="27488614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5B2FCF36-EAB6-8D51-4EB6-61D75DEA20E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9ACF327B-F660-95AB-CCE8-44E8C11BF9E0}"/>
              </a:ext>
            </a:extLst>
          </p:cNvPr>
          <p:cNvPicPr>
            <a:picLocks noGrp="1" noRot="1" noMove="1" noResize="1" noEditPoints="1" noAdjustHandles="1" noChangeArrowheads="1" noChangeShapeType="1" noCrop="1"/>
          </p:cNvPicPr>
          <p:nvPr/>
        </p:nvPicPr>
        <p:blipFill>
          <a:blip r:embed="rId6"/>
          <a:srcRect t="12237" b="31499"/>
          <a:stretch/>
        </p:blipFill>
        <p:spPr>
          <a:xfrm>
            <a:off x="0" y="0"/>
            <a:ext cx="12188952" cy="6858000"/>
          </a:xfrm>
          <a:prstGeom prst="rect">
            <a:avLst/>
          </a:prstGeom>
        </p:spPr>
      </p:pic>
      <p:sp>
        <p:nvSpPr>
          <p:cNvPr id="8" name="Title 1">
            <a:extLst>
              <a:ext uri="{FF2B5EF4-FFF2-40B4-BE49-F238E27FC236}">
                <a16:creationId xmlns:a16="http://schemas.microsoft.com/office/drawing/2014/main" id="{70BC330F-C7F3-C721-E3DB-3489B9717A2B}"/>
              </a:ext>
            </a:extLst>
          </p:cNvPr>
          <p:cNvSpPr txBox="1">
            <a:spLocks/>
          </p:cNvSpPr>
          <p:nvPr/>
        </p:nvSpPr>
        <p:spPr>
          <a:xfrm>
            <a:off x="2260238" y="1616682"/>
            <a:ext cx="7668476" cy="3624636"/>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800" b="1">
                <a:solidFill>
                  <a:prstClr val="white"/>
                </a:solidFill>
                <a:latin typeface="Aptos" panose="020B0004020202020204" pitchFamily="34" charset="0"/>
              </a:rPr>
              <a:t>Thank you!</a:t>
            </a:r>
          </a:p>
        </p:txBody>
      </p:sp>
      <p:sp>
        <p:nvSpPr>
          <p:cNvPr id="2" name="Slide Number Placeholder 1">
            <a:extLst>
              <a:ext uri="{FF2B5EF4-FFF2-40B4-BE49-F238E27FC236}">
                <a16:creationId xmlns:a16="http://schemas.microsoft.com/office/drawing/2014/main" id="{2389CBAC-2246-9FCA-C159-77D6C97CDA75}"/>
              </a:ext>
            </a:extLst>
          </p:cNvPr>
          <p:cNvSpPr>
            <a:spLocks noGrp="1"/>
          </p:cNvSpPr>
          <p:nvPr>
            <p:ph type="sldNum" idx="12"/>
          </p:nvPr>
        </p:nvSpPr>
        <p:spPr/>
        <p:txBody>
          <a:bodyPr/>
          <a:lstStyle/>
          <a:p>
            <a:fld id="{330EA680-D336-4FF7-8B7A-9848BB0A1C32}" type="slidenum">
              <a:rPr lang="en-US" smtClean="0"/>
              <a:t>113</a:t>
            </a:fld>
            <a:endParaRPr lang="en-US"/>
          </a:p>
        </p:txBody>
      </p:sp>
    </p:spTree>
    <p:extLst>
      <p:ext uri="{BB962C8B-B14F-4D97-AF65-F5344CB8AC3E}">
        <p14:creationId xmlns:p14="http://schemas.microsoft.com/office/powerpoint/2010/main" val="2008652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E181CD79-933B-57D9-5518-716591952784}"/>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AE9A5AA-77E0-D27B-F3D2-2166B57B20AB}"/>
              </a:ext>
            </a:extLst>
          </p:cNvPr>
          <p:cNvGraphicFramePr>
            <a:graphicFrameLocks noChangeAspect="1"/>
          </p:cNvGraphicFramePr>
          <p:nvPr>
            <p:custDataLst>
              <p:tags r:id="rId1"/>
            </p:custDataLst>
            <p:extLst>
              <p:ext uri="{D42A27DB-BD31-4B8C-83A1-F6EECF244321}">
                <p14:modId xmlns:p14="http://schemas.microsoft.com/office/powerpoint/2010/main" val="10606636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8AE9A5AA-77E0-D27B-F3D2-2166B57B20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91D16EF3-6754-113B-9066-2CD7596C08A7}"/>
              </a:ext>
            </a:extLst>
          </p:cNvPr>
          <p:cNvPicPr>
            <a:picLocks noGrp="1" noRot="1" noMove="1" noResize="1" noEditPoints="1" noAdjustHandles="1" noChangeArrowheads="1" noChangeShapeType="1" noCrop="1"/>
          </p:cNvPicPr>
          <p:nvPr/>
        </p:nvPicPr>
        <p:blipFill>
          <a:blip r:embed="rId6"/>
          <a:srcRect t="12237" b="31499"/>
          <a:stretch/>
        </p:blipFill>
        <p:spPr>
          <a:xfrm>
            <a:off x="0" y="0"/>
            <a:ext cx="12188952" cy="6858000"/>
          </a:xfrm>
          <a:prstGeom prst="rect">
            <a:avLst/>
          </a:prstGeom>
        </p:spPr>
      </p:pic>
      <p:sp>
        <p:nvSpPr>
          <p:cNvPr id="8" name="Title 1">
            <a:extLst>
              <a:ext uri="{FF2B5EF4-FFF2-40B4-BE49-F238E27FC236}">
                <a16:creationId xmlns:a16="http://schemas.microsoft.com/office/drawing/2014/main" id="{50B7585F-67A7-2A73-CA6C-A7B4397EF97E}"/>
              </a:ext>
            </a:extLst>
          </p:cNvPr>
          <p:cNvSpPr txBox="1">
            <a:spLocks/>
          </p:cNvSpPr>
          <p:nvPr/>
        </p:nvSpPr>
        <p:spPr>
          <a:xfrm>
            <a:off x="1250416" y="1831759"/>
            <a:ext cx="9688120" cy="3825603"/>
          </a:xfrm>
          <a:prstGeom prst="rect">
            <a:avLst/>
          </a:prstGeom>
        </p:spPr>
        <p:txBody>
          <a:bodyPr lIns="91440" tIns="45720" rIns="91440" bIns="4572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spcAft>
                <a:spcPts val="2200"/>
              </a:spcAft>
              <a:defRPr/>
            </a:pPr>
            <a:r>
              <a:rPr lang="en-US" sz="3200" b="1">
                <a:solidFill>
                  <a:schemeClr val="tx2"/>
                </a:solidFill>
                <a:effectLst>
                  <a:outerShdw blurRad="38100" dist="38100" dir="2700000" algn="tl">
                    <a:srgbClr val="000000">
                      <a:alpha val="43137"/>
                    </a:srgbClr>
                  </a:outerShdw>
                </a:effectLst>
                <a:latin typeface="Aptos" panose="020B0004020202020204" pitchFamily="34" charset="0"/>
              </a:rPr>
              <a:t>No two children are alike. </a:t>
            </a: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sym typeface="Arial"/>
              </a:rPr>
              <a:t>Every student </a:t>
            </a:r>
            <a:r>
              <a:rPr lang="en-US" sz="3200" b="1">
                <a:solidFill>
                  <a:prstClr val="white"/>
                </a:solidFill>
                <a:effectLst>
                  <a:outerShdw blurRad="38100" dist="38100" dir="2700000" algn="tl">
                    <a:srgbClr val="000000">
                      <a:alpha val="43137"/>
                    </a:srgbClr>
                  </a:outerShdw>
                </a:effectLst>
                <a:latin typeface="Aptos" panose="020B0004020202020204" pitchFamily="34" charset="0"/>
              </a:rPr>
              <a:t>is unique and </a:t>
            </a: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sym typeface="Arial"/>
              </a:rPr>
              <a:t>requires different supports to learn and thrive. </a:t>
            </a:r>
            <a:b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sym typeface="Arial"/>
              </a:rPr>
            </a:br>
            <a:r>
              <a:rPr lang="en-US" sz="3200" b="1">
                <a:solidFill>
                  <a:prstClr val="white"/>
                </a:solidFill>
                <a:effectLst>
                  <a:outerShdw blurRad="38100" dist="38100" dir="2700000" algn="tl">
                    <a:srgbClr val="000000">
                      <a:alpha val="43137"/>
                    </a:srgbClr>
                  </a:outerShdw>
                </a:effectLst>
                <a:latin typeface="Aptos" panose="020B0004020202020204" pitchFamily="34" charset="0"/>
              </a:rPr>
              <a:t>Parents and teachers understand</a:t>
            </a: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sym typeface="Arial"/>
              </a:rPr>
              <a:t> this intuitively. </a:t>
            </a:r>
            <a:br>
              <a:rPr lang="en-US" sz="3200" b="1">
                <a:solidFill>
                  <a:prstClr val="white"/>
                </a:solidFill>
                <a:effectLst>
                  <a:outerShdw blurRad="38100" dist="38100" dir="2700000" algn="tl">
                    <a:srgbClr val="000000">
                      <a:alpha val="43137"/>
                    </a:srgbClr>
                  </a:outerShdw>
                </a:effectLst>
                <a:latin typeface="Aptos" panose="020B0004020202020204" pitchFamily="34" charset="0"/>
              </a:rPr>
            </a:b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sym typeface="Arial"/>
              </a:rPr>
              <a:t>But </a:t>
            </a:r>
            <a:r>
              <a:rPr lang="en-US" sz="3200" b="1">
                <a:solidFill>
                  <a:prstClr val="white"/>
                </a:solidFill>
                <a:effectLst>
                  <a:outerShdw blurRad="38100" dist="38100" dir="2700000" algn="tl">
                    <a:srgbClr val="000000">
                      <a:alpha val="43137"/>
                    </a:srgbClr>
                  </a:outerShdw>
                </a:effectLst>
                <a:latin typeface="Aptos" panose="020B0004020202020204" pitchFamily="34" charset="0"/>
              </a:rPr>
              <a:t>schools and school systems are often set up </a:t>
            </a:r>
            <a:br>
              <a:rPr lang="en-US" sz="3200" b="1">
                <a:solidFill>
                  <a:prstClr val="white"/>
                </a:solidFill>
                <a:effectLst>
                  <a:outerShdw blurRad="38100" dist="38100" dir="2700000" algn="tl">
                    <a:srgbClr val="000000">
                      <a:alpha val="43137"/>
                    </a:srgbClr>
                  </a:outerShdw>
                </a:effectLst>
                <a:latin typeface="Aptos" panose="020B0004020202020204" pitchFamily="34" charset="0"/>
              </a:rPr>
            </a:br>
            <a:r>
              <a:rPr lang="en-US" sz="3200" b="1">
                <a:solidFill>
                  <a:prstClr val="white"/>
                </a:solidFill>
                <a:effectLst>
                  <a:outerShdw blurRad="38100" dist="38100" dir="2700000" algn="tl">
                    <a:srgbClr val="000000">
                      <a:alpha val="43137"/>
                    </a:srgbClr>
                  </a:outerShdw>
                </a:effectLst>
                <a:latin typeface="Aptos" panose="020B0004020202020204" pitchFamily="34" charset="0"/>
              </a:rPr>
              <a:t>as if all students need the same things …</a:t>
            </a:r>
            <a:endParaRPr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endParaRPr>
          </a:p>
        </p:txBody>
      </p:sp>
      <p:sp>
        <p:nvSpPr>
          <p:cNvPr id="14" name="Title 1">
            <a:extLst>
              <a:ext uri="{FF2B5EF4-FFF2-40B4-BE49-F238E27FC236}">
                <a16:creationId xmlns:a16="http://schemas.microsoft.com/office/drawing/2014/main" id="{1963822B-67F1-F0AD-6C62-81C7D799BA92}"/>
              </a:ext>
            </a:extLst>
          </p:cNvPr>
          <p:cNvSpPr txBox="1">
            <a:spLocks/>
          </p:cNvSpPr>
          <p:nvPr/>
        </p:nvSpPr>
        <p:spPr>
          <a:xfrm>
            <a:off x="5872310" y="389442"/>
            <a:ext cx="3792269" cy="77298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kumimoji="0" lang="en-US"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cs typeface="Arial"/>
              <a:sym typeface="Arial"/>
            </a:endParaRPr>
          </a:p>
        </p:txBody>
      </p:sp>
      <p:sp>
        <p:nvSpPr>
          <p:cNvPr id="2" name="Slide Number Placeholder 1">
            <a:extLst>
              <a:ext uri="{FF2B5EF4-FFF2-40B4-BE49-F238E27FC236}">
                <a16:creationId xmlns:a16="http://schemas.microsoft.com/office/drawing/2014/main" id="{E2FD61E6-3DE0-52C8-0DBE-FBDEA0B4A37F}"/>
              </a:ext>
            </a:extLst>
          </p:cNvPr>
          <p:cNvSpPr>
            <a:spLocks noGrp="1"/>
          </p:cNvSpPr>
          <p:nvPr>
            <p:ph type="sldNum" idx="12"/>
          </p:nvPr>
        </p:nvSpPr>
        <p:spPr/>
        <p:txBody>
          <a:bodyPr/>
          <a:lstStyle/>
          <a:p>
            <a:fld id="{330EA680-D336-4FF7-8B7A-9848BB0A1C32}" type="slidenum">
              <a:rPr lang="en-US" smtClean="0"/>
              <a:t>12</a:t>
            </a:fld>
            <a:endParaRPr lang="en-US"/>
          </a:p>
        </p:txBody>
      </p:sp>
      <p:pic>
        <p:nvPicPr>
          <p:cNvPr id="3" name="Picture 2" descr="A black background with white text&#10;&#10;AI-generated content may be incorrect.">
            <a:extLst>
              <a:ext uri="{FF2B5EF4-FFF2-40B4-BE49-F238E27FC236}">
                <a16:creationId xmlns:a16="http://schemas.microsoft.com/office/drawing/2014/main" id="{F11C6589-1279-B036-E289-FBA773A2C1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76401" y="237625"/>
            <a:ext cx="2239198" cy="892128"/>
          </a:xfrm>
          <a:prstGeom prst="rect">
            <a:avLst/>
          </a:prstGeom>
        </p:spPr>
      </p:pic>
    </p:spTree>
    <p:extLst>
      <p:ext uri="{BB962C8B-B14F-4D97-AF65-F5344CB8AC3E}">
        <p14:creationId xmlns:p14="http://schemas.microsoft.com/office/powerpoint/2010/main" val="2622158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D1B80B72-B332-0D63-5110-FD1EF1BA9786}"/>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F672359-01E7-5D40-5B0E-13771F56C82E}"/>
              </a:ext>
            </a:extLst>
          </p:cNvPr>
          <p:cNvGraphicFramePr>
            <a:graphicFrameLocks noChangeAspect="1"/>
          </p:cNvGraphicFramePr>
          <p:nvPr>
            <p:custDataLst>
              <p:tags r:id="rId1"/>
            </p:custDataLst>
            <p:extLst>
              <p:ext uri="{D42A27DB-BD31-4B8C-83A1-F6EECF244321}">
                <p14:modId xmlns:p14="http://schemas.microsoft.com/office/powerpoint/2010/main" val="17197302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5F672359-01E7-5D40-5B0E-13771F56C8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84D62BD6-0A2E-5073-B133-3F86588F64F4}"/>
              </a:ext>
            </a:extLst>
          </p:cNvPr>
          <p:cNvPicPr>
            <a:picLocks noGrp="1" noRot="1" noMove="1" noResize="1" noEditPoints="1" noAdjustHandles="1" noChangeArrowheads="1" noChangeShapeType="1" noCrop="1"/>
          </p:cNvPicPr>
          <p:nvPr/>
        </p:nvPicPr>
        <p:blipFill>
          <a:blip r:embed="rId6"/>
          <a:srcRect t="12237" b="31499"/>
          <a:stretch/>
        </p:blipFill>
        <p:spPr>
          <a:xfrm>
            <a:off x="0" y="0"/>
            <a:ext cx="12188952" cy="6858000"/>
          </a:xfrm>
          <a:prstGeom prst="rect">
            <a:avLst/>
          </a:prstGeom>
        </p:spPr>
      </p:pic>
      <p:sp>
        <p:nvSpPr>
          <p:cNvPr id="8" name="Title 1">
            <a:extLst>
              <a:ext uri="{FF2B5EF4-FFF2-40B4-BE49-F238E27FC236}">
                <a16:creationId xmlns:a16="http://schemas.microsoft.com/office/drawing/2014/main" id="{DBDA2FBB-C21F-10E4-AA3B-BE15CD759A24}"/>
              </a:ext>
            </a:extLst>
          </p:cNvPr>
          <p:cNvSpPr txBox="1">
            <a:spLocks/>
          </p:cNvSpPr>
          <p:nvPr/>
        </p:nvSpPr>
        <p:spPr>
          <a:xfrm>
            <a:off x="816237" y="1869819"/>
            <a:ext cx="10559526" cy="3951207"/>
          </a:xfrm>
          <a:prstGeom prst="rect">
            <a:avLst/>
          </a:prstGeom>
        </p:spPr>
        <p:txBody>
          <a:bodyPr lIns="91440" tIns="45720" rIns="91440" bIns="4572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spcAft>
                <a:spcPts val="2200"/>
              </a:spcAf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sym typeface="Arial"/>
              </a:rPr>
              <a:t>… Worse yet, </a:t>
            </a:r>
            <a:r>
              <a:rPr lang="en-US" sz="3200" b="1">
                <a:solidFill>
                  <a:prstClr val="white"/>
                </a:solidFill>
                <a:effectLst>
                  <a:outerShdw blurRad="38100" dist="38100" dir="2700000" algn="tl">
                    <a:srgbClr val="000000">
                      <a:alpha val="43137"/>
                    </a:srgbClr>
                  </a:outerShdw>
                </a:effectLst>
                <a:latin typeface="Aptos" panose="020B0004020202020204" pitchFamily="34" charset="0"/>
              </a:rPr>
              <a:t>students with higher needs are </a:t>
            </a:r>
            <a:br>
              <a:rPr lang="en-US" sz="3200" b="1">
                <a:solidFill>
                  <a:prstClr val="white"/>
                </a:solidFill>
                <a:effectLst>
                  <a:outerShdw blurRad="38100" dist="38100" dir="2700000" algn="tl">
                    <a:srgbClr val="000000">
                      <a:alpha val="43137"/>
                    </a:srgbClr>
                  </a:outerShdw>
                </a:effectLst>
                <a:latin typeface="Aptos" panose="020B0004020202020204" pitchFamily="34" charset="0"/>
              </a:rPr>
            </a:br>
            <a:r>
              <a:rPr lang="en-US" sz="3200" b="1">
                <a:solidFill>
                  <a:schemeClr val="tx2"/>
                </a:solidFill>
                <a:effectLst>
                  <a:outerShdw blurRad="38100" dist="38100" dir="2700000" algn="tl">
                    <a:srgbClr val="000000">
                      <a:alpha val="43137"/>
                    </a:srgbClr>
                  </a:outerShdw>
                </a:effectLst>
                <a:latin typeface="Aptos" panose="020B0004020202020204" pitchFamily="34" charset="0"/>
              </a:rPr>
              <a:t>often less likely </a:t>
            </a: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sym typeface="Arial"/>
              </a:rPr>
              <a:t>than their peers to have access </a:t>
            </a:r>
            <a:b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sym typeface="Arial"/>
              </a:rPr>
            </a:b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sym typeface="Arial"/>
              </a:rPr>
              <a:t>to the high-quality learning experiences that </a:t>
            </a:r>
            <a:br>
              <a:rPr lang="en-US" sz="3200" b="1">
                <a:solidFill>
                  <a:prstClr val="white"/>
                </a:solidFill>
                <a:effectLst>
                  <a:outerShdw blurRad="38100" dist="38100" dir="2700000" algn="tl">
                    <a:srgbClr val="000000">
                      <a:alpha val="43137"/>
                    </a:srgbClr>
                  </a:outerShdw>
                </a:effectLst>
                <a:latin typeface="Aptos" panose="020B0004020202020204" pitchFamily="34" charset="0"/>
              </a:rPr>
            </a:b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sym typeface="Arial"/>
              </a:rPr>
              <a:t>research tells us matter the most. </a:t>
            </a:r>
            <a:endParaRPr lang="en-US" sz="3200" b="1">
              <a:solidFill>
                <a:prstClr val="white"/>
              </a:solidFill>
              <a:effectLst>
                <a:outerShdw blurRad="38100" dist="38100" dir="2700000" algn="tl">
                  <a:srgbClr val="000000">
                    <a:alpha val="43137"/>
                  </a:srgbClr>
                </a:outerShdw>
              </a:effectLst>
              <a:latin typeface="Aptos" panose="020B0004020202020204" pitchFamily="34" charset="0"/>
            </a:endParaRPr>
          </a:p>
          <a:p>
            <a:pPr algn="ctr">
              <a:lnSpc>
                <a:spcPct val="120000"/>
              </a:lnSpc>
              <a:spcAft>
                <a:spcPts val="2200"/>
              </a:spcAft>
              <a:defRPr/>
            </a:pPr>
            <a:r>
              <a:rPr lang="en-US" sz="3200" b="1">
                <a:solidFill>
                  <a:prstClr val="white"/>
                </a:solidFill>
                <a:effectLst>
                  <a:outerShdw blurRad="38100" dist="38100" dir="2700000" algn="tl">
                    <a:srgbClr val="000000">
                      <a:alpha val="43137"/>
                    </a:srgbClr>
                  </a:outerShdw>
                </a:effectLst>
                <a:latin typeface="Aptos" panose="020B0004020202020204" pitchFamily="34" charset="0"/>
              </a:rPr>
              <a:t>ARE's</a:t>
            </a: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sym typeface="Arial"/>
              </a:rPr>
              <a:t> resource equity approach can </a:t>
            </a:r>
            <a:b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sym typeface="Arial"/>
              </a:rPr>
            </a:b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sym typeface="Arial"/>
              </a:rPr>
              <a:t>help you take action! </a:t>
            </a:r>
            <a:endParaRPr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0B0004020202020204" pitchFamily="34" charset="0"/>
            </a:endParaRPr>
          </a:p>
        </p:txBody>
      </p:sp>
      <p:sp>
        <p:nvSpPr>
          <p:cNvPr id="3" name="Slide Number Placeholder 2">
            <a:extLst>
              <a:ext uri="{FF2B5EF4-FFF2-40B4-BE49-F238E27FC236}">
                <a16:creationId xmlns:a16="http://schemas.microsoft.com/office/drawing/2014/main" id="{FC80EACD-C9C7-9AD6-79C0-4BC642C5C483}"/>
              </a:ext>
            </a:extLst>
          </p:cNvPr>
          <p:cNvSpPr>
            <a:spLocks noGrp="1"/>
          </p:cNvSpPr>
          <p:nvPr>
            <p:ph type="sldNum" idx="12"/>
          </p:nvPr>
        </p:nvSpPr>
        <p:spPr/>
        <p:txBody>
          <a:bodyPr/>
          <a:lstStyle/>
          <a:p>
            <a:fld id="{330EA680-D336-4FF7-8B7A-9848BB0A1C32}" type="slidenum">
              <a:rPr lang="en-US" smtClean="0"/>
              <a:t>13</a:t>
            </a:fld>
            <a:endParaRPr lang="en-US"/>
          </a:p>
        </p:txBody>
      </p:sp>
      <p:pic>
        <p:nvPicPr>
          <p:cNvPr id="17" name="Picture 16" descr="A black background with white text&#10;&#10;AI-generated content may be incorrect.">
            <a:extLst>
              <a:ext uri="{FF2B5EF4-FFF2-40B4-BE49-F238E27FC236}">
                <a16:creationId xmlns:a16="http://schemas.microsoft.com/office/drawing/2014/main" id="{26F4C2B3-1541-8766-40BB-2F5B319E06D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76401" y="237625"/>
            <a:ext cx="2239198" cy="892128"/>
          </a:xfrm>
          <a:prstGeom prst="rect">
            <a:avLst/>
          </a:prstGeom>
        </p:spPr>
      </p:pic>
    </p:spTree>
    <p:extLst>
      <p:ext uri="{BB962C8B-B14F-4D97-AF65-F5344CB8AC3E}">
        <p14:creationId xmlns:p14="http://schemas.microsoft.com/office/powerpoint/2010/main" val="2503847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C9709-8D49-9539-D13C-831FFD66854A}"/>
            </a:ext>
          </a:extLst>
        </p:cNvPr>
        <p:cNvGrpSpPr/>
        <p:nvPr/>
      </p:nvGrpSpPr>
      <p:grpSpPr>
        <a:xfrm>
          <a:off x="0" y="0"/>
          <a:ext cx="0" cy="0"/>
          <a:chOff x="0" y="0"/>
          <a:chExt cx="0" cy="0"/>
        </a:xfrm>
      </p:grpSpPr>
      <p:sp>
        <p:nvSpPr>
          <p:cNvPr id="12" name="Rounded Rectangle 11">
            <a:extLst>
              <a:ext uri="{FF2B5EF4-FFF2-40B4-BE49-F238E27FC236}">
                <a16:creationId xmlns:a16="http://schemas.microsoft.com/office/drawing/2014/main" id="{76802E1B-FAE9-A96B-9170-859E7DDF0956}"/>
              </a:ext>
            </a:extLst>
          </p:cNvPr>
          <p:cNvSpPr/>
          <p:nvPr/>
        </p:nvSpPr>
        <p:spPr>
          <a:xfrm>
            <a:off x="450851" y="2067814"/>
            <a:ext cx="6309713" cy="1378547"/>
          </a:xfrm>
          <a:prstGeom prst="roundRect">
            <a:avLst>
              <a:gd name="adj" fmla="val 9437"/>
            </a:avLst>
          </a:prstGeom>
          <a:solidFill>
            <a:schemeClr val="bg1">
              <a:lumMod val="95000"/>
            </a:schemeClr>
          </a:solidFill>
          <a:ln w="25400">
            <a:no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47D1CF5-8E06-639E-0203-39078E051C05}"/>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a:extLst>
              <a:ext uri="{FF2B5EF4-FFF2-40B4-BE49-F238E27FC236}">
                <a16:creationId xmlns:a16="http://schemas.microsoft.com/office/drawing/2014/main" id="{91F9F22E-0F33-868B-BE74-214AC14D3C96}"/>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Aptos" panose="020B0004020202020204" pitchFamily="34" charset="0"/>
              </a:rPr>
              <a:t>What is the Alliance for Resource Equity?</a:t>
            </a:r>
          </a:p>
        </p:txBody>
      </p:sp>
      <p:sp>
        <p:nvSpPr>
          <p:cNvPr id="15" name="Text Placeholder 2">
            <a:extLst>
              <a:ext uri="{FF2B5EF4-FFF2-40B4-BE49-F238E27FC236}">
                <a16:creationId xmlns:a16="http://schemas.microsoft.com/office/drawing/2014/main" id="{12D3E8F7-45E2-A6EF-5F50-0599BEAD8797}"/>
              </a:ext>
            </a:extLst>
          </p:cNvPr>
          <p:cNvSpPr txBox="1">
            <a:spLocks/>
          </p:cNvSpPr>
          <p:nvPr/>
        </p:nvSpPr>
        <p:spPr>
          <a:xfrm>
            <a:off x="623021" y="2263657"/>
            <a:ext cx="6017622" cy="1015663"/>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r>
              <a:rPr lang="en-US" sz="2000">
                <a:solidFill>
                  <a:schemeClr val="tx1"/>
                </a:solidFill>
                <a:latin typeface="Aptos" panose="020B0004020202020204" pitchFamily="34" charset="0"/>
              </a:rPr>
              <a:t>Since 2020, the </a:t>
            </a:r>
            <a:r>
              <a:rPr lang="en-US" sz="2000" b="1">
                <a:solidFill>
                  <a:srgbClr val="003057"/>
                </a:solidFill>
                <a:latin typeface="Aptos" panose="020B0004020202020204" pitchFamily="34" charset="0"/>
              </a:rPr>
              <a:t>Alliance for Resource Equity (ARE)</a:t>
            </a:r>
            <a:r>
              <a:rPr lang="en-US" sz="2000" b="1">
                <a:solidFill>
                  <a:schemeClr val="tx1"/>
                </a:solidFill>
                <a:latin typeface="Aptos" panose="020B0004020202020204" pitchFamily="34" charset="0"/>
              </a:rPr>
              <a:t> </a:t>
            </a:r>
            <a:r>
              <a:rPr lang="en-US" sz="2000">
                <a:solidFill>
                  <a:schemeClr val="tx1"/>
                </a:solidFill>
                <a:latin typeface="Aptos" panose="020B0004020202020204" pitchFamily="34" charset="0"/>
              </a:rPr>
              <a:t>has been working to help communities across the country take action on resource equity. </a:t>
            </a:r>
          </a:p>
        </p:txBody>
      </p:sp>
      <p:sp>
        <p:nvSpPr>
          <p:cNvPr id="22" name="Text Placeholder 2">
            <a:extLst>
              <a:ext uri="{FF2B5EF4-FFF2-40B4-BE49-F238E27FC236}">
                <a16:creationId xmlns:a16="http://schemas.microsoft.com/office/drawing/2014/main" id="{FC569ECB-A199-00AA-8CBC-1F0D4C9F97F4}"/>
              </a:ext>
            </a:extLst>
          </p:cNvPr>
          <p:cNvSpPr txBox="1">
            <a:spLocks/>
          </p:cNvSpPr>
          <p:nvPr/>
        </p:nvSpPr>
        <p:spPr>
          <a:xfrm>
            <a:off x="623021" y="3846961"/>
            <a:ext cx="6017622" cy="2001958"/>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lnSpc>
                <a:spcPct val="120000"/>
              </a:lnSpc>
              <a:spcAft>
                <a:spcPts val="1200"/>
              </a:spcAft>
            </a:pPr>
            <a:r>
              <a:rPr lang="en-US" sz="1600" b="0" i="0" u="none" strike="noStrike">
                <a:solidFill>
                  <a:srgbClr val="000000"/>
                </a:solidFill>
                <a:effectLst/>
                <a:latin typeface="Aptos" panose="020B0004020202020204" pitchFamily="34" charset="0"/>
              </a:rPr>
              <a:t>ARE's resource equity approach has helped dozens of districts and schools—and even a few states—assess their current landscape, identify root causes of resource inequities, and take action. ARE offers free resources and tools to help communities implement this approach on their own.</a:t>
            </a:r>
          </a:p>
          <a:p>
            <a:pPr fontAlgn="base">
              <a:lnSpc>
                <a:spcPct val="120000"/>
              </a:lnSpc>
              <a:spcAft>
                <a:spcPts val="1200"/>
              </a:spcAft>
            </a:pPr>
            <a:r>
              <a:rPr lang="en-US" sz="1600" b="0" i="0" u="none" strike="noStrike">
                <a:solidFill>
                  <a:srgbClr val="000000"/>
                </a:solidFill>
                <a:effectLst/>
                <a:latin typeface="Aptos" panose="020B0004020202020204" pitchFamily="34" charset="0"/>
              </a:rPr>
              <a:t>Visit us at </a:t>
            </a:r>
            <a:r>
              <a:rPr lang="en-US" sz="1600" b="1" i="0" u="sng" strike="noStrike">
                <a:solidFill>
                  <a:srgbClr val="003057"/>
                </a:solidFill>
                <a:effectLst/>
                <a:latin typeface="Aptos" panose="020B0004020202020204" pitchFamily="34" charset="0"/>
                <a:hlinkClick r:id="rId3">
                  <a:extLst>
                    <a:ext uri="{A12FA001-AC4F-418D-AE19-62706E023703}">
                      <ahyp:hlinkClr xmlns:ahyp="http://schemas.microsoft.com/office/drawing/2018/hyperlinkcolor" val="tx"/>
                    </a:ext>
                  </a:extLst>
                </a:hlinkClick>
              </a:rPr>
              <a:t>www.educationresourceequity.org</a:t>
            </a:r>
            <a:endParaRPr lang="en-US" sz="1600" b="0" i="0" u="none" strike="noStrike">
              <a:solidFill>
                <a:srgbClr val="000000"/>
              </a:solidFill>
              <a:effectLst/>
              <a:latin typeface="Aptos" panose="020B0004020202020204" pitchFamily="34" charset="0"/>
            </a:endParaRPr>
          </a:p>
        </p:txBody>
      </p:sp>
      <p:graphicFrame>
        <p:nvGraphicFramePr>
          <p:cNvPr id="3" name="think-cell data - do not delete" hidden="1">
            <a:extLst>
              <a:ext uri="{FF2B5EF4-FFF2-40B4-BE49-F238E27FC236}">
                <a16:creationId xmlns:a16="http://schemas.microsoft.com/office/drawing/2014/main" id="{7AD5D23A-3457-6B50-396F-F5528B9A4CB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7AD5D23A-3457-6B50-396F-F5528B9A4CB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DD339B1D-F7E3-7409-6FDF-725E5CBACFD5}"/>
              </a:ext>
            </a:extLst>
          </p:cNvPr>
          <p:cNvSpPr>
            <a:spLocks noGrp="1"/>
          </p:cNvSpPr>
          <p:nvPr>
            <p:ph type="sldNum" sz="quarter" idx="12"/>
          </p:nvPr>
        </p:nvSpPr>
        <p:spPr/>
        <p:txBody>
          <a:bodyPr/>
          <a:lstStyle/>
          <a:p>
            <a:fld id="{330EA680-D336-4FF7-8B7A-9848BB0A1C32}" type="slidenum">
              <a:rPr lang="en-US" smtClean="0"/>
              <a:t>14</a:t>
            </a:fld>
            <a:endParaRPr lang="en-US"/>
          </a:p>
        </p:txBody>
      </p:sp>
      <p:pic>
        <p:nvPicPr>
          <p:cNvPr id="4" name="Picture 3">
            <a:extLst>
              <a:ext uri="{FF2B5EF4-FFF2-40B4-BE49-F238E27FC236}">
                <a16:creationId xmlns:a16="http://schemas.microsoft.com/office/drawing/2014/main" id="{09017EBD-52CF-2A96-5A0A-5F72961E87F6}"/>
              </a:ext>
            </a:extLst>
          </p:cNvPr>
          <p:cNvPicPr>
            <a:picLocks noChangeAspect="1"/>
          </p:cNvPicPr>
          <p:nvPr/>
        </p:nvPicPr>
        <p:blipFill>
          <a:blip r:embed="rId6"/>
          <a:stretch>
            <a:fillRect/>
          </a:stretch>
        </p:blipFill>
        <p:spPr>
          <a:xfrm>
            <a:off x="7350033" y="3013498"/>
            <a:ext cx="4218946" cy="1680888"/>
          </a:xfrm>
          <a:prstGeom prst="rect">
            <a:avLst/>
          </a:prstGeom>
        </p:spPr>
      </p:pic>
    </p:spTree>
    <p:extLst>
      <p:ext uri="{BB962C8B-B14F-4D97-AF65-F5344CB8AC3E}">
        <p14:creationId xmlns:p14="http://schemas.microsoft.com/office/powerpoint/2010/main" val="2811435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4E66C385-B21F-EACB-0733-6C672DCCAF2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24CBD09-0F05-0BF8-25EE-781291AA0C6D}"/>
              </a:ext>
            </a:extLst>
          </p:cNvPr>
          <p:cNvPicPr>
            <a:picLocks/>
          </p:cNvPicPr>
          <p:nvPr/>
        </p:nvPicPr>
        <p:blipFill>
          <a:blip r:embed="rId3"/>
          <a:srcRect t="12237" b="31499"/>
          <a:stretch/>
        </p:blipFill>
        <p:spPr>
          <a:xfrm>
            <a:off x="0" y="0"/>
            <a:ext cx="12188952" cy="6858000"/>
          </a:xfrm>
          <a:prstGeom prst="rect">
            <a:avLst/>
          </a:prstGeom>
        </p:spPr>
      </p:pic>
      <p:sp>
        <p:nvSpPr>
          <p:cNvPr id="8" name="Title 1">
            <a:extLst>
              <a:ext uri="{FF2B5EF4-FFF2-40B4-BE49-F238E27FC236}">
                <a16:creationId xmlns:a16="http://schemas.microsoft.com/office/drawing/2014/main" id="{D43C59BE-0CAB-106F-C487-45092147116D}"/>
              </a:ext>
            </a:extLst>
          </p:cNvPr>
          <p:cNvSpPr txBox="1">
            <a:spLocks/>
          </p:cNvSpPr>
          <p:nvPr/>
        </p:nvSpPr>
        <p:spPr>
          <a:xfrm>
            <a:off x="677533" y="1616682"/>
            <a:ext cx="10833885" cy="3624636"/>
          </a:xfrm>
          <a:prstGeom prst="rect">
            <a:avLst/>
          </a:prstGeom>
        </p:spPr>
        <p:txBody>
          <a:bodyPr lIns="91440" tIns="45720" rIns="91440" bIns="4572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spcAft>
                <a:spcPts val="2200"/>
              </a:spcAft>
              <a:defRPr/>
            </a:pPr>
            <a:r>
              <a:rPr lang="en-US" sz="5400" b="1">
                <a:solidFill>
                  <a:prstClr val="white"/>
                </a:solidFill>
                <a:effectLst>
                  <a:outerShdw blurRad="38100" dist="38100" dir="2700000" algn="tl">
                    <a:srgbClr val="000000">
                      <a:alpha val="43137"/>
                    </a:srgbClr>
                  </a:outerShdw>
                </a:effectLst>
                <a:latin typeface="Aptos" panose="020B0004020202020204" pitchFamily="34" charset="0"/>
              </a:rPr>
              <a:t>3 important things to know about ARE's resource equity approach:</a:t>
            </a:r>
          </a:p>
        </p:txBody>
      </p:sp>
      <p:sp>
        <p:nvSpPr>
          <p:cNvPr id="14" name="Title 1">
            <a:extLst>
              <a:ext uri="{FF2B5EF4-FFF2-40B4-BE49-F238E27FC236}">
                <a16:creationId xmlns:a16="http://schemas.microsoft.com/office/drawing/2014/main" id="{2D908371-BA89-AB9F-369E-837A014ECF1E}"/>
              </a:ext>
            </a:extLst>
          </p:cNvPr>
          <p:cNvSpPr txBox="1">
            <a:spLocks/>
          </p:cNvSpPr>
          <p:nvPr/>
        </p:nvSpPr>
        <p:spPr>
          <a:xfrm>
            <a:off x="5872310" y="389442"/>
            <a:ext cx="3792269" cy="77298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kumimoji="0" lang="en-US"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Narrow" panose="020B0606020202030204" pitchFamily="34" charset="0"/>
              <a:cs typeface="Arial"/>
              <a:sym typeface="Arial"/>
            </a:endParaRPr>
          </a:p>
        </p:txBody>
      </p:sp>
      <p:sp>
        <p:nvSpPr>
          <p:cNvPr id="3" name="Slide Number Placeholder 2">
            <a:extLst>
              <a:ext uri="{FF2B5EF4-FFF2-40B4-BE49-F238E27FC236}">
                <a16:creationId xmlns:a16="http://schemas.microsoft.com/office/drawing/2014/main" id="{88434A05-D0F3-CB31-79C6-832309B1E539}"/>
              </a:ext>
            </a:extLst>
          </p:cNvPr>
          <p:cNvSpPr>
            <a:spLocks noGrp="1"/>
          </p:cNvSpPr>
          <p:nvPr>
            <p:ph type="sldNum" idx="12"/>
          </p:nvPr>
        </p:nvSpPr>
        <p:spPr/>
        <p:txBody>
          <a:bodyPr/>
          <a:lstStyle/>
          <a:p>
            <a:fld id="{330EA680-D336-4FF7-8B7A-9848BB0A1C32}" type="slidenum">
              <a:rPr lang="en-US" smtClean="0"/>
              <a:t>15</a:t>
            </a:fld>
            <a:endParaRPr lang="en-US"/>
          </a:p>
        </p:txBody>
      </p:sp>
      <p:pic>
        <p:nvPicPr>
          <p:cNvPr id="11" name="Picture 10" descr="A black background with white text&#10;&#10;AI-generated content may be incorrect.">
            <a:extLst>
              <a:ext uri="{FF2B5EF4-FFF2-40B4-BE49-F238E27FC236}">
                <a16:creationId xmlns:a16="http://schemas.microsoft.com/office/drawing/2014/main" id="{6FB4A842-90C3-7EB1-9B1B-646657C8E8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76401" y="237625"/>
            <a:ext cx="2239198" cy="892128"/>
          </a:xfrm>
          <a:prstGeom prst="rect">
            <a:avLst/>
          </a:prstGeom>
        </p:spPr>
      </p:pic>
    </p:spTree>
    <p:extLst>
      <p:ext uri="{BB962C8B-B14F-4D97-AF65-F5344CB8AC3E}">
        <p14:creationId xmlns:p14="http://schemas.microsoft.com/office/powerpoint/2010/main" val="1631316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0">
          <a:extLst>
            <a:ext uri="{FF2B5EF4-FFF2-40B4-BE49-F238E27FC236}">
              <a16:creationId xmlns:a16="http://schemas.microsoft.com/office/drawing/2014/main" id="{3F0F56B0-A408-6421-99A4-AA236DE6673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A4646ED-5C70-5D77-1DE7-1F54F2432A58}"/>
              </a:ext>
            </a:extLst>
          </p:cNvPr>
          <p:cNvSpPr/>
          <p:nvPr/>
        </p:nvSpPr>
        <p:spPr>
          <a:xfrm>
            <a:off x="-4" y="0"/>
            <a:ext cx="12192003" cy="1632928"/>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1CC65565-A777-1C73-97F5-81CD96A24D0D}"/>
              </a:ext>
            </a:extLst>
          </p:cNvPr>
          <p:cNvSpPr txBox="1">
            <a:spLocks/>
          </p:cNvSpPr>
          <p:nvPr/>
        </p:nvSpPr>
        <p:spPr>
          <a:xfrm>
            <a:off x="1291919" y="165345"/>
            <a:ext cx="91562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Aptos" panose="020B0004020202020204" pitchFamily="34" charset="0"/>
              </a:rPr>
              <a:t>Resource equity is about more than just money</a:t>
            </a:r>
          </a:p>
        </p:txBody>
      </p:sp>
      <p:sp>
        <p:nvSpPr>
          <p:cNvPr id="317" name="Google Shape;317;p47">
            <a:extLst>
              <a:ext uri="{FF2B5EF4-FFF2-40B4-BE49-F238E27FC236}">
                <a16:creationId xmlns:a16="http://schemas.microsoft.com/office/drawing/2014/main" id="{B1ED8C9F-C400-49F9-DA6E-08B1D7BEE20C}"/>
              </a:ext>
            </a:extLst>
          </p:cNvPr>
          <p:cNvSpPr txBox="1"/>
          <p:nvPr/>
        </p:nvSpPr>
        <p:spPr>
          <a:xfrm>
            <a:off x="673160" y="2180778"/>
            <a:ext cx="5808322" cy="3764246"/>
          </a:xfrm>
          <a:prstGeom prst="rect">
            <a:avLst/>
          </a:prstGeom>
          <a:noFill/>
          <a:ln>
            <a:noFill/>
          </a:ln>
        </p:spPr>
        <p:txBody>
          <a:bodyPr spcFirstLastPara="1" wrap="square" lIns="91433" tIns="45700" rIns="91433" bIns="45700" anchor="t" anchorCtr="0">
            <a:noAutofit/>
          </a:bodyPr>
          <a:lstStyle/>
          <a:p>
            <a:pPr>
              <a:lnSpc>
                <a:spcPct val="120000"/>
              </a:lnSpc>
              <a:spcAft>
                <a:spcPts val="2400"/>
              </a:spcAft>
              <a:buClr>
                <a:srgbClr val="000000"/>
              </a:buClr>
              <a:buSzPts val="2400"/>
            </a:pPr>
            <a:r>
              <a:rPr lang="en" sz="2600">
                <a:solidFill>
                  <a:srgbClr val="000000"/>
                </a:solidFill>
                <a:latin typeface="Aptos" panose="020B0004020202020204" pitchFamily="34" charset="0"/>
                <a:ea typeface="Arial Narrow"/>
                <a:cs typeface="Arial Narrow"/>
                <a:sym typeface="Arial Narrow"/>
              </a:rPr>
              <a:t>As the often-quoted saying goes, </a:t>
            </a:r>
            <a:br>
              <a:rPr lang="en" sz="2600">
                <a:solidFill>
                  <a:srgbClr val="000000"/>
                </a:solidFill>
                <a:latin typeface="Aptos" panose="020B0004020202020204" pitchFamily="34" charset="0"/>
                <a:ea typeface="Arial Narrow"/>
                <a:cs typeface="Arial Narrow"/>
                <a:sym typeface="Arial Narrow"/>
              </a:rPr>
            </a:br>
            <a:r>
              <a:rPr lang="en" sz="2600">
                <a:solidFill>
                  <a:srgbClr val="000000"/>
                </a:solidFill>
                <a:latin typeface="Aptos" panose="020B0004020202020204" pitchFamily="34" charset="0"/>
                <a:ea typeface="Arial Narrow"/>
                <a:cs typeface="Arial Narrow"/>
                <a:sym typeface="Arial Narrow"/>
              </a:rPr>
              <a:t>“Students aren’t taught by dollar bills.” </a:t>
            </a:r>
            <a:endParaRPr lang="en-US" sz="2600">
              <a:solidFill>
                <a:srgbClr val="000000"/>
              </a:solidFill>
              <a:latin typeface="Aptos" panose="020B0004020202020204" pitchFamily="34" charset="0"/>
              <a:ea typeface="Arial Narrow"/>
              <a:cs typeface="Arial Narrow"/>
            </a:endParaRPr>
          </a:p>
          <a:p>
            <a:pPr>
              <a:lnSpc>
                <a:spcPct val="120000"/>
              </a:lnSpc>
              <a:spcAft>
                <a:spcPts val="2400"/>
              </a:spcAft>
              <a:buClr>
                <a:srgbClr val="000000"/>
              </a:buClr>
              <a:buSzPts val="2400"/>
            </a:pPr>
            <a:r>
              <a:rPr lang="en" sz="2600" i="1">
                <a:solidFill>
                  <a:srgbClr val="000000"/>
                </a:solidFill>
                <a:latin typeface="Aptos" panose="020B0004020202020204" pitchFamily="34" charset="0"/>
                <a:ea typeface="Arial Narrow"/>
                <a:cs typeface="Arial Narrow"/>
                <a:sym typeface="Arial Narrow"/>
              </a:rPr>
              <a:t>How much </a:t>
            </a:r>
            <a:r>
              <a:rPr lang="en" sz="2600">
                <a:solidFill>
                  <a:srgbClr val="000000"/>
                </a:solidFill>
                <a:latin typeface="Aptos" panose="020B0004020202020204" pitchFamily="34" charset="0"/>
                <a:ea typeface="Arial Narrow"/>
                <a:cs typeface="Arial Narrow"/>
                <a:sym typeface="Arial Narrow"/>
              </a:rPr>
              <a:t>districts and states spend matters ...</a:t>
            </a:r>
            <a:endParaRPr lang="en-US" sz="2600">
              <a:solidFill>
                <a:srgbClr val="000000"/>
              </a:solidFill>
              <a:latin typeface="Aptos" panose="020B0004020202020204" pitchFamily="34" charset="0"/>
              <a:ea typeface="Arial Narrow"/>
              <a:cs typeface="Arial Narrow"/>
            </a:endParaRPr>
          </a:p>
          <a:p>
            <a:pPr>
              <a:lnSpc>
                <a:spcPct val="120000"/>
              </a:lnSpc>
              <a:spcAft>
                <a:spcPts val="2400"/>
              </a:spcAft>
              <a:buClr>
                <a:srgbClr val="000000"/>
              </a:buClr>
              <a:buSzPts val="2400"/>
            </a:pPr>
            <a:r>
              <a:rPr lang="en-US" sz="2600">
                <a:solidFill>
                  <a:srgbClr val="000000"/>
                </a:solidFill>
                <a:latin typeface="Aptos" panose="020B0004020202020204" pitchFamily="34" charset="0"/>
                <a:ea typeface="Arial Narrow"/>
                <a:cs typeface="Arial Narrow"/>
                <a:sym typeface="Arial Narrow"/>
              </a:rPr>
              <a:t>… but </a:t>
            </a:r>
            <a:r>
              <a:rPr lang="en" sz="2600" i="1">
                <a:solidFill>
                  <a:srgbClr val="000000"/>
                </a:solidFill>
                <a:latin typeface="Aptos" panose="020B0004020202020204" pitchFamily="34" charset="0"/>
                <a:ea typeface="Arial Narrow"/>
                <a:cs typeface="Arial Narrow"/>
                <a:sym typeface="Arial Narrow"/>
              </a:rPr>
              <a:t>how well </a:t>
            </a:r>
            <a:r>
              <a:rPr lang="en" sz="2600">
                <a:solidFill>
                  <a:srgbClr val="000000"/>
                </a:solidFill>
                <a:latin typeface="Aptos" panose="020B0004020202020204" pitchFamily="34" charset="0"/>
                <a:ea typeface="Arial Narrow"/>
                <a:cs typeface="Arial Narrow"/>
                <a:sym typeface="Arial Narrow"/>
              </a:rPr>
              <a:t>they use that money to create student experiences matters a lot, too. </a:t>
            </a:r>
            <a:endParaRPr sz="2600">
              <a:solidFill>
                <a:schemeClr val="dk1"/>
              </a:solidFill>
              <a:latin typeface="Aptos" panose="020B0004020202020204" pitchFamily="34" charset="0"/>
              <a:ea typeface="Arial"/>
              <a:cs typeface="Arial"/>
              <a:sym typeface="Arial"/>
            </a:endParaRPr>
          </a:p>
        </p:txBody>
      </p:sp>
      <p:sp>
        <p:nvSpPr>
          <p:cNvPr id="321" name="Google Shape;321;p47">
            <a:extLst>
              <a:ext uri="{FF2B5EF4-FFF2-40B4-BE49-F238E27FC236}">
                <a16:creationId xmlns:a16="http://schemas.microsoft.com/office/drawing/2014/main" id="{B93D7679-A7C0-46DE-A08F-9AD982ED6841}"/>
              </a:ext>
            </a:extLst>
          </p:cNvPr>
          <p:cNvSpPr txBox="1">
            <a:spLocks noGrp="1"/>
          </p:cNvSpPr>
          <p:nvPr>
            <p:ph type="sldNum" idx="12"/>
          </p:nvPr>
        </p:nvSpPr>
        <p:spPr>
          <a:xfrm>
            <a:off x="9364217" y="6492875"/>
            <a:ext cx="2743200" cy="365125"/>
          </a:xfrm>
          <a:prstGeom prst="rect">
            <a:avLst/>
          </a:prstGeom>
          <a:noFill/>
          <a:ln>
            <a:noFill/>
          </a:ln>
        </p:spPr>
        <p:txBody>
          <a:bodyPr spcFirstLastPara="1" vert="horz" wrap="square" lIns="91433" tIns="45700" rIns="91433" bIns="45700" rtlCol="0" anchor="ctr" anchorCtr="0">
            <a:noAutofit/>
          </a:bodyPr>
          <a:lstStyle/>
          <a:p>
            <a:pPr>
              <a:buClr>
                <a:srgbClr val="888888"/>
              </a:buClr>
              <a:buSzPts val="800"/>
            </a:pPr>
            <a:fld id="{00000000-1234-1234-1234-123412341234}" type="slidenum">
              <a:rPr lang="en" sz="1067"/>
              <a:pPr>
                <a:buClr>
                  <a:srgbClr val="888888"/>
                </a:buClr>
                <a:buSzPts val="800"/>
              </a:pPr>
              <a:t>16</a:t>
            </a:fld>
            <a:endParaRPr sz="1067"/>
          </a:p>
        </p:txBody>
      </p:sp>
      <p:pic>
        <p:nvPicPr>
          <p:cNvPr id="7" name="Picture 6">
            <a:extLst>
              <a:ext uri="{FF2B5EF4-FFF2-40B4-BE49-F238E27FC236}">
                <a16:creationId xmlns:a16="http://schemas.microsoft.com/office/drawing/2014/main" id="{F5C71A19-C600-DCFF-03EA-74C7922C9265}"/>
              </a:ext>
            </a:extLst>
          </p:cNvPr>
          <p:cNvPicPr>
            <a:picLocks noChangeAspect="1"/>
          </p:cNvPicPr>
          <p:nvPr/>
        </p:nvPicPr>
        <p:blipFill>
          <a:blip r:embed="rId3"/>
          <a:stretch>
            <a:fillRect/>
          </a:stretch>
        </p:blipFill>
        <p:spPr>
          <a:xfrm>
            <a:off x="300490" y="332860"/>
            <a:ext cx="745341" cy="765888"/>
          </a:xfrm>
          <a:prstGeom prst="rect">
            <a:avLst/>
          </a:prstGeom>
        </p:spPr>
      </p:pic>
      <p:sp>
        <p:nvSpPr>
          <p:cNvPr id="4" name="Rectangle 3">
            <a:extLst>
              <a:ext uri="{FF2B5EF4-FFF2-40B4-BE49-F238E27FC236}">
                <a16:creationId xmlns:a16="http://schemas.microsoft.com/office/drawing/2014/main" id="{FA6CAA19-776C-4929-D22C-E7D67CFCE115}"/>
              </a:ext>
            </a:extLst>
          </p:cNvPr>
          <p:cNvSpPr/>
          <p:nvPr/>
        </p:nvSpPr>
        <p:spPr>
          <a:xfrm>
            <a:off x="542701" y="657790"/>
            <a:ext cx="270244" cy="340671"/>
          </a:xfrm>
          <a:prstGeom prst="rect">
            <a:avLst/>
          </a:prstGeom>
          <a:noFill/>
        </p:spPr>
        <p:txBody>
          <a:bodyPr wrap="square" lIns="91440" tIns="45720" rIns="91440" bIns="45720">
            <a:spAutoFit/>
          </a:bodyPr>
          <a:lstStyle/>
          <a:p>
            <a:pPr algn="ctr">
              <a:lnSpc>
                <a:spcPts val="1400"/>
              </a:lnSpc>
            </a:pPr>
            <a:r>
              <a:rPr lang="en-US" sz="3200" b="1" cap="none" spc="0">
                <a:ln w="1270">
                  <a:noFill/>
                  <a:prstDash val="solid"/>
                </a:ln>
                <a:solidFill>
                  <a:srgbClr val="003057"/>
                </a:solidFill>
                <a:effectLst>
                  <a:outerShdw blurRad="124841" dir="4468936" sx="106829" sy="106829" algn="tl" rotWithShape="0">
                    <a:schemeClr val="bg1">
                      <a:lumMod val="85000"/>
                    </a:schemeClr>
                  </a:outerShdw>
                </a:effectLst>
                <a:latin typeface="Aptos" panose="020B0004020202020204" pitchFamily="34" charset="0"/>
              </a:rPr>
              <a:t>1</a:t>
            </a:r>
          </a:p>
        </p:txBody>
      </p:sp>
      <p:pic>
        <p:nvPicPr>
          <p:cNvPr id="9" name="Picture 8">
            <a:extLst>
              <a:ext uri="{FF2B5EF4-FFF2-40B4-BE49-F238E27FC236}">
                <a16:creationId xmlns:a16="http://schemas.microsoft.com/office/drawing/2014/main" id="{B522ED98-BBAA-1BBA-95D2-05213EE77837}"/>
              </a:ext>
            </a:extLst>
          </p:cNvPr>
          <p:cNvPicPr>
            <a:picLocks noChangeAspect="1"/>
          </p:cNvPicPr>
          <p:nvPr/>
        </p:nvPicPr>
        <p:blipFill>
          <a:blip r:embed="rId4"/>
          <a:srcRect l="30462" r="10353" b="3802"/>
          <a:stretch/>
        </p:blipFill>
        <p:spPr>
          <a:xfrm>
            <a:off x="7375160" y="1632928"/>
            <a:ext cx="4816839" cy="5225072"/>
          </a:xfrm>
          <a:prstGeom prst="rect">
            <a:avLst/>
          </a:prstGeom>
        </p:spPr>
      </p:pic>
    </p:spTree>
    <p:extLst>
      <p:ext uri="{BB962C8B-B14F-4D97-AF65-F5344CB8AC3E}">
        <p14:creationId xmlns:p14="http://schemas.microsoft.com/office/powerpoint/2010/main" val="2527339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0">
          <a:extLst>
            <a:ext uri="{FF2B5EF4-FFF2-40B4-BE49-F238E27FC236}">
              <a16:creationId xmlns:a16="http://schemas.microsoft.com/office/drawing/2014/main" id="{3F0F56B0-A408-6421-99A4-AA236DE6673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26714AD-3988-5B4F-4CD3-5F3249CE09F8}"/>
              </a:ext>
            </a:extLst>
          </p:cNvPr>
          <p:cNvSpPr/>
          <p:nvPr/>
        </p:nvSpPr>
        <p:spPr>
          <a:xfrm>
            <a:off x="-4" y="0"/>
            <a:ext cx="12192003" cy="1632928"/>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1CC65565-A777-1C73-97F5-81CD96A24D0D}"/>
              </a:ext>
            </a:extLst>
          </p:cNvPr>
          <p:cNvSpPr txBox="1">
            <a:spLocks/>
          </p:cNvSpPr>
          <p:nvPr/>
        </p:nvSpPr>
        <p:spPr>
          <a:xfrm>
            <a:off x="1291918" y="165345"/>
            <a:ext cx="105995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bg1"/>
                </a:solidFill>
                <a:latin typeface="Aptos" panose="020B0004020202020204" pitchFamily="34" charset="0"/>
              </a:rPr>
              <a:t>Two schools can spend the same amount, serve similar populations, but get very different results</a:t>
            </a:r>
          </a:p>
        </p:txBody>
      </p:sp>
      <p:sp>
        <p:nvSpPr>
          <p:cNvPr id="317" name="Google Shape;317;p47">
            <a:extLst>
              <a:ext uri="{FF2B5EF4-FFF2-40B4-BE49-F238E27FC236}">
                <a16:creationId xmlns:a16="http://schemas.microsoft.com/office/drawing/2014/main" id="{B1ED8C9F-C400-49F9-DA6E-08B1D7BEE20C}"/>
              </a:ext>
            </a:extLst>
          </p:cNvPr>
          <p:cNvSpPr txBox="1"/>
          <p:nvPr/>
        </p:nvSpPr>
        <p:spPr>
          <a:xfrm>
            <a:off x="6364223" y="2211258"/>
            <a:ext cx="5527285" cy="3764246"/>
          </a:xfrm>
          <a:prstGeom prst="rect">
            <a:avLst/>
          </a:prstGeom>
          <a:noFill/>
          <a:ln>
            <a:noFill/>
          </a:ln>
        </p:spPr>
        <p:txBody>
          <a:bodyPr spcFirstLastPara="1" wrap="square" lIns="91433" tIns="45700" rIns="91433" bIns="45700" anchor="t" anchorCtr="0">
            <a:noAutofit/>
          </a:bodyPr>
          <a:lstStyle/>
          <a:p>
            <a:pPr>
              <a:lnSpc>
                <a:spcPct val="120000"/>
              </a:lnSpc>
              <a:spcAft>
                <a:spcPts val="400"/>
              </a:spcAft>
              <a:buClr>
                <a:srgbClr val="000000"/>
              </a:buClr>
              <a:buSzPts val="2400"/>
            </a:pPr>
            <a:r>
              <a:rPr lang="en-US" sz="2000" b="1">
                <a:solidFill>
                  <a:srgbClr val="000000"/>
                </a:solidFill>
                <a:latin typeface="Aptos" panose="020B0004020202020204" pitchFamily="34" charset="0"/>
                <a:ea typeface="Arial Narrow"/>
                <a:cs typeface="Arial Narrow"/>
                <a:sym typeface="Arial Narrow"/>
              </a:rPr>
              <a:t>Why does this happen? </a:t>
            </a:r>
            <a:br>
              <a:rPr lang="en-US" sz="2000">
                <a:solidFill>
                  <a:srgbClr val="000000"/>
                </a:solidFill>
                <a:latin typeface="Aptos" panose="020B0004020202020204" pitchFamily="34" charset="0"/>
                <a:ea typeface="Arial Narrow"/>
                <a:cs typeface="Arial Narrow"/>
                <a:sym typeface="Arial Narrow"/>
              </a:rPr>
            </a:br>
            <a:r>
              <a:rPr lang="en-US" sz="2000">
                <a:solidFill>
                  <a:srgbClr val="000000"/>
                </a:solidFill>
                <a:latin typeface="Aptos" panose="020B0004020202020204" pitchFamily="34" charset="0"/>
                <a:ea typeface="Arial Narrow"/>
                <a:cs typeface="Arial Narrow"/>
                <a:sym typeface="Arial Narrow"/>
              </a:rPr>
              <a:t>These two schools made very different decisions on </a:t>
            </a:r>
            <a:r>
              <a:rPr lang="en-US" sz="2000" b="1">
                <a:solidFill>
                  <a:srgbClr val="000000"/>
                </a:solidFill>
                <a:latin typeface="Aptos" panose="020B0004020202020204" pitchFamily="34" charset="0"/>
                <a:ea typeface="Arial Narrow"/>
                <a:cs typeface="Arial Narrow"/>
                <a:sym typeface="Arial Narrow"/>
              </a:rPr>
              <a:t>how to use the funding they had </a:t>
            </a:r>
            <a:r>
              <a:rPr lang="en-US" sz="2000">
                <a:solidFill>
                  <a:srgbClr val="000000"/>
                </a:solidFill>
                <a:latin typeface="Aptos" panose="020B0004020202020204" pitchFamily="34" charset="0"/>
                <a:ea typeface="Arial Narrow"/>
                <a:cs typeface="Arial Narrow"/>
                <a:sym typeface="Arial Narrow"/>
              </a:rPr>
              <a:t>to design:</a:t>
            </a:r>
          </a:p>
          <a:p>
            <a:pPr marL="342900" indent="-342900">
              <a:lnSpc>
                <a:spcPct val="120000"/>
              </a:lnSpc>
              <a:spcAft>
                <a:spcPts val="400"/>
              </a:spcAft>
              <a:buClr>
                <a:srgbClr val="000000"/>
              </a:buClr>
              <a:buSzPts val="2400"/>
              <a:buFont typeface="Arial" panose="020B0604020202020204" pitchFamily="34" charset="0"/>
              <a:buChar char="•"/>
            </a:pPr>
            <a:r>
              <a:rPr lang="en-US" sz="2000">
                <a:solidFill>
                  <a:srgbClr val="000000"/>
                </a:solidFill>
                <a:latin typeface="Aptos" panose="020B0004020202020204" pitchFamily="34" charset="0"/>
                <a:ea typeface="Arial Narrow"/>
                <a:cs typeface="Arial Narrow"/>
                <a:sym typeface="Arial Narrow"/>
              </a:rPr>
              <a:t>Teacher assignments</a:t>
            </a:r>
          </a:p>
          <a:p>
            <a:pPr marL="342900" indent="-342900">
              <a:lnSpc>
                <a:spcPct val="120000"/>
              </a:lnSpc>
              <a:spcAft>
                <a:spcPts val="400"/>
              </a:spcAft>
              <a:buClr>
                <a:srgbClr val="000000"/>
              </a:buClr>
              <a:buSzPts val="2400"/>
              <a:buFont typeface="Arial" panose="020B0604020202020204" pitchFamily="34" charset="0"/>
              <a:buChar char="•"/>
            </a:pPr>
            <a:r>
              <a:rPr lang="en-US" sz="2000">
                <a:solidFill>
                  <a:srgbClr val="000000"/>
                </a:solidFill>
                <a:latin typeface="Aptos" panose="020B0004020202020204" pitchFamily="34" charset="0"/>
                <a:ea typeface="Arial Narrow"/>
                <a:cs typeface="Arial Narrow"/>
                <a:sym typeface="Arial Narrow"/>
              </a:rPr>
              <a:t>Student schedules</a:t>
            </a:r>
          </a:p>
          <a:p>
            <a:pPr marL="342900" indent="-342900">
              <a:lnSpc>
                <a:spcPct val="120000"/>
              </a:lnSpc>
              <a:spcAft>
                <a:spcPts val="2400"/>
              </a:spcAft>
              <a:buClr>
                <a:srgbClr val="000000"/>
              </a:buClr>
              <a:buSzPts val="2400"/>
              <a:buFont typeface="Arial" panose="020B0604020202020204" pitchFamily="34" charset="0"/>
              <a:buChar char="•"/>
            </a:pPr>
            <a:r>
              <a:rPr lang="en-US" sz="2000">
                <a:solidFill>
                  <a:srgbClr val="000000"/>
                </a:solidFill>
                <a:latin typeface="Aptos" panose="020B0004020202020204" pitchFamily="34" charset="0"/>
                <a:ea typeface="Arial Narrow"/>
                <a:cs typeface="Arial Narrow"/>
                <a:sym typeface="Arial Narrow"/>
              </a:rPr>
              <a:t>Student support structures</a:t>
            </a:r>
          </a:p>
          <a:p>
            <a:pPr>
              <a:lnSpc>
                <a:spcPct val="120000"/>
              </a:lnSpc>
              <a:spcAft>
                <a:spcPts val="2400"/>
              </a:spcAft>
              <a:buClr>
                <a:srgbClr val="000000"/>
              </a:buClr>
              <a:buSzPts val="2400"/>
            </a:pPr>
            <a:r>
              <a:rPr lang="en-US" sz="2000" b="1">
                <a:solidFill>
                  <a:srgbClr val="000000"/>
                </a:solidFill>
                <a:latin typeface="Aptos" panose="020B0004020202020204" pitchFamily="34" charset="0"/>
                <a:ea typeface="Arial Narrow"/>
                <a:cs typeface="Arial Narrow"/>
                <a:sym typeface="Arial Narrow"/>
              </a:rPr>
              <a:t>The result?</a:t>
            </a:r>
            <a:br>
              <a:rPr lang="en-US" sz="2000">
                <a:solidFill>
                  <a:srgbClr val="000000"/>
                </a:solidFill>
                <a:latin typeface="Aptos" panose="020B0004020202020204" pitchFamily="34" charset="0"/>
                <a:ea typeface="Arial Narrow"/>
                <a:cs typeface="Arial Narrow"/>
                <a:sym typeface="Arial Narrow"/>
              </a:rPr>
            </a:br>
            <a:r>
              <a:rPr lang="en-US" sz="2000">
                <a:solidFill>
                  <a:srgbClr val="000000"/>
                </a:solidFill>
                <a:latin typeface="Aptos" panose="020B0004020202020204" pitchFamily="34" charset="0"/>
                <a:ea typeface="Arial Narrow"/>
                <a:cs typeface="Arial Narrow"/>
                <a:sym typeface="Arial Narrow"/>
              </a:rPr>
              <a:t>Their different approaches to resource allocation in these areas led to two very different student experiences.</a:t>
            </a:r>
          </a:p>
        </p:txBody>
      </p:sp>
      <p:sp>
        <p:nvSpPr>
          <p:cNvPr id="321" name="Google Shape;321;p47">
            <a:extLst>
              <a:ext uri="{FF2B5EF4-FFF2-40B4-BE49-F238E27FC236}">
                <a16:creationId xmlns:a16="http://schemas.microsoft.com/office/drawing/2014/main" id="{B93D7679-A7C0-46DE-A08F-9AD982ED6841}"/>
              </a:ext>
            </a:extLst>
          </p:cNvPr>
          <p:cNvSpPr txBox="1">
            <a:spLocks noGrp="1"/>
          </p:cNvSpPr>
          <p:nvPr>
            <p:ph type="sldNum" idx="12"/>
          </p:nvPr>
        </p:nvSpPr>
        <p:spPr>
          <a:xfrm>
            <a:off x="9364217" y="6492875"/>
            <a:ext cx="2743200" cy="365125"/>
          </a:xfrm>
          <a:prstGeom prst="rect">
            <a:avLst/>
          </a:prstGeom>
          <a:noFill/>
          <a:ln>
            <a:noFill/>
          </a:ln>
        </p:spPr>
        <p:txBody>
          <a:bodyPr spcFirstLastPara="1" vert="horz" wrap="square" lIns="91433" tIns="45700" rIns="91433" bIns="45700" rtlCol="0" anchor="ctr" anchorCtr="0">
            <a:noAutofit/>
          </a:bodyPr>
          <a:lstStyle/>
          <a:p>
            <a:pPr>
              <a:buClr>
                <a:srgbClr val="888888"/>
              </a:buClr>
              <a:buSzPts val="800"/>
            </a:pPr>
            <a:fld id="{00000000-1234-1234-1234-123412341234}" type="slidenum">
              <a:rPr lang="en" sz="1067"/>
              <a:pPr>
                <a:buClr>
                  <a:srgbClr val="888888"/>
                </a:buClr>
                <a:buSzPts val="800"/>
              </a:pPr>
              <a:t>17</a:t>
            </a:fld>
            <a:endParaRPr sz="1067"/>
          </a:p>
        </p:txBody>
      </p:sp>
      <p:pic>
        <p:nvPicPr>
          <p:cNvPr id="7" name="Picture 6">
            <a:extLst>
              <a:ext uri="{FF2B5EF4-FFF2-40B4-BE49-F238E27FC236}">
                <a16:creationId xmlns:a16="http://schemas.microsoft.com/office/drawing/2014/main" id="{F5C71A19-C600-DCFF-03EA-74C7922C9265}"/>
              </a:ext>
            </a:extLst>
          </p:cNvPr>
          <p:cNvPicPr>
            <a:picLocks noChangeAspect="1"/>
          </p:cNvPicPr>
          <p:nvPr/>
        </p:nvPicPr>
        <p:blipFill>
          <a:blip r:embed="rId3"/>
          <a:stretch>
            <a:fillRect/>
          </a:stretch>
        </p:blipFill>
        <p:spPr>
          <a:xfrm>
            <a:off x="300490" y="332860"/>
            <a:ext cx="745341" cy="765888"/>
          </a:xfrm>
          <a:prstGeom prst="rect">
            <a:avLst/>
          </a:prstGeom>
        </p:spPr>
      </p:pic>
      <p:sp>
        <p:nvSpPr>
          <p:cNvPr id="4" name="Rectangle 3">
            <a:extLst>
              <a:ext uri="{FF2B5EF4-FFF2-40B4-BE49-F238E27FC236}">
                <a16:creationId xmlns:a16="http://schemas.microsoft.com/office/drawing/2014/main" id="{FA6CAA19-776C-4929-D22C-E7D67CFCE115}"/>
              </a:ext>
            </a:extLst>
          </p:cNvPr>
          <p:cNvSpPr/>
          <p:nvPr/>
        </p:nvSpPr>
        <p:spPr>
          <a:xfrm>
            <a:off x="542701" y="657790"/>
            <a:ext cx="270244" cy="340671"/>
          </a:xfrm>
          <a:prstGeom prst="rect">
            <a:avLst/>
          </a:prstGeom>
          <a:noFill/>
        </p:spPr>
        <p:txBody>
          <a:bodyPr wrap="square" lIns="91440" tIns="45720" rIns="91440" bIns="45720">
            <a:spAutoFit/>
          </a:bodyPr>
          <a:lstStyle/>
          <a:p>
            <a:pPr algn="ctr">
              <a:lnSpc>
                <a:spcPts val="1400"/>
              </a:lnSpc>
            </a:pPr>
            <a:r>
              <a:rPr lang="en-US" sz="3200" b="1" cap="none" spc="0">
                <a:ln w="1270">
                  <a:noFill/>
                  <a:prstDash val="solid"/>
                </a:ln>
                <a:solidFill>
                  <a:srgbClr val="003057"/>
                </a:solidFill>
                <a:effectLst>
                  <a:outerShdw blurRad="124841" dir="4468936" sx="106829" sy="106829" algn="tl" rotWithShape="0">
                    <a:schemeClr val="bg1">
                      <a:lumMod val="85000"/>
                    </a:schemeClr>
                  </a:outerShdw>
                </a:effectLst>
                <a:latin typeface="Aptos" panose="020B0004020202020204" pitchFamily="34" charset="0"/>
              </a:rPr>
              <a:t>1</a:t>
            </a:r>
          </a:p>
        </p:txBody>
      </p:sp>
      <p:graphicFrame>
        <p:nvGraphicFramePr>
          <p:cNvPr id="8" name="Table 7">
            <a:extLst>
              <a:ext uri="{FF2B5EF4-FFF2-40B4-BE49-F238E27FC236}">
                <a16:creationId xmlns:a16="http://schemas.microsoft.com/office/drawing/2014/main" id="{A0254B1C-A0FA-62CF-8368-2873268864C1}"/>
              </a:ext>
            </a:extLst>
          </p:cNvPr>
          <p:cNvGraphicFramePr>
            <a:graphicFrameLocks noGrp="1"/>
          </p:cNvGraphicFramePr>
          <p:nvPr>
            <p:extLst>
              <p:ext uri="{D42A27DB-BD31-4B8C-83A1-F6EECF244321}">
                <p14:modId xmlns:p14="http://schemas.microsoft.com/office/powerpoint/2010/main" val="1822723779"/>
              </p:ext>
            </p:extLst>
          </p:nvPr>
        </p:nvGraphicFramePr>
        <p:xfrm>
          <a:off x="752866" y="3094464"/>
          <a:ext cx="4994031" cy="3208798"/>
        </p:xfrm>
        <a:graphic>
          <a:graphicData uri="http://schemas.openxmlformats.org/drawingml/2006/table">
            <a:tbl>
              <a:tblPr firstRow="1" bandRow="1">
                <a:tableStyleId>{5C22544A-7EE6-4342-B048-85BDC9FD1C3A}</a:tableStyleId>
              </a:tblPr>
              <a:tblGrid>
                <a:gridCol w="2698218">
                  <a:extLst>
                    <a:ext uri="{9D8B030D-6E8A-4147-A177-3AD203B41FA5}">
                      <a16:colId xmlns:a16="http://schemas.microsoft.com/office/drawing/2014/main" val="4012918043"/>
                    </a:ext>
                  </a:extLst>
                </a:gridCol>
                <a:gridCol w="1122947">
                  <a:extLst>
                    <a:ext uri="{9D8B030D-6E8A-4147-A177-3AD203B41FA5}">
                      <a16:colId xmlns:a16="http://schemas.microsoft.com/office/drawing/2014/main" val="3893214211"/>
                    </a:ext>
                  </a:extLst>
                </a:gridCol>
                <a:gridCol w="1172866">
                  <a:extLst>
                    <a:ext uri="{9D8B030D-6E8A-4147-A177-3AD203B41FA5}">
                      <a16:colId xmlns:a16="http://schemas.microsoft.com/office/drawing/2014/main" val="3633099133"/>
                    </a:ext>
                  </a:extLst>
                </a:gridCol>
              </a:tblGrid>
              <a:tr h="445786">
                <a:tc>
                  <a:txBody>
                    <a:bodyPr/>
                    <a:lstStyle/>
                    <a:p>
                      <a:pPr algn="l"/>
                      <a:endParaRPr lang="en-US" sz="1800" u="none">
                        <a:solidFill>
                          <a:schemeClr val="tx1"/>
                        </a:solidFill>
                        <a:latin typeface="Aptos"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u="none">
                          <a:solidFill>
                            <a:schemeClr val="tx1"/>
                          </a:solidFill>
                          <a:latin typeface="Aptos" panose="020B0004020202020204" pitchFamily="34" charset="0"/>
                        </a:rPr>
                        <a:t>School 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u="none">
                          <a:solidFill>
                            <a:schemeClr val="tx1"/>
                          </a:solidFill>
                          <a:latin typeface="Aptos" panose="020B0004020202020204" pitchFamily="34" charset="0"/>
                        </a:rPr>
                        <a:t>School 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2290274"/>
                  </a:ext>
                </a:extLst>
              </a:tr>
              <a:tr h="478922">
                <a:tc>
                  <a:txBody>
                    <a:bodyPr/>
                    <a:lstStyle/>
                    <a:p>
                      <a:pPr algn="l"/>
                      <a:r>
                        <a:rPr lang="en-US" sz="1400" u="none">
                          <a:solidFill>
                            <a:schemeClr val="tx1"/>
                          </a:solidFill>
                          <a:latin typeface="Aptos" panose="020B0004020202020204" pitchFamily="34" charset="0"/>
                        </a:rPr>
                        <a:t>School Funding ($pp)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$10,990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$11,035</a:t>
                      </a:r>
                      <a:endParaRPr lang="en-US" sz="1400" b="0" u="none">
                        <a:solidFill>
                          <a:schemeClr val="tx1"/>
                        </a:solidFill>
                        <a:latin typeface="Aptos"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0335322"/>
                  </a:ext>
                </a:extLst>
              </a:tr>
              <a:tr h="478922">
                <a:tc>
                  <a:txBody>
                    <a:bodyPr/>
                    <a:lstStyle/>
                    <a:p>
                      <a:pPr algn="l"/>
                      <a:r>
                        <a:rPr lang="en-US" sz="1400" u="none">
                          <a:solidFill>
                            <a:schemeClr val="tx1"/>
                          </a:solidFill>
                          <a:latin typeface="Aptos" panose="020B0004020202020204" pitchFamily="34" charset="0"/>
                        </a:rPr>
                        <a:t>Econ. Disadvantaged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63%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u="none">
                          <a:solidFill>
                            <a:schemeClr val="tx1"/>
                          </a:solidFill>
                          <a:latin typeface="Aptos" panose="020B0004020202020204" pitchFamily="34" charset="0"/>
                        </a:rPr>
                        <a:t>65%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9495198"/>
                  </a:ext>
                </a:extLst>
              </a:tr>
              <a:tr h="478922">
                <a:tc>
                  <a:txBody>
                    <a:bodyPr/>
                    <a:lstStyle/>
                    <a:p>
                      <a:pPr algn="l"/>
                      <a:r>
                        <a:rPr lang="en-US" sz="1400" u="none">
                          <a:solidFill>
                            <a:schemeClr val="tx1"/>
                          </a:solidFill>
                          <a:latin typeface="Aptos" panose="020B0004020202020204" pitchFamily="34" charset="0"/>
                        </a:rPr>
                        <a:t>SWD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u="none">
                          <a:solidFill>
                            <a:schemeClr val="tx1"/>
                          </a:solidFill>
                          <a:latin typeface="Aptos" panose="020B0004020202020204" pitchFamily="34" charset="0"/>
                        </a:rPr>
                        <a:t>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u="none">
                          <a:solidFill>
                            <a:schemeClr val="tx1"/>
                          </a:solidFill>
                          <a:latin typeface="Aptos" panose="020B0004020202020204" pitchFamily="34" charset="0"/>
                        </a:rPr>
                        <a:t>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2398417"/>
                  </a:ext>
                </a:extLst>
              </a:tr>
              <a:tr h="478922">
                <a:tc>
                  <a:txBody>
                    <a:bodyPr/>
                    <a:lstStyle/>
                    <a:p>
                      <a:pPr algn="l"/>
                      <a:r>
                        <a:rPr lang="en-US" sz="1400" u="none">
                          <a:solidFill>
                            <a:schemeClr val="tx1"/>
                          </a:solidFill>
                          <a:latin typeface="Aptos" panose="020B0004020202020204" pitchFamily="34" charset="0"/>
                        </a:rPr>
                        <a:t>MLL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u="none">
                          <a:solidFill>
                            <a:schemeClr val="tx1"/>
                          </a:solidFill>
                          <a:latin typeface="Aptos" panose="020B0004020202020204" pitchFamily="34" charset="0"/>
                        </a:rPr>
                        <a:t>15%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u="none">
                          <a:solidFill>
                            <a:schemeClr val="tx1"/>
                          </a:solidFill>
                          <a:latin typeface="Aptos" panose="020B0004020202020204" pitchFamily="34" charset="0"/>
                        </a:rPr>
                        <a:t>13%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6816353"/>
                  </a:ext>
                </a:extLst>
              </a:tr>
              <a:tr h="847324">
                <a:tc>
                  <a:txBody>
                    <a:bodyPr/>
                    <a:lstStyle/>
                    <a:p>
                      <a:pPr algn="l"/>
                      <a:r>
                        <a:rPr lang="en-US" sz="1400" u="none">
                          <a:solidFill>
                            <a:schemeClr val="tx1"/>
                          </a:solidFill>
                          <a:latin typeface="Aptos" panose="020B0004020202020204" pitchFamily="34" charset="0"/>
                        </a:rPr>
                        <a:t>% Proficient on ELA</a:t>
                      </a:r>
                    </a:p>
                    <a:p>
                      <a:pPr algn="l"/>
                      <a:r>
                        <a:rPr lang="en-US" sz="1400" u="none">
                          <a:solidFill>
                            <a:schemeClr val="tx1"/>
                          </a:solidFill>
                          <a:latin typeface="Aptos" panose="020B0004020202020204" pitchFamily="34" charset="0"/>
                        </a:rPr>
                        <a:t>% Proficient on Math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u="none">
                          <a:solidFill>
                            <a:schemeClr val="tx1"/>
                          </a:solidFill>
                          <a:latin typeface="Aptos" panose="020B0004020202020204" pitchFamily="34" charset="0"/>
                        </a:rPr>
                        <a:t>54%</a:t>
                      </a:r>
                    </a:p>
                    <a:p>
                      <a:pPr algn="ctr"/>
                      <a:r>
                        <a:rPr lang="en-US" sz="1400" u="none">
                          <a:solidFill>
                            <a:schemeClr val="tx1"/>
                          </a:solidFill>
                          <a:latin typeface="Aptos" panose="020B0004020202020204" pitchFamily="34" charset="0"/>
                        </a:rPr>
                        <a:t>58%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u="none">
                          <a:solidFill>
                            <a:schemeClr val="tx1"/>
                          </a:solidFill>
                          <a:latin typeface="Aptos" panose="020B0004020202020204" pitchFamily="34" charset="0"/>
                        </a:rPr>
                        <a:t>42%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u="none">
                          <a:solidFill>
                            <a:schemeClr val="tx1"/>
                          </a:solidFill>
                          <a:latin typeface="Aptos" panose="020B0004020202020204" pitchFamily="34" charset="0"/>
                        </a:rPr>
                        <a:t>45%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71703973"/>
                  </a:ext>
                </a:extLst>
              </a:tr>
            </a:tbl>
          </a:graphicData>
        </a:graphic>
      </p:graphicFrame>
      <p:sp>
        <p:nvSpPr>
          <p:cNvPr id="9" name="Right Bracket 8">
            <a:extLst>
              <a:ext uri="{FF2B5EF4-FFF2-40B4-BE49-F238E27FC236}">
                <a16:creationId xmlns:a16="http://schemas.microsoft.com/office/drawing/2014/main" id="{92D7E4A2-C141-1051-3A94-FE879E5F3136}"/>
              </a:ext>
            </a:extLst>
          </p:cNvPr>
          <p:cNvSpPr/>
          <p:nvPr/>
        </p:nvSpPr>
        <p:spPr>
          <a:xfrm>
            <a:off x="5816186" y="2227792"/>
            <a:ext cx="239374" cy="4195346"/>
          </a:xfrm>
          <a:prstGeom prst="rightBracket">
            <a:avLst/>
          </a:prstGeom>
          <a:ln w="25400">
            <a:solidFill>
              <a:srgbClr val="00305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 name="Picture 11">
            <a:extLst>
              <a:ext uri="{FF2B5EF4-FFF2-40B4-BE49-F238E27FC236}">
                <a16:creationId xmlns:a16="http://schemas.microsoft.com/office/drawing/2014/main" id="{78B37EB7-1ED9-C618-8D9C-32C518164B96}"/>
              </a:ext>
            </a:extLst>
          </p:cNvPr>
          <p:cNvPicPr>
            <a:picLocks noChangeAspect="1"/>
          </p:cNvPicPr>
          <p:nvPr/>
        </p:nvPicPr>
        <p:blipFill>
          <a:blip r:embed="rId4"/>
          <a:stretch>
            <a:fillRect/>
          </a:stretch>
        </p:blipFill>
        <p:spPr>
          <a:xfrm>
            <a:off x="4784197" y="2192421"/>
            <a:ext cx="838927" cy="822315"/>
          </a:xfrm>
          <a:prstGeom prst="rect">
            <a:avLst/>
          </a:prstGeom>
        </p:spPr>
      </p:pic>
      <p:pic>
        <p:nvPicPr>
          <p:cNvPr id="14" name="Picture 13">
            <a:extLst>
              <a:ext uri="{FF2B5EF4-FFF2-40B4-BE49-F238E27FC236}">
                <a16:creationId xmlns:a16="http://schemas.microsoft.com/office/drawing/2014/main" id="{0B0E8D94-293D-5A6D-575D-264715B41946}"/>
              </a:ext>
            </a:extLst>
          </p:cNvPr>
          <p:cNvPicPr>
            <a:picLocks noChangeAspect="1"/>
          </p:cNvPicPr>
          <p:nvPr/>
        </p:nvPicPr>
        <p:blipFill>
          <a:blip r:embed="rId5"/>
          <a:stretch>
            <a:fillRect/>
          </a:stretch>
        </p:blipFill>
        <p:spPr>
          <a:xfrm>
            <a:off x="3592834" y="2192420"/>
            <a:ext cx="838927" cy="822315"/>
          </a:xfrm>
          <a:prstGeom prst="rect">
            <a:avLst/>
          </a:prstGeom>
        </p:spPr>
      </p:pic>
    </p:spTree>
    <p:extLst>
      <p:ext uri="{BB962C8B-B14F-4D97-AF65-F5344CB8AC3E}">
        <p14:creationId xmlns:p14="http://schemas.microsoft.com/office/powerpoint/2010/main" val="4114414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4" name="Rectangle 3">
            <a:extLst>
              <a:ext uri="{FF2B5EF4-FFF2-40B4-BE49-F238E27FC236}">
                <a16:creationId xmlns:a16="http://schemas.microsoft.com/office/drawing/2014/main" id="{B0FCCDEE-5B4B-52E6-22BB-A8954E75E013}"/>
              </a:ext>
            </a:extLst>
          </p:cNvPr>
          <p:cNvSpPr/>
          <p:nvPr/>
        </p:nvSpPr>
        <p:spPr>
          <a:xfrm>
            <a:off x="-4" y="0"/>
            <a:ext cx="12192003" cy="1632928"/>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82C1C82D-7573-0C90-ECC0-A48DF6EA45A1}"/>
              </a:ext>
            </a:extLst>
          </p:cNvPr>
          <p:cNvSpPr txBox="1">
            <a:spLocks/>
          </p:cNvSpPr>
          <p:nvPr/>
        </p:nvSpPr>
        <p:spPr>
          <a:xfrm>
            <a:off x="1291918" y="165345"/>
            <a:ext cx="105995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bg1"/>
                </a:solidFill>
                <a:latin typeface="Aptos" panose="020B0004020202020204" pitchFamily="34" charset="0"/>
              </a:rPr>
              <a:t>Research shows 10 dimensions that </a:t>
            </a:r>
            <a:br>
              <a:rPr lang="en-US" sz="3600" b="1">
                <a:solidFill>
                  <a:schemeClr val="bg1"/>
                </a:solidFill>
                <a:latin typeface="Aptos" panose="020B0004020202020204" pitchFamily="34" charset="0"/>
              </a:rPr>
            </a:br>
            <a:r>
              <a:rPr lang="en-US" sz="3600" b="1">
                <a:solidFill>
                  <a:schemeClr val="bg1"/>
                </a:solidFill>
                <a:latin typeface="Aptos" panose="020B0004020202020204" pitchFamily="34" charset="0"/>
              </a:rPr>
              <a:t>significantly impact the student experience</a:t>
            </a:r>
          </a:p>
        </p:txBody>
      </p:sp>
      <p:pic>
        <p:nvPicPr>
          <p:cNvPr id="7" name="Picture 6">
            <a:extLst>
              <a:ext uri="{FF2B5EF4-FFF2-40B4-BE49-F238E27FC236}">
                <a16:creationId xmlns:a16="http://schemas.microsoft.com/office/drawing/2014/main" id="{691F1187-76C6-B7CC-D10C-2D9CD30E716E}"/>
              </a:ext>
            </a:extLst>
          </p:cNvPr>
          <p:cNvPicPr>
            <a:picLocks noChangeAspect="1"/>
          </p:cNvPicPr>
          <p:nvPr/>
        </p:nvPicPr>
        <p:blipFill>
          <a:blip r:embed="rId3"/>
          <a:stretch>
            <a:fillRect/>
          </a:stretch>
        </p:blipFill>
        <p:spPr>
          <a:xfrm>
            <a:off x="300490" y="332860"/>
            <a:ext cx="745341" cy="765888"/>
          </a:xfrm>
          <a:prstGeom prst="rect">
            <a:avLst/>
          </a:prstGeom>
        </p:spPr>
      </p:pic>
      <p:sp>
        <p:nvSpPr>
          <p:cNvPr id="8" name="Rectangle 7">
            <a:extLst>
              <a:ext uri="{FF2B5EF4-FFF2-40B4-BE49-F238E27FC236}">
                <a16:creationId xmlns:a16="http://schemas.microsoft.com/office/drawing/2014/main" id="{918A3C19-0ACC-B83B-A160-B26E639CFF1F}"/>
              </a:ext>
            </a:extLst>
          </p:cNvPr>
          <p:cNvSpPr/>
          <p:nvPr/>
        </p:nvSpPr>
        <p:spPr>
          <a:xfrm>
            <a:off x="542701" y="657790"/>
            <a:ext cx="270244" cy="340671"/>
          </a:xfrm>
          <a:prstGeom prst="rect">
            <a:avLst/>
          </a:prstGeom>
          <a:noFill/>
        </p:spPr>
        <p:txBody>
          <a:bodyPr wrap="square" lIns="91440" tIns="45720" rIns="91440" bIns="45720">
            <a:spAutoFit/>
          </a:bodyPr>
          <a:lstStyle/>
          <a:p>
            <a:pPr algn="ctr">
              <a:lnSpc>
                <a:spcPts val="1400"/>
              </a:lnSpc>
            </a:pPr>
            <a:r>
              <a:rPr lang="en-US" sz="3200" b="1" cap="none" spc="0">
                <a:ln w="1270">
                  <a:noFill/>
                  <a:prstDash val="solid"/>
                </a:ln>
                <a:solidFill>
                  <a:srgbClr val="003057"/>
                </a:solidFill>
                <a:effectLst>
                  <a:outerShdw blurRad="124841" dir="4468936" sx="106829" sy="106829" algn="tl" rotWithShape="0">
                    <a:schemeClr val="bg1">
                      <a:lumMod val="85000"/>
                    </a:schemeClr>
                  </a:outerShdw>
                </a:effectLst>
                <a:latin typeface="Aptos" panose="020B0004020202020204" pitchFamily="34" charset="0"/>
              </a:rPr>
              <a:t>2</a:t>
            </a:r>
          </a:p>
        </p:txBody>
      </p:sp>
      <p:pic>
        <p:nvPicPr>
          <p:cNvPr id="348" name="Google Shape;348;p49"/>
          <p:cNvPicPr preferRelativeResize="0">
            <a:picLocks noChangeAspect="1"/>
          </p:cNvPicPr>
          <p:nvPr/>
        </p:nvPicPr>
        <p:blipFill rotWithShape="1">
          <a:blip r:embed="rId4">
            <a:alphaModFix/>
          </a:blip>
          <a:srcRect/>
          <a:stretch/>
        </p:blipFill>
        <p:spPr>
          <a:xfrm>
            <a:off x="494694" y="1834850"/>
            <a:ext cx="11058144" cy="4746497"/>
          </a:xfrm>
          <a:prstGeom prst="rect">
            <a:avLst/>
          </a:prstGeom>
          <a:solidFill>
            <a:srgbClr val="51C2EB"/>
          </a:solidFill>
          <a:ln>
            <a:noFill/>
          </a:ln>
        </p:spPr>
      </p:pic>
      <p:sp>
        <p:nvSpPr>
          <p:cNvPr id="350" name="Google Shape;350;p49"/>
          <p:cNvSpPr txBox="1">
            <a:spLocks noGrp="1"/>
          </p:cNvSpPr>
          <p:nvPr>
            <p:ph type="sldNum" idx="12"/>
          </p:nvPr>
        </p:nvSpPr>
        <p:spPr>
          <a:xfrm>
            <a:off x="9364217" y="6492875"/>
            <a:ext cx="2743200" cy="365125"/>
          </a:xfrm>
          <a:prstGeom prst="rect">
            <a:avLst/>
          </a:prstGeom>
          <a:noFill/>
          <a:ln>
            <a:noFill/>
          </a:ln>
        </p:spPr>
        <p:txBody>
          <a:bodyPr spcFirstLastPara="1" vert="horz" wrap="square" lIns="91433" tIns="45700" rIns="91433" bIns="45700" rtlCol="0" anchor="ctr" anchorCtr="0">
            <a:noAutofit/>
          </a:bodyPr>
          <a:lstStyle/>
          <a:p>
            <a:pPr>
              <a:buClr>
                <a:srgbClr val="888888"/>
              </a:buClr>
              <a:buSzPts val="800"/>
            </a:pPr>
            <a:fld id="{00000000-1234-1234-1234-123412341234}" type="slidenum">
              <a:rPr lang="en" sz="1067"/>
              <a:pPr>
                <a:buClr>
                  <a:srgbClr val="888888"/>
                </a:buClr>
                <a:buSzPts val="800"/>
              </a:pPr>
              <a:t>18</a:t>
            </a:fld>
            <a:endParaRPr sz="1067"/>
          </a:p>
        </p:txBody>
      </p:sp>
      <p:sp>
        <p:nvSpPr>
          <p:cNvPr id="5" name="TextBox 4">
            <a:extLst>
              <a:ext uri="{FF2B5EF4-FFF2-40B4-BE49-F238E27FC236}">
                <a16:creationId xmlns:a16="http://schemas.microsoft.com/office/drawing/2014/main" id="{2382A286-89F8-9A24-9094-0DA1B2AE4FCC}"/>
              </a:ext>
            </a:extLst>
          </p:cNvPr>
          <p:cNvSpPr txBox="1"/>
          <p:nvPr/>
        </p:nvSpPr>
        <p:spPr>
          <a:xfrm>
            <a:off x="5613010" y="4967112"/>
            <a:ext cx="184731" cy="461665"/>
          </a:xfrm>
          <a:prstGeom prst="rect">
            <a:avLst/>
          </a:prstGeom>
          <a:noFill/>
        </p:spPr>
        <p:txBody>
          <a:bodyPr wrap="none" rtlCol="0">
            <a:spAutoFit/>
          </a:bodyPr>
          <a:lstStyle/>
          <a:p>
            <a:endParaRPr lang="en-US"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65B05-D5D0-8914-1475-83319079B3B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CCB612BF-FB7F-F1DE-42DB-D5876642C2DF}"/>
              </a:ext>
            </a:extLst>
          </p:cNvPr>
          <p:cNvSpPr/>
          <p:nvPr/>
        </p:nvSpPr>
        <p:spPr>
          <a:xfrm>
            <a:off x="-4" y="0"/>
            <a:ext cx="12192003" cy="1632928"/>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2">
            <a:extLst>
              <a:ext uri="{FF2B5EF4-FFF2-40B4-BE49-F238E27FC236}">
                <a16:creationId xmlns:a16="http://schemas.microsoft.com/office/drawing/2014/main" id="{16FBAD4B-7FEE-B0ED-CC50-EC4698741DCC}"/>
              </a:ext>
            </a:extLst>
          </p:cNvPr>
          <p:cNvSpPr txBox="1">
            <a:spLocks/>
          </p:cNvSpPr>
          <p:nvPr/>
        </p:nvSpPr>
        <p:spPr>
          <a:xfrm>
            <a:off x="1291918" y="165345"/>
            <a:ext cx="111422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bg1"/>
                </a:solidFill>
                <a:latin typeface="Aptos" panose="020B0004020202020204" pitchFamily="34" charset="0"/>
              </a:rPr>
              <a:t>Examining inequities related to access to each of these dimensions is the first step to achieving resource equity</a:t>
            </a:r>
          </a:p>
        </p:txBody>
      </p:sp>
      <p:pic>
        <p:nvPicPr>
          <p:cNvPr id="20" name="Picture 19">
            <a:extLst>
              <a:ext uri="{FF2B5EF4-FFF2-40B4-BE49-F238E27FC236}">
                <a16:creationId xmlns:a16="http://schemas.microsoft.com/office/drawing/2014/main" id="{C32B16CD-9A8D-F8EB-3D7B-E7F3157AC113}"/>
              </a:ext>
            </a:extLst>
          </p:cNvPr>
          <p:cNvPicPr>
            <a:picLocks noChangeAspect="1"/>
          </p:cNvPicPr>
          <p:nvPr/>
        </p:nvPicPr>
        <p:blipFill>
          <a:blip r:embed="rId3"/>
          <a:stretch>
            <a:fillRect/>
          </a:stretch>
        </p:blipFill>
        <p:spPr>
          <a:xfrm>
            <a:off x="300490" y="332860"/>
            <a:ext cx="745341" cy="765888"/>
          </a:xfrm>
          <a:prstGeom prst="rect">
            <a:avLst/>
          </a:prstGeom>
        </p:spPr>
      </p:pic>
      <p:sp>
        <p:nvSpPr>
          <p:cNvPr id="31" name="Rectangle 30">
            <a:extLst>
              <a:ext uri="{FF2B5EF4-FFF2-40B4-BE49-F238E27FC236}">
                <a16:creationId xmlns:a16="http://schemas.microsoft.com/office/drawing/2014/main" id="{A98600F9-CC7F-BABB-E2CF-38C0CF67EDA0}"/>
              </a:ext>
            </a:extLst>
          </p:cNvPr>
          <p:cNvSpPr/>
          <p:nvPr/>
        </p:nvSpPr>
        <p:spPr>
          <a:xfrm>
            <a:off x="542701" y="657790"/>
            <a:ext cx="270244" cy="340671"/>
          </a:xfrm>
          <a:prstGeom prst="rect">
            <a:avLst/>
          </a:prstGeom>
          <a:noFill/>
        </p:spPr>
        <p:txBody>
          <a:bodyPr wrap="square" lIns="91440" tIns="45720" rIns="91440" bIns="45720">
            <a:spAutoFit/>
          </a:bodyPr>
          <a:lstStyle/>
          <a:p>
            <a:pPr algn="ctr">
              <a:lnSpc>
                <a:spcPts val="1400"/>
              </a:lnSpc>
            </a:pPr>
            <a:r>
              <a:rPr lang="en-US" sz="3200" b="1" cap="none" spc="0">
                <a:ln w="1270">
                  <a:noFill/>
                  <a:prstDash val="solid"/>
                </a:ln>
                <a:solidFill>
                  <a:srgbClr val="003057"/>
                </a:solidFill>
                <a:effectLst>
                  <a:outerShdw blurRad="124841" dir="4468936" sx="106829" sy="106829" algn="tl" rotWithShape="0">
                    <a:schemeClr val="bg1">
                      <a:lumMod val="85000"/>
                    </a:schemeClr>
                  </a:outerShdw>
                </a:effectLst>
                <a:latin typeface="Aptos" panose="020B0004020202020204" pitchFamily="34" charset="0"/>
              </a:rPr>
              <a:t>2</a:t>
            </a:r>
          </a:p>
        </p:txBody>
      </p:sp>
      <p:graphicFrame>
        <p:nvGraphicFramePr>
          <p:cNvPr id="3" name="think-cell data - do not delete" hidden="1">
            <a:extLst>
              <a:ext uri="{FF2B5EF4-FFF2-40B4-BE49-F238E27FC236}">
                <a16:creationId xmlns:a16="http://schemas.microsoft.com/office/drawing/2014/main" id="{F1C62BB9-694A-1481-37CA-FBAAA75332A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F1C62BB9-694A-1481-37CA-FBAAA75332A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8" name="Rectangle 27">
            <a:extLst>
              <a:ext uri="{FF2B5EF4-FFF2-40B4-BE49-F238E27FC236}">
                <a16:creationId xmlns:a16="http://schemas.microsoft.com/office/drawing/2014/main" id="{F7096CFC-28D8-D117-480D-34C9FE416E48}"/>
              </a:ext>
            </a:extLst>
          </p:cNvPr>
          <p:cNvSpPr/>
          <p:nvPr/>
        </p:nvSpPr>
        <p:spPr>
          <a:xfrm>
            <a:off x="3306219" y="6146675"/>
            <a:ext cx="8069076" cy="416377"/>
          </a:xfrm>
          <a:prstGeom prst="rect">
            <a:avLst/>
          </a:prstGeom>
          <a:gradFill>
            <a:gsLst>
              <a:gs pos="0">
                <a:srgbClr val="003125">
                  <a:alpha val="20000"/>
                </a:srgbClr>
              </a:gs>
              <a:gs pos="98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Do all students attend classes that are racially and socioeconomically diverse?</a:t>
            </a:r>
          </a:p>
        </p:txBody>
      </p:sp>
      <p:pic>
        <p:nvPicPr>
          <p:cNvPr id="11" name="Picture 10" descr="A close up of a logo&#10;&#10;Description automatically generated">
            <a:extLst>
              <a:ext uri="{FF2B5EF4-FFF2-40B4-BE49-F238E27FC236}">
                <a16:creationId xmlns:a16="http://schemas.microsoft.com/office/drawing/2014/main" id="{703097C1-4893-6EF6-61C6-96DA6F16AB7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730916" y="1861671"/>
            <a:ext cx="534572" cy="4756097"/>
          </a:xfrm>
          <a:prstGeom prst="rect">
            <a:avLst/>
          </a:prstGeom>
        </p:spPr>
      </p:pic>
      <p:graphicFrame>
        <p:nvGraphicFramePr>
          <p:cNvPr id="12" name="Table 11">
            <a:extLst>
              <a:ext uri="{FF2B5EF4-FFF2-40B4-BE49-F238E27FC236}">
                <a16:creationId xmlns:a16="http://schemas.microsoft.com/office/drawing/2014/main" id="{5612A0C2-5FF7-0216-3723-B25F7393C27D}"/>
              </a:ext>
            </a:extLst>
          </p:cNvPr>
          <p:cNvGraphicFramePr>
            <a:graphicFrameLocks noGrp="1"/>
          </p:cNvGraphicFramePr>
          <p:nvPr>
            <p:extLst>
              <p:ext uri="{D42A27DB-BD31-4B8C-83A1-F6EECF244321}">
                <p14:modId xmlns:p14="http://schemas.microsoft.com/office/powerpoint/2010/main" val="4171183639"/>
              </p:ext>
            </p:extLst>
          </p:nvPr>
        </p:nvGraphicFramePr>
        <p:xfrm>
          <a:off x="595081" y="1861669"/>
          <a:ext cx="2121608" cy="4755008"/>
        </p:xfrm>
        <a:graphic>
          <a:graphicData uri="http://schemas.openxmlformats.org/drawingml/2006/table">
            <a:tbl>
              <a:tblPr firstRow="1" bandRow="1">
                <a:tableStyleId>{5C22544A-7EE6-4342-B048-85BDC9FD1C3A}</a:tableStyleId>
              </a:tblPr>
              <a:tblGrid>
                <a:gridCol w="2121608">
                  <a:extLst>
                    <a:ext uri="{9D8B030D-6E8A-4147-A177-3AD203B41FA5}">
                      <a16:colId xmlns:a16="http://schemas.microsoft.com/office/drawing/2014/main" val="1544768065"/>
                    </a:ext>
                  </a:extLst>
                </a:gridCol>
              </a:tblGrid>
              <a:tr h="489660">
                <a:tc>
                  <a:txBody>
                    <a:bodyPr/>
                    <a:lstStyle/>
                    <a:p>
                      <a:pPr algn="r"/>
                      <a:r>
                        <a:rPr lang="en-US" sz="1200" b="1">
                          <a:solidFill>
                            <a:schemeClr val="tx1"/>
                          </a:solidFill>
                          <a:latin typeface="Aptos" panose="020B0004020202020204" pitchFamily="34" charset="0"/>
                        </a:rPr>
                        <a:t>SCHOOL FUNDING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72990773"/>
                  </a:ext>
                </a:extLst>
              </a:tr>
              <a:tr h="463824">
                <a:tc>
                  <a:txBody>
                    <a:bodyPr/>
                    <a:lstStyle/>
                    <a:p>
                      <a:pPr algn="r"/>
                      <a:r>
                        <a:rPr lang="en-US" sz="1200" b="1">
                          <a:solidFill>
                            <a:schemeClr val="tx1"/>
                          </a:solidFill>
                          <a:latin typeface="Aptos" panose="020B0004020202020204" pitchFamily="34" charset="0"/>
                        </a:rPr>
                        <a:t>TEACHING QUALITY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&amp; DIVERSITY</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3545737"/>
                  </a:ext>
                </a:extLst>
              </a:tr>
              <a:tr h="466207">
                <a:tc>
                  <a:txBody>
                    <a:bodyPr/>
                    <a:lstStyle/>
                    <a:p>
                      <a:pPr algn="r"/>
                      <a:r>
                        <a:rPr lang="en-US" sz="1200" b="1">
                          <a:solidFill>
                            <a:schemeClr val="tx1"/>
                          </a:solidFill>
                          <a:latin typeface="Aptos" panose="020B0004020202020204" pitchFamily="34" charset="0"/>
                        </a:rPr>
                        <a:t>SCHOOL LEADERSHIP QUALITY &amp; DIVERSITY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8831324"/>
                  </a:ext>
                </a:extLst>
              </a:tr>
              <a:tr h="476738">
                <a:tc>
                  <a:txBody>
                    <a:bodyPr/>
                    <a:lstStyle/>
                    <a:p>
                      <a:pPr algn="r"/>
                      <a:r>
                        <a:rPr lang="en-US" sz="1200" b="1">
                          <a:solidFill>
                            <a:schemeClr val="tx1"/>
                          </a:solidFill>
                          <a:latin typeface="Aptos" panose="020B0004020202020204" pitchFamily="34" charset="0"/>
                        </a:rPr>
                        <a:t>EMPOWERING,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RIGOROUS CONTENT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9894758"/>
                  </a:ext>
                </a:extLst>
              </a:tr>
              <a:tr h="492370">
                <a:tc>
                  <a:txBody>
                    <a:bodyPr/>
                    <a:lstStyle/>
                    <a:p>
                      <a:pPr algn="r"/>
                      <a:r>
                        <a:rPr lang="en-US" sz="1200" b="1">
                          <a:solidFill>
                            <a:schemeClr val="tx1"/>
                          </a:solidFill>
                          <a:latin typeface="Aptos" panose="020B0004020202020204" pitchFamily="34" charset="0"/>
                        </a:rPr>
                        <a:t>INSTRUCTIONAL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TIME &amp; ATTENTION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1383504"/>
                  </a:ext>
                </a:extLst>
              </a:tr>
              <a:tr h="461107">
                <a:tc>
                  <a:txBody>
                    <a:bodyPr/>
                    <a:lstStyle/>
                    <a:p>
                      <a:pPr algn="r"/>
                      <a:r>
                        <a:rPr lang="en-US" sz="1200" b="1">
                          <a:solidFill>
                            <a:schemeClr val="tx1"/>
                          </a:solidFill>
                          <a:latin typeface="Aptos" panose="020B0004020202020204" pitchFamily="34" charset="0"/>
                        </a:rPr>
                        <a:t>POSITIVE &amp; INVITING SCHOOL CLIMATE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0215156"/>
                  </a:ext>
                </a:extLst>
              </a:tr>
              <a:tr h="475716">
                <a:tc>
                  <a:txBody>
                    <a:bodyPr/>
                    <a:lstStyle/>
                    <a:p>
                      <a:pPr algn="r"/>
                      <a:r>
                        <a:rPr lang="en-US" sz="1200" b="1">
                          <a:solidFill>
                            <a:schemeClr val="tx1"/>
                          </a:solidFill>
                          <a:latin typeface="Aptos" panose="020B0004020202020204" pitchFamily="34" charset="0"/>
                        </a:rPr>
                        <a:t>STUDENT SUPPORTS &amp; INTERVENTION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797888"/>
                  </a:ext>
                </a:extLst>
              </a:tr>
              <a:tr h="463824">
                <a:tc>
                  <a:txBody>
                    <a:bodyPr/>
                    <a:lstStyle/>
                    <a:p>
                      <a:pPr algn="r"/>
                      <a:r>
                        <a:rPr lang="en-US" sz="1200" b="1">
                          <a:solidFill>
                            <a:schemeClr val="tx1"/>
                          </a:solidFill>
                          <a:latin typeface="Aptos" panose="020B0004020202020204" pitchFamily="34" charset="0"/>
                        </a:rPr>
                        <a:t>HIGH-QUALITY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EARLY LEARNING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1636464"/>
                  </a:ext>
                </a:extLst>
              </a:tr>
              <a:tr h="463824">
                <a:tc>
                  <a:txBody>
                    <a:bodyPr/>
                    <a:lstStyle/>
                    <a:p>
                      <a:pPr algn="r"/>
                      <a:r>
                        <a:rPr lang="en-US" sz="1200" b="1">
                          <a:solidFill>
                            <a:schemeClr val="tx1"/>
                          </a:solidFill>
                          <a:latin typeface="Aptos" panose="020B0004020202020204" pitchFamily="34" charset="0"/>
                        </a:rPr>
                        <a:t>LEARNING-READY FACILITIES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72304841"/>
                  </a:ext>
                </a:extLst>
              </a:tr>
              <a:tr h="501738">
                <a:tc>
                  <a:txBody>
                    <a:bodyPr/>
                    <a:lstStyle/>
                    <a:p>
                      <a:pPr algn="r"/>
                      <a:r>
                        <a:rPr lang="en-US" sz="1200" b="1">
                          <a:solidFill>
                            <a:schemeClr val="tx1"/>
                          </a:solidFill>
                          <a:latin typeface="Aptos" panose="020B0004020202020204" pitchFamily="34" charset="0"/>
                        </a:rPr>
                        <a:t>DIVERSE CLASSROOMS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&amp; SCHOOLS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4786569"/>
                  </a:ext>
                </a:extLst>
              </a:tr>
            </a:tbl>
          </a:graphicData>
        </a:graphic>
      </p:graphicFrame>
      <p:sp>
        <p:nvSpPr>
          <p:cNvPr id="13" name="Rectangle 12">
            <a:extLst>
              <a:ext uri="{FF2B5EF4-FFF2-40B4-BE49-F238E27FC236}">
                <a16:creationId xmlns:a16="http://schemas.microsoft.com/office/drawing/2014/main" id="{4B3A9C85-B909-B86E-D532-A123E645D4F9}"/>
              </a:ext>
            </a:extLst>
          </p:cNvPr>
          <p:cNvSpPr/>
          <p:nvPr/>
        </p:nvSpPr>
        <p:spPr>
          <a:xfrm>
            <a:off x="3306220" y="1888697"/>
            <a:ext cx="8069076" cy="416377"/>
          </a:xfrm>
          <a:prstGeom prst="rect">
            <a:avLst/>
          </a:prstGeom>
          <a:gradFill flip="none" rotWithShape="1">
            <a:gsLst>
              <a:gs pos="0">
                <a:srgbClr val="794772">
                  <a:alpha val="15000"/>
                </a:srgbClr>
              </a:gs>
              <a:gs pos="76000">
                <a:schemeClr val="bg1"/>
              </a:gs>
              <a:gs pos="0">
                <a:srgbClr val="794772">
                  <a:alpha val="32000"/>
                </a:srgbClr>
              </a:gs>
              <a:gs pos="100000">
                <a:schemeClr val="bg1"/>
              </a:gs>
            </a:gsLst>
            <a:path path="circle">
              <a:fillToRect t="100000" r="100000"/>
            </a:path>
            <a:tileRect l="-100000" b="-10000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Does funding </a:t>
            </a:r>
            <a:r>
              <a:rPr lang="en-US" sz="1600">
                <a:solidFill>
                  <a:prstClr val="black"/>
                </a:solidFill>
                <a:latin typeface="Aptos" panose="020B0004020202020204" pitchFamily="34" charset="0"/>
              </a:rPr>
              <a:t>help all</a:t>
            </a:r>
            <a:r>
              <a:rPr kumimoji="0" lang="en-US" sz="1600" b="0" i="0" u="none" strike="noStrike" kern="1200" cap="none" spc="0" normalizeH="0" baseline="0" noProof="0">
                <a:ln>
                  <a:noFill/>
                </a:ln>
                <a:solidFill>
                  <a:prstClr val="black"/>
                </a:solidFill>
                <a:effectLst/>
                <a:uLnTx/>
                <a:uFillTx/>
                <a:latin typeface="Aptos" panose="020B0004020202020204" pitchFamily="34" charset="0"/>
              </a:rPr>
              <a:t> children</a:t>
            </a:r>
            <a:r>
              <a:rPr lang="en-US" sz="1600">
                <a:solidFill>
                  <a:prstClr val="black"/>
                </a:solidFill>
                <a:latin typeface="Aptos" panose="020B0004020202020204" pitchFamily="34" charset="0"/>
              </a:rPr>
              <a:t> </a:t>
            </a:r>
            <a:r>
              <a:rPr kumimoji="0" lang="en-US" sz="1600" b="0" i="0" u="none" strike="noStrike" kern="1200" cap="none" spc="0" normalizeH="0" baseline="0" noProof="0">
                <a:ln>
                  <a:noFill/>
                </a:ln>
                <a:solidFill>
                  <a:prstClr val="black"/>
                </a:solidFill>
                <a:effectLst/>
                <a:uLnTx/>
                <a:uFillTx/>
                <a:latin typeface="Aptos" panose="020B0004020202020204" pitchFamily="34" charset="0"/>
              </a:rPr>
              <a:t>achieve and thrive?</a:t>
            </a:r>
          </a:p>
        </p:txBody>
      </p:sp>
      <p:sp>
        <p:nvSpPr>
          <p:cNvPr id="14" name="Rectangle 13">
            <a:extLst>
              <a:ext uri="{FF2B5EF4-FFF2-40B4-BE49-F238E27FC236}">
                <a16:creationId xmlns:a16="http://schemas.microsoft.com/office/drawing/2014/main" id="{F09DF740-B57A-4E73-629E-05E3DC558962}"/>
              </a:ext>
            </a:extLst>
          </p:cNvPr>
          <p:cNvSpPr/>
          <p:nvPr/>
        </p:nvSpPr>
        <p:spPr>
          <a:xfrm>
            <a:off x="3306220" y="2361806"/>
            <a:ext cx="8069076" cy="416377"/>
          </a:xfrm>
          <a:prstGeom prst="rect">
            <a:avLst/>
          </a:prstGeom>
          <a:gradFill flip="none" rotWithShape="1">
            <a:gsLst>
              <a:gs pos="0">
                <a:srgbClr val="E73877">
                  <a:alpha val="32000"/>
                </a:srgbClr>
              </a:gs>
              <a:gs pos="70000">
                <a:schemeClr val="bg1"/>
              </a:gs>
              <a:gs pos="0">
                <a:srgbClr val="E73877">
                  <a:alpha val="32000"/>
                </a:srgbClr>
              </a:gs>
              <a:gs pos="100000">
                <a:schemeClr val="bg1"/>
              </a:gs>
            </a:gsLst>
            <a:path path="circle">
              <a:fillToRect t="100000" r="100000"/>
            </a:path>
            <a:tileRect l="-100000" b="-10000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Do all students have access to strong and diverse teachers?</a:t>
            </a:r>
          </a:p>
        </p:txBody>
      </p:sp>
      <p:sp>
        <p:nvSpPr>
          <p:cNvPr id="15" name="Rectangle 14">
            <a:extLst>
              <a:ext uri="{FF2B5EF4-FFF2-40B4-BE49-F238E27FC236}">
                <a16:creationId xmlns:a16="http://schemas.microsoft.com/office/drawing/2014/main" id="{0AE771CF-F560-143F-BC89-1FAFEA8DC35D}"/>
              </a:ext>
            </a:extLst>
          </p:cNvPr>
          <p:cNvSpPr/>
          <p:nvPr/>
        </p:nvSpPr>
        <p:spPr>
          <a:xfrm>
            <a:off x="3306220" y="2834915"/>
            <a:ext cx="8069076" cy="416377"/>
          </a:xfrm>
          <a:prstGeom prst="rect">
            <a:avLst/>
          </a:prstGeom>
          <a:gradFill flip="none" rotWithShape="1">
            <a:gsLst>
              <a:gs pos="0">
                <a:srgbClr val="F47B20">
                  <a:alpha val="32000"/>
                </a:srgbClr>
              </a:gs>
              <a:gs pos="100000">
                <a:schemeClr val="bg1"/>
              </a:gs>
              <a:gs pos="0">
                <a:srgbClr val="F47B20">
                  <a:alpha val="32000"/>
                </a:srgbClr>
              </a:gs>
              <a:gs pos="100000">
                <a:schemeClr val="bg1"/>
              </a:gs>
            </a:gsLst>
            <a:path path="circle">
              <a:fillToRect t="100000" r="100000"/>
            </a:path>
            <a:tileRect l="-100000" b="-10000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US" sz="1600">
                <a:solidFill>
                  <a:prstClr val="black"/>
                </a:solidFill>
                <a:latin typeface="Aptos" panose="020B0004020202020204" pitchFamily="34" charset="0"/>
              </a:rPr>
              <a:t>Do</a:t>
            </a:r>
            <a:r>
              <a:rPr kumimoji="0" lang="en-US" sz="1600" b="0" i="0" u="none" strike="noStrike" kern="1200" cap="none" spc="0" normalizeH="0" baseline="0" noProof="0">
                <a:ln>
                  <a:noFill/>
                </a:ln>
                <a:solidFill>
                  <a:prstClr val="black"/>
                </a:solidFill>
                <a:effectLst/>
                <a:uLnTx/>
                <a:uFillTx/>
                <a:latin typeface="Aptos" panose="020B0004020202020204" pitchFamily="34" charset="0"/>
              </a:rPr>
              <a:t> school </a:t>
            </a:r>
            <a:r>
              <a:rPr lang="en-US" sz="1600">
                <a:solidFill>
                  <a:prstClr val="black"/>
                </a:solidFill>
                <a:latin typeface="Aptos" panose="020B0004020202020204" pitchFamily="34" charset="0"/>
              </a:rPr>
              <a:t>leaders reflect</a:t>
            </a:r>
            <a:r>
              <a:rPr kumimoji="0" lang="en-US" sz="1600" b="0" i="0" u="none" strike="noStrike" kern="1200" cap="none" spc="0" normalizeH="0" baseline="0" noProof="0">
                <a:ln>
                  <a:noFill/>
                </a:ln>
                <a:solidFill>
                  <a:prstClr val="black"/>
                </a:solidFill>
                <a:effectLst/>
                <a:uLnTx/>
                <a:uFillTx/>
                <a:latin typeface="Aptos" panose="020B0004020202020204" pitchFamily="34" charset="0"/>
              </a:rPr>
              <a:t> the diversity of the students and</a:t>
            </a:r>
            <a:r>
              <a:rPr lang="en-US" sz="1600">
                <a:solidFill>
                  <a:prstClr val="black"/>
                </a:solidFill>
                <a:latin typeface="Aptos" panose="020B0004020202020204" pitchFamily="34" charset="0"/>
              </a:rPr>
              <a:t> </a:t>
            </a:r>
            <a:r>
              <a:rPr kumimoji="0" lang="en-US" sz="1600" b="0" i="0" u="none" strike="noStrike" kern="1200" cap="none" spc="0" normalizeH="0" baseline="0" noProof="0">
                <a:ln>
                  <a:noFill/>
                </a:ln>
                <a:solidFill>
                  <a:prstClr val="black"/>
                </a:solidFill>
                <a:effectLst/>
                <a:uLnTx/>
                <a:uFillTx/>
                <a:latin typeface="Aptos" panose="020B0004020202020204" pitchFamily="34" charset="0"/>
              </a:rPr>
              <a:t>staff?</a:t>
            </a:r>
          </a:p>
        </p:txBody>
      </p:sp>
      <p:sp>
        <p:nvSpPr>
          <p:cNvPr id="22" name="Rectangle 21">
            <a:extLst>
              <a:ext uri="{FF2B5EF4-FFF2-40B4-BE49-F238E27FC236}">
                <a16:creationId xmlns:a16="http://schemas.microsoft.com/office/drawing/2014/main" id="{07A010D9-B278-DFFF-E1E8-FFF17270E595}"/>
              </a:ext>
            </a:extLst>
          </p:cNvPr>
          <p:cNvSpPr/>
          <p:nvPr/>
        </p:nvSpPr>
        <p:spPr>
          <a:xfrm>
            <a:off x="3306220" y="3308024"/>
            <a:ext cx="8069076" cy="416377"/>
          </a:xfrm>
          <a:prstGeom prst="rect">
            <a:avLst/>
          </a:prstGeom>
          <a:gradFill>
            <a:gsLst>
              <a:gs pos="0">
                <a:srgbClr val="8C8005"/>
              </a:gs>
              <a:gs pos="0">
                <a:srgbClr val="8C8005">
                  <a:alpha val="40000"/>
                </a:srgbClr>
              </a:gs>
              <a:gs pos="100000">
                <a:schemeClr val="bg1"/>
              </a:gs>
              <a:gs pos="100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Do all students have access to a culturally relevant curriculum?</a:t>
            </a:r>
          </a:p>
        </p:txBody>
      </p:sp>
      <p:sp>
        <p:nvSpPr>
          <p:cNvPr id="23" name="Rectangle 22">
            <a:extLst>
              <a:ext uri="{FF2B5EF4-FFF2-40B4-BE49-F238E27FC236}">
                <a16:creationId xmlns:a16="http://schemas.microsoft.com/office/drawing/2014/main" id="{4B17424B-FCB8-ECB2-8EC5-73D2B374E8C2}"/>
              </a:ext>
            </a:extLst>
          </p:cNvPr>
          <p:cNvSpPr/>
          <p:nvPr/>
        </p:nvSpPr>
        <p:spPr>
          <a:xfrm>
            <a:off x="3306220" y="3781133"/>
            <a:ext cx="8069076" cy="416377"/>
          </a:xfrm>
          <a:prstGeom prst="rect">
            <a:avLst/>
          </a:prstGeom>
          <a:gradFill>
            <a:gsLst>
              <a:gs pos="0">
                <a:srgbClr val="DC5833">
                  <a:alpha val="40000"/>
                </a:srgbClr>
              </a:gs>
              <a:gs pos="94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Do all students who need additional instructional time receive it?</a:t>
            </a:r>
          </a:p>
        </p:txBody>
      </p:sp>
      <p:sp>
        <p:nvSpPr>
          <p:cNvPr id="24" name="Rectangle 23">
            <a:extLst>
              <a:ext uri="{FF2B5EF4-FFF2-40B4-BE49-F238E27FC236}">
                <a16:creationId xmlns:a16="http://schemas.microsoft.com/office/drawing/2014/main" id="{30FABEB0-7770-E39C-3C3E-1FAA4821F5B4}"/>
              </a:ext>
            </a:extLst>
          </p:cNvPr>
          <p:cNvSpPr/>
          <p:nvPr/>
        </p:nvSpPr>
        <p:spPr>
          <a:xfrm>
            <a:off x="3306219" y="4254242"/>
            <a:ext cx="8069076" cy="416377"/>
          </a:xfrm>
          <a:prstGeom prst="rect">
            <a:avLst/>
          </a:prstGeom>
          <a:gradFill>
            <a:gsLst>
              <a:gs pos="0">
                <a:srgbClr val="004C9C">
                  <a:alpha val="30000"/>
                </a:srgbClr>
              </a:gs>
              <a:gs pos="98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Do all students experience fair </a:t>
            </a:r>
            <a:r>
              <a:rPr lang="en-US" sz="1600">
                <a:solidFill>
                  <a:prstClr val="black"/>
                </a:solidFill>
                <a:latin typeface="Aptos" panose="020B0004020202020204" pitchFamily="34" charset="0"/>
              </a:rPr>
              <a:t>rules, fair policies,</a:t>
            </a:r>
            <a:r>
              <a:rPr kumimoji="0" lang="en-US" sz="1600" b="0" i="0" u="none" strike="noStrike" kern="1200" cap="none" spc="0" normalizeH="0" baseline="0" noProof="0">
                <a:ln>
                  <a:noFill/>
                </a:ln>
                <a:solidFill>
                  <a:prstClr val="black"/>
                </a:solidFill>
                <a:effectLst/>
                <a:uLnTx/>
                <a:uFillTx/>
                <a:latin typeface="Aptos" panose="020B0004020202020204" pitchFamily="34" charset="0"/>
              </a:rPr>
              <a:t> and a safe environment? </a:t>
            </a:r>
          </a:p>
        </p:txBody>
      </p:sp>
      <p:sp>
        <p:nvSpPr>
          <p:cNvPr id="25" name="Rectangle 24">
            <a:extLst>
              <a:ext uri="{FF2B5EF4-FFF2-40B4-BE49-F238E27FC236}">
                <a16:creationId xmlns:a16="http://schemas.microsoft.com/office/drawing/2014/main" id="{D883A653-6E52-A75F-24A3-F4F1764E5297}"/>
              </a:ext>
            </a:extLst>
          </p:cNvPr>
          <p:cNvSpPr/>
          <p:nvPr/>
        </p:nvSpPr>
        <p:spPr>
          <a:xfrm>
            <a:off x="3306220" y="4727351"/>
            <a:ext cx="8069076" cy="416377"/>
          </a:xfrm>
          <a:prstGeom prst="rect">
            <a:avLst/>
          </a:prstGeom>
          <a:gradFill>
            <a:gsLst>
              <a:gs pos="0">
                <a:srgbClr val="FFD24A">
                  <a:alpha val="30000"/>
                </a:srgbClr>
              </a:gs>
              <a:gs pos="94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Do all students have access to the social-emotional support they need?</a:t>
            </a:r>
          </a:p>
        </p:txBody>
      </p:sp>
      <p:sp>
        <p:nvSpPr>
          <p:cNvPr id="26" name="Rectangle 25">
            <a:extLst>
              <a:ext uri="{FF2B5EF4-FFF2-40B4-BE49-F238E27FC236}">
                <a16:creationId xmlns:a16="http://schemas.microsoft.com/office/drawing/2014/main" id="{E146C1C2-87F6-C1A9-EDD5-846384E2CF4F}"/>
              </a:ext>
            </a:extLst>
          </p:cNvPr>
          <p:cNvSpPr/>
          <p:nvPr/>
        </p:nvSpPr>
        <p:spPr>
          <a:xfrm>
            <a:off x="3306220" y="5200460"/>
            <a:ext cx="8069076" cy="416377"/>
          </a:xfrm>
          <a:prstGeom prst="rect">
            <a:avLst/>
          </a:prstGeom>
          <a:gradFill>
            <a:gsLst>
              <a:gs pos="0">
                <a:srgbClr val="302663">
                  <a:alpha val="20000"/>
                </a:srgbClr>
              </a:gs>
              <a:gs pos="94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Do all students have access to high-quality preschool programs?</a:t>
            </a:r>
          </a:p>
        </p:txBody>
      </p:sp>
      <p:sp>
        <p:nvSpPr>
          <p:cNvPr id="27" name="Rectangle 26">
            <a:extLst>
              <a:ext uri="{FF2B5EF4-FFF2-40B4-BE49-F238E27FC236}">
                <a16:creationId xmlns:a16="http://schemas.microsoft.com/office/drawing/2014/main" id="{A48BFFAF-9143-EB3C-75CB-A169E2104EC5}"/>
              </a:ext>
            </a:extLst>
          </p:cNvPr>
          <p:cNvSpPr/>
          <p:nvPr/>
        </p:nvSpPr>
        <p:spPr>
          <a:xfrm>
            <a:off x="3306219" y="5673569"/>
            <a:ext cx="8069076" cy="416377"/>
          </a:xfrm>
          <a:prstGeom prst="rect">
            <a:avLst/>
          </a:prstGeom>
          <a:gradFill>
            <a:gsLst>
              <a:gs pos="0">
                <a:srgbClr val="03ABE8">
                  <a:alpha val="20000"/>
                </a:srgbClr>
              </a:gs>
              <a:gs pos="78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Are school facilities safe and well-maintained?</a:t>
            </a:r>
          </a:p>
        </p:txBody>
      </p:sp>
      <p:sp>
        <p:nvSpPr>
          <p:cNvPr id="4" name="Slide Number Placeholder 3">
            <a:extLst>
              <a:ext uri="{FF2B5EF4-FFF2-40B4-BE49-F238E27FC236}">
                <a16:creationId xmlns:a16="http://schemas.microsoft.com/office/drawing/2014/main" id="{0DC03465-87B9-4BA7-E3F2-BCFF906A0512}"/>
              </a:ext>
            </a:extLst>
          </p:cNvPr>
          <p:cNvSpPr>
            <a:spLocks noGrp="1"/>
          </p:cNvSpPr>
          <p:nvPr>
            <p:ph type="sldNum" sz="quarter" idx="12"/>
          </p:nvPr>
        </p:nvSpPr>
        <p:spPr>
          <a:xfrm>
            <a:off x="8741664" y="6356350"/>
            <a:ext cx="3319272" cy="365125"/>
          </a:xfrm>
        </p:spPr>
        <p:txBody>
          <a:bodyPr/>
          <a:lstStyle/>
          <a:p>
            <a:fld id="{330EA680-D336-4FF7-8B7A-9848BB0A1C32}" type="slidenum">
              <a:rPr lang="en-US" smtClean="0"/>
              <a:t>19</a:t>
            </a:fld>
            <a:endParaRPr lang="en-US"/>
          </a:p>
        </p:txBody>
      </p:sp>
    </p:spTree>
    <p:extLst>
      <p:ext uri="{BB962C8B-B14F-4D97-AF65-F5344CB8AC3E}">
        <p14:creationId xmlns:p14="http://schemas.microsoft.com/office/powerpoint/2010/main" val="3955060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6CBB3E11-459C-103C-B044-FE76E885AB12}"/>
              </a:ext>
            </a:extLst>
          </p:cNvPr>
          <p:cNvGraphicFramePr>
            <a:graphicFrameLocks noChangeAspect="1"/>
          </p:cNvGraphicFramePr>
          <p:nvPr>
            <p:custDataLst>
              <p:tags r:id="rId1"/>
            </p:custDataLst>
            <p:extLst>
              <p:ext uri="{D42A27DB-BD31-4B8C-83A1-F6EECF244321}">
                <p14:modId xmlns:p14="http://schemas.microsoft.com/office/powerpoint/2010/main" val="24285567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9" name="think-cell data - do not delete" hidden="1">
                        <a:extLst>
                          <a:ext uri="{FF2B5EF4-FFF2-40B4-BE49-F238E27FC236}">
                            <a16:creationId xmlns:a16="http://schemas.microsoft.com/office/drawing/2014/main" id="{6CBB3E11-459C-103C-B044-FE76E885AB1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3" name="Group 2">
            <a:extLst>
              <a:ext uri="{FF2B5EF4-FFF2-40B4-BE49-F238E27FC236}">
                <a16:creationId xmlns:a16="http://schemas.microsoft.com/office/drawing/2014/main" id="{01221931-2C8C-71C7-9753-839A2F9BE990}"/>
              </a:ext>
            </a:extLst>
          </p:cNvPr>
          <p:cNvGrpSpPr>
            <a:grpSpLocks noGrp="1" noUngrp="1" noRot="1" noMove="1" noResize="1"/>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C4D9383C-100C-5EA7-8641-36411287B8FD}"/>
                </a:ext>
              </a:extLst>
            </p:cNvPr>
            <p:cNvSpPr>
              <a:spLocks noGrp="1" noRot="1" noMove="1" noResize="1" noEditPoints="1" noAdjustHandles="1" noChangeArrowheads="1" noChangeShapeType="1"/>
            </p:cNvSpPr>
            <p:nvPr/>
          </p:nvSpPr>
          <p:spPr>
            <a:xfrm>
              <a:off x="7013864" y="0"/>
              <a:ext cx="5178136" cy="6858000"/>
            </a:xfrm>
            <a:prstGeom prst="rect">
              <a:avLst/>
            </a:prstGeom>
            <a:solidFill>
              <a:srgbClr val="E7E7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food&#10;&#10;Description automatically generated">
              <a:extLst>
                <a:ext uri="{FF2B5EF4-FFF2-40B4-BE49-F238E27FC236}">
                  <a16:creationId xmlns:a16="http://schemas.microsoft.com/office/drawing/2014/main" id="{76BA72C6-8B21-4EFA-9AC6-F270FD779792}"/>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a:ext>
              </a:extLst>
            </a:blip>
            <a:srcRect/>
            <a:stretch/>
          </p:blipFill>
          <p:spPr>
            <a:xfrm>
              <a:off x="0" y="0"/>
              <a:ext cx="7221682" cy="6858000"/>
            </a:xfrm>
            <a:prstGeom prst="rect">
              <a:avLst/>
            </a:prstGeom>
            <a:solidFill>
              <a:srgbClr val="E7E7E8"/>
            </a:solidFill>
          </p:spPr>
        </p:pic>
      </p:grpSp>
      <p:grpSp>
        <p:nvGrpSpPr>
          <p:cNvPr id="2" name="Group 1">
            <a:extLst>
              <a:ext uri="{FF2B5EF4-FFF2-40B4-BE49-F238E27FC236}">
                <a16:creationId xmlns:a16="http://schemas.microsoft.com/office/drawing/2014/main" id="{902CE1EF-351F-1E7B-B362-767E0D95CF85}"/>
              </a:ext>
            </a:extLst>
          </p:cNvPr>
          <p:cNvGrpSpPr/>
          <p:nvPr/>
        </p:nvGrpSpPr>
        <p:grpSpPr>
          <a:xfrm>
            <a:off x="3169763" y="2722177"/>
            <a:ext cx="8730099" cy="1413646"/>
            <a:chOff x="3897440" y="3999010"/>
            <a:chExt cx="4406878" cy="1095652"/>
          </a:xfrm>
        </p:grpSpPr>
        <p:sp>
          <p:nvSpPr>
            <p:cNvPr id="7" name="TextBox 6">
              <a:extLst>
                <a:ext uri="{FF2B5EF4-FFF2-40B4-BE49-F238E27FC236}">
                  <a16:creationId xmlns:a16="http://schemas.microsoft.com/office/drawing/2014/main" id="{40E955D7-E812-48FF-8615-9E1A93ECFD84}"/>
                </a:ext>
              </a:extLst>
            </p:cNvPr>
            <p:cNvSpPr txBox="1"/>
            <p:nvPr/>
          </p:nvSpPr>
          <p:spPr>
            <a:xfrm>
              <a:off x="3897440" y="3999010"/>
              <a:ext cx="4406878" cy="71563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3057"/>
                  </a:solidFill>
                  <a:effectLst/>
                  <a:uLnTx/>
                  <a:uFillTx/>
                  <a:latin typeface="Aptos" panose="020B0004020202020204" pitchFamily="34" charset="0"/>
                </a:rPr>
                <a:t>Resource Equity in Action</a:t>
              </a:r>
              <a:endParaRPr kumimoji="0" lang="en-US" sz="5000" b="1" i="0" u="none" strike="noStrike" kern="1200" cap="none" spc="0" normalizeH="0" baseline="0" noProof="0">
                <a:ln>
                  <a:noFill/>
                </a:ln>
                <a:solidFill>
                  <a:srgbClr val="003057"/>
                </a:solidFill>
                <a:effectLst/>
                <a:uLnTx/>
                <a:uFillTx/>
                <a:latin typeface="Aptos" panose="020B0004020202020204" pitchFamily="34" charset="0"/>
              </a:endParaRPr>
            </a:p>
          </p:txBody>
        </p:sp>
        <p:sp>
          <p:nvSpPr>
            <p:cNvPr id="8" name="TextBox 7">
              <a:extLst>
                <a:ext uri="{FF2B5EF4-FFF2-40B4-BE49-F238E27FC236}">
                  <a16:creationId xmlns:a16="http://schemas.microsoft.com/office/drawing/2014/main" id="{16F217EF-6F07-46F3-ACE2-D84BBFE83B69}"/>
                </a:ext>
              </a:extLst>
            </p:cNvPr>
            <p:cNvSpPr txBox="1"/>
            <p:nvPr/>
          </p:nvSpPr>
          <p:spPr>
            <a:xfrm>
              <a:off x="3909303" y="4617575"/>
              <a:ext cx="4159100" cy="47708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srgbClr val="003057"/>
                  </a:solidFill>
                  <a:effectLst/>
                  <a:uLnTx/>
                  <a:uFillTx/>
                  <a:latin typeface="Aptos Narrow" panose="020B0004020202020204" pitchFamily="34" charset="0"/>
                </a:rPr>
                <a:t>A 5-Step Facilitation Guide for</a:t>
              </a:r>
              <a:r>
                <a:rPr lang="en-US" sz="3400">
                  <a:solidFill>
                    <a:srgbClr val="003057"/>
                  </a:solidFill>
                  <a:latin typeface="Aptos Narrow" panose="020B0004020202020204" pitchFamily="34" charset="0"/>
                </a:rPr>
                <a:t> High Schools</a:t>
              </a:r>
              <a:endParaRPr kumimoji="0" lang="en-US" sz="3400" b="0" i="0" u="none" strike="noStrike" kern="1200" cap="none" spc="0" normalizeH="0" baseline="0" noProof="0">
                <a:ln>
                  <a:noFill/>
                </a:ln>
                <a:solidFill>
                  <a:srgbClr val="003057"/>
                </a:solidFill>
                <a:effectLst/>
                <a:uLnTx/>
                <a:uFillTx/>
                <a:latin typeface="Aptos Narrow" panose="020B0004020202020204" pitchFamily="34" charset="0"/>
              </a:endParaRPr>
            </a:p>
          </p:txBody>
        </p:sp>
      </p:grpSp>
      <p:pic>
        <p:nvPicPr>
          <p:cNvPr id="19" name="Picture 18" descr="A colorful circles in a circle&#10;&#10;AI-generated content may be incorrect.">
            <a:extLst>
              <a:ext uri="{FF2B5EF4-FFF2-40B4-BE49-F238E27FC236}">
                <a16:creationId xmlns:a16="http://schemas.microsoft.com/office/drawing/2014/main" id="{193D5752-55CD-C905-F4C7-0BB9B034E9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49606" y="5345080"/>
            <a:ext cx="2942394" cy="1351820"/>
          </a:xfrm>
          <a:prstGeom prst="rect">
            <a:avLst/>
          </a:prstGeom>
        </p:spPr>
      </p:pic>
    </p:spTree>
    <p:extLst>
      <p:ext uri="{BB962C8B-B14F-4D97-AF65-F5344CB8AC3E}">
        <p14:creationId xmlns:p14="http://schemas.microsoft.com/office/powerpoint/2010/main" val="240526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8" name="Rectangle 7">
            <a:extLst>
              <a:ext uri="{FF2B5EF4-FFF2-40B4-BE49-F238E27FC236}">
                <a16:creationId xmlns:a16="http://schemas.microsoft.com/office/drawing/2014/main" id="{A5172483-49FA-5118-9137-C4E2F1A8CC6A}"/>
              </a:ext>
            </a:extLst>
          </p:cNvPr>
          <p:cNvSpPr/>
          <p:nvPr/>
        </p:nvSpPr>
        <p:spPr>
          <a:xfrm>
            <a:off x="-4" y="0"/>
            <a:ext cx="12192003" cy="1632928"/>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9" name="Title 2">
            <a:extLst>
              <a:ext uri="{FF2B5EF4-FFF2-40B4-BE49-F238E27FC236}">
                <a16:creationId xmlns:a16="http://schemas.microsoft.com/office/drawing/2014/main" id="{592A8B70-9218-8E48-0856-B7878925674F}"/>
              </a:ext>
            </a:extLst>
          </p:cNvPr>
          <p:cNvSpPr txBox="1">
            <a:spLocks/>
          </p:cNvSpPr>
          <p:nvPr/>
        </p:nvSpPr>
        <p:spPr>
          <a:xfrm>
            <a:off x="1291918" y="165345"/>
            <a:ext cx="111422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bg1"/>
                </a:solidFill>
                <a:latin typeface="Aptos" panose="020B0004020202020204" pitchFamily="34" charset="0"/>
              </a:rPr>
              <a:t>ARE's 10 dimensions help unpack the policy and </a:t>
            </a:r>
            <a:br>
              <a:rPr lang="en-US" sz="3200" b="1">
                <a:solidFill>
                  <a:schemeClr val="bg1"/>
                </a:solidFill>
                <a:latin typeface="Aptos" panose="020B0004020202020204" pitchFamily="34" charset="0"/>
              </a:rPr>
            </a:br>
            <a:r>
              <a:rPr lang="en-US" sz="3200" b="1">
                <a:solidFill>
                  <a:schemeClr val="bg1"/>
                </a:solidFill>
                <a:latin typeface="Aptos" panose="020B0004020202020204" pitchFamily="34" charset="0"/>
              </a:rPr>
              <a:t>practice decisions that drive the opportunity gap</a:t>
            </a:r>
          </a:p>
        </p:txBody>
      </p:sp>
      <p:pic>
        <p:nvPicPr>
          <p:cNvPr id="13" name="Picture 12">
            <a:extLst>
              <a:ext uri="{FF2B5EF4-FFF2-40B4-BE49-F238E27FC236}">
                <a16:creationId xmlns:a16="http://schemas.microsoft.com/office/drawing/2014/main" id="{B349F7F1-4CE2-AF83-AF58-1F2D2A8DCBFF}"/>
              </a:ext>
            </a:extLst>
          </p:cNvPr>
          <p:cNvPicPr>
            <a:picLocks noChangeAspect="1"/>
          </p:cNvPicPr>
          <p:nvPr/>
        </p:nvPicPr>
        <p:blipFill>
          <a:blip r:embed="rId4"/>
          <a:stretch>
            <a:fillRect/>
          </a:stretch>
        </p:blipFill>
        <p:spPr>
          <a:xfrm>
            <a:off x="300490" y="332860"/>
            <a:ext cx="745341" cy="765888"/>
          </a:xfrm>
          <a:prstGeom prst="rect">
            <a:avLst/>
          </a:prstGeom>
        </p:spPr>
      </p:pic>
      <p:sp>
        <p:nvSpPr>
          <p:cNvPr id="14" name="Rectangle 13">
            <a:extLst>
              <a:ext uri="{FF2B5EF4-FFF2-40B4-BE49-F238E27FC236}">
                <a16:creationId xmlns:a16="http://schemas.microsoft.com/office/drawing/2014/main" id="{C6C5D9E1-2499-1487-CBFA-B7D947F4D73B}"/>
              </a:ext>
            </a:extLst>
          </p:cNvPr>
          <p:cNvSpPr/>
          <p:nvPr/>
        </p:nvSpPr>
        <p:spPr>
          <a:xfrm>
            <a:off x="542701" y="657790"/>
            <a:ext cx="270244" cy="340671"/>
          </a:xfrm>
          <a:prstGeom prst="rect">
            <a:avLst/>
          </a:prstGeom>
          <a:noFill/>
        </p:spPr>
        <p:txBody>
          <a:bodyPr wrap="square" lIns="91440" tIns="45720" rIns="91440" bIns="45720">
            <a:spAutoFit/>
          </a:bodyPr>
          <a:lstStyle/>
          <a:p>
            <a:pPr algn="ctr">
              <a:lnSpc>
                <a:spcPts val="1400"/>
              </a:lnSpc>
            </a:pPr>
            <a:r>
              <a:rPr lang="en-US" sz="3200" b="1" cap="none" spc="0">
                <a:ln w="1270">
                  <a:noFill/>
                  <a:prstDash val="solid"/>
                </a:ln>
                <a:solidFill>
                  <a:srgbClr val="003057"/>
                </a:solidFill>
                <a:effectLst>
                  <a:outerShdw blurRad="124841" dir="4468936" sx="106829" sy="106829" algn="tl" rotWithShape="0">
                    <a:schemeClr val="bg1">
                      <a:lumMod val="85000"/>
                    </a:schemeClr>
                  </a:outerShdw>
                </a:effectLst>
                <a:latin typeface="Aptos" panose="020B0004020202020204" pitchFamily="34" charset="0"/>
              </a:rPr>
              <a:t>3</a:t>
            </a:r>
          </a:p>
        </p:txBody>
      </p:sp>
      <p:graphicFrame>
        <p:nvGraphicFramePr>
          <p:cNvPr id="12" name="think-cell data - do not delete" hidden="1">
            <a:extLst>
              <a:ext uri="{FF2B5EF4-FFF2-40B4-BE49-F238E27FC236}">
                <a16:creationId xmlns:a16="http://schemas.microsoft.com/office/drawing/2014/main" id="{0E14183D-5A32-46A1-DE83-625483150CF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4" imgH="484" progId="TCLayout.ActiveDocument.1">
                  <p:embed/>
                </p:oleObj>
              </mc:Choice>
              <mc:Fallback>
                <p:oleObj name="think-cell Slide" r:id="rId5" imgW="484" imgH="484" progId="TCLayout.ActiveDocument.1">
                  <p:embed/>
                  <p:pic>
                    <p:nvPicPr>
                      <p:cNvPr id="12" name="think-cell data - do not delete" hidden="1">
                        <a:extLst>
                          <a:ext uri="{FF2B5EF4-FFF2-40B4-BE49-F238E27FC236}">
                            <a16:creationId xmlns:a16="http://schemas.microsoft.com/office/drawing/2014/main" id="{0E14183D-5A32-46A1-DE83-625483150CF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362" name="Google Shape;362;p50"/>
          <p:cNvGraphicFramePr/>
          <p:nvPr>
            <p:extLst>
              <p:ext uri="{D42A27DB-BD31-4B8C-83A1-F6EECF244321}">
                <p14:modId xmlns:p14="http://schemas.microsoft.com/office/powerpoint/2010/main" val="4091456070"/>
              </p:ext>
            </p:extLst>
          </p:nvPr>
        </p:nvGraphicFramePr>
        <p:xfrm>
          <a:off x="3591136" y="2266075"/>
          <a:ext cx="7286202" cy="3115108"/>
        </p:xfrm>
        <a:graphic>
          <a:graphicData uri="http://schemas.openxmlformats.org/drawingml/2006/table">
            <a:tbl>
              <a:tblPr firstRow="1" bandRow="1">
                <a:noFill/>
              </a:tblPr>
              <a:tblGrid>
                <a:gridCol w="1101477">
                  <a:extLst>
                    <a:ext uri="{9D8B030D-6E8A-4147-A177-3AD203B41FA5}">
                      <a16:colId xmlns:a16="http://schemas.microsoft.com/office/drawing/2014/main" val="20000"/>
                    </a:ext>
                  </a:extLst>
                </a:gridCol>
                <a:gridCol w="2061575">
                  <a:extLst>
                    <a:ext uri="{9D8B030D-6E8A-4147-A177-3AD203B41FA5}">
                      <a16:colId xmlns:a16="http://schemas.microsoft.com/office/drawing/2014/main" val="20004"/>
                    </a:ext>
                  </a:extLst>
                </a:gridCol>
                <a:gridCol w="2404097">
                  <a:extLst>
                    <a:ext uri="{9D8B030D-6E8A-4147-A177-3AD203B41FA5}">
                      <a16:colId xmlns:a16="http://schemas.microsoft.com/office/drawing/2014/main" val="20005"/>
                    </a:ext>
                  </a:extLst>
                </a:gridCol>
                <a:gridCol w="1719053">
                  <a:extLst>
                    <a:ext uri="{9D8B030D-6E8A-4147-A177-3AD203B41FA5}">
                      <a16:colId xmlns:a16="http://schemas.microsoft.com/office/drawing/2014/main" val="20006"/>
                    </a:ext>
                  </a:extLst>
                </a:gridCol>
              </a:tblGrid>
              <a:tr h="440012">
                <a:tc>
                  <a:txBody>
                    <a:bodyPr/>
                    <a:lstStyle/>
                    <a:p>
                      <a:pPr marL="0" marR="0" lvl="0" indent="0" algn="ctr" rtl="0">
                        <a:spcBef>
                          <a:spcPts val="0"/>
                        </a:spcBef>
                        <a:spcAft>
                          <a:spcPts val="0"/>
                        </a:spcAft>
                        <a:buNone/>
                      </a:pPr>
                      <a:endParaRPr lang="en-US" sz="1400" b="0" u="none" strike="noStrike" cap="none">
                        <a:solidFill>
                          <a:schemeClr val="dk1"/>
                        </a:solidFill>
                        <a:latin typeface="Aptos" panose="020B0004020202020204" pitchFamily="34" charset="0"/>
                        <a:ea typeface="Arial Narrow"/>
                        <a:cs typeface="Arial Narrow"/>
                        <a:sym typeface="Arial Narrow"/>
                      </a:endParaRPr>
                    </a:p>
                  </a:txBody>
                  <a:tcPr marL="109322" marR="109322" marT="54661" marB="54661" anchor="ctr">
                    <a:lnL w="38100" cap="flat" cmpd="sng">
                      <a:solidFill>
                        <a:schemeClr val="lt1"/>
                      </a:solidFill>
                      <a:prstDash val="solid"/>
                      <a:round/>
                      <a:headEnd type="none" w="sm" len="sm"/>
                      <a:tailEnd type="none" w="sm" len="sm"/>
                    </a:lnL>
                    <a:lnR w="38100" cap="flat" cmpd="sng" algn="ctr">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lang="en-US" sz="1400" b="1" u="none" strike="noStrike" cap="none">
                        <a:solidFill>
                          <a:srgbClr val="9A8700"/>
                        </a:solidFill>
                        <a:latin typeface="Aptos" panose="020B0004020202020204" pitchFamily="34" charset="0"/>
                        <a:ea typeface="Arial Narrow"/>
                        <a:cs typeface="Arial Narrow"/>
                        <a:sym typeface="Arial Narrow"/>
                      </a:endParaRPr>
                    </a:p>
                  </a:txBody>
                  <a:tcPr marL="109322" marR="109322" marT="54661" marB="54661">
                    <a:lnL w="38100" cap="flat" cmpd="sng" algn="ctr">
                      <a:solidFill>
                        <a:schemeClr val="lt1"/>
                      </a:solidFill>
                      <a:prstDash val="solid"/>
                      <a:round/>
                      <a:headEnd type="none" w="sm" len="sm"/>
                      <a:tailEnd type="none" w="sm" len="sm"/>
                    </a:lnL>
                    <a:lnR w="38100" cap="flat" cmpd="sng" algn="ctr">
                      <a:solidFill>
                        <a:schemeClr val="lt1"/>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38100" cap="flat" cmpd="sng" algn="ctr">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lang="en-US" sz="2000" b="1" u="none" strike="noStrike" cap="none">
                        <a:solidFill>
                          <a:srgbClr val="963821"/>
                        </a:solidFill>
                        <a:latin typeface="Aptos" panose="020B0004020202020204" pitchFamily="34" charset="0"/>
                        <a:ea typeface="Arial Narrow"/>
                        <a:cs typeface="Arial Narrow"/>
                        <a:sym typeface="Arial Narrow"/>
                      </a:endParaRPr>
                    </a:p>
                  </a:txBody>
                  <a:tcPr marL="109322" marR="109322" marT="54661" marB="54661">
                    <a:lnL w="38100" cap="flat" cmpd="sng" algn="ctr">
                      <a:solidFill>
                        <a:schemeClr val="lt1"/>
                      </a:solidFill>
                      <a:prstDash val="solid"/>
                      <a:round/>
                      <a:headEnd type="none" w="sm" len="sm"/>
                      <a:tailEnd type="none" w="sm" len="sm"/>
                    </a:lnL>
                    <a:lnR w="38100" cap="flat" cmpd="sng" algn="ctr">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b="1" u="none" strike="noStrike" cap="none">
                          <a:solidFill>
                            <a:schemeClr val="dk1"/>
                          </a:solidFill>
                          <a:latin typeface="Aptos" panose="020B0004020202020204" pitchFamily="34" charset="0"/>
                          <a:ea typeface="Arial Narrow"/>
                          <a:cs typeface="Arial Narrow"/>
                          <a:sym typeface="Arial Narrow"/>
                        </a:rPr>
                        <a:t>Percent </a:t>
                      </a:r>
                    </a:p>
                    <a:p>
                      <a:pPr marL="0" marR="0" lvl="0" indent="0" algn="ctr" rtl="0">
                        <a:spcBef>
                          <a:spcPts val="0"/>
                        </a:spcBef>
                        <a:spcAft>
                          <a:spcPts val="0"/>
                        </a:spcAft>
                        <a:buNone/>
                      </a:pPr>
                      <a:r>
                        <a:rPr lang="en-US" sz="2000" b="1" u="none" strike="noStrike" cap="none">
                          <a:solidFill>
                            <a:schemeClr val="dk1"/>
                          </a:solidFill>
                          <a:latin typeface="Aptos" panose="020B0004020202020204" pitchFamily="34" charset="0"/>
                          <a:ea typeface="Arial Narrow"/>
                          <a:cs typeface="Arial Narrow"/>
                          <a:sym typeface="Arial Narrow"/>
                        </a:rPr>
                        <a:t>Proficient</a:t>
                      </a:r>
                      <a:endParaRPr lang="en-US" sz="2800">
                        <a:latin typeface="Aptos" panose="020B0004020202020204" pitchFamily="34" charset="0"/>
                        <a:ea typeface="Arial Narrow"/>
                        <a:cs typeface="Arial Narrow"/>
                        <a:sym typeface="Arial Narrow"/>
                      </a:endParaRPr>
                    </a:p>
                  </a:txBody>
                  <a:tcPr marL="109322" marR="109322" marT="54661" marB="54661">
                    <a:lnL w="38100" cap="flat" cmpd="sng" algn="ctr">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65015">
                <a:tc rowSpan="2">
                  <a:txBody>
                    <a:bodyPr/>
                    <a:lstStyle/>
                    <a:p>
                      <a:pPr marL="0" marR="0" lvl="0" indent="0" algn="ctr" rtl="0">
                        <a:spcBef>
                          <a:spcPts val="0"/>
                        </a:spcBef>
                        <a:spcAft>
                          <a:spcPts val="0"/>
                        </a:spcAft>
                        <a:buNone/>
                      </a:pPr>
                      <a:endParaRPr lang="en-US" sz="1300" b="1" u="none" strike="noStrike" cap="none">
                        <a:solidFill>
                          <a:schemeClr val="dk1"/>
                        </a:solidFill>
                        <a:latin typeface="Aptos" panose="020B0004020202020204" pitchFamily="34" charset="0"/>
                        <a:ea typeface="Arial Narrow"/>
                        <a:cs typeface="Arial Narrow"/>
                        <a:sym typeface="Arial Narrow"/>
                      </a:endParaRPr>
                    </a:p>
                  </a:txBody>
                  <a:tcPr marL="109290" marR="109290" marT="54645" marB="5464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38100" cap="flat" cmpd="sng" algn="ctr">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1"/>
                    </a:solidFill>
                  </a:tcPr>
                </a:tc>
                <a:tc rowSpan="2">
                  <a:txBody>
                    <a:bodyPr/>
                    <a:lstStyle/>
                    <a:p>
                      <a:pPr marL="0" marR="0" lvl="0" indent="0" algn="ctr" rtl="0">
                        <a:spcBef>
                          <a:spcPts val="0"/>
                        </a:spcBef>
                        <a:spcAft>
                          <a:spcPts val="0"/>
                        </a:spcAft>
                        <a:buNone/>
                      </a:pPr>
                      <a:endParaRPr lang="en-US" sz="1300" u="none" strike="noStrike" cap="none">
                        <a:solidFill>
                          <a:schemeClr val="dk1"/>
                        </a:solidFill>
                        <a:latin typeface="Aptos" panose="020B0004020202020204" pitchFamily="34" charset="0"/>
                        <a:ea typeface="Arial Narrow"/>
                        <a:cs typeface="Arial Narrow"/>
                        <a:sym typeface="Arial Narrow"/>
                      </a:endParaRPr>
                    </a:p>
                  </a:txBody>
                  <a:tcPr marL="109290" marR="109290" marT="54645" marB="54645" anchor="ctr">
                    <a:lnL w="9525" cap="flat" cmpd="sng" algn="ctr">
                      <a:solidFill>
                        <a:srgbClr val="000000">
                          <a:alpha val="0"/>
                        </a:srgbClr>
                      </a:solidFill>
                      <a:prstDash val="solid"/>
                      <a:round/>
                      <a:headEnd type="none" w="sm" len="sm"/>
                      <a:tailEnd type="none" w="sm" len="sm"/>
                    </a:lnL>
                    <a:lnR w="76200" cap="flat" cmpd="sng" algn="ctr">
                      <a:solidFill>
                        <a:schemeClr val="lt1"/>
                      </a:solidFill>
                      <a:prstDash val="solid"/>
                      <a:round/>
                      <a:headEnd type="none" w="sm" len="sm"/>
                      <a:tailEnd type="none" w="sm" len="sm"/>
                    </a:lnR>
                    <a:lnT w="38100" cap="flat" cmpd="sng" algn="ctr">
                      <a:solidFill>
                        <a:schemeClr val="lt1"/>
                      </a:solidFill>
                      <a:prstDash val="solid"/>
                      <a:round/>
                      <a:headEnd type="none" w="sm" len="sm"/>
                      <a:tailEnd type="none" w="sm" len="sm"/>
                    </a:lnT>
                    <a:lnB w="76200" cap="flat" cmpd="sng" algn="ctr">
                      <a:solidFill>
                        <a:schemeClr val="lt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800"/>
                        <a:buFont typeface="Arial Narrow"/>
                        <a:buNone/>
                      </a:pPr>
                      <a:r>
                        <a:rPr lang="en-US" sz="1600" b="1" u="none" strike="noStrike" cap="none">
                          <a:solidFill>
                            <a:schemeClr val="dk1"/>
                          </a:solidFill>
                          <a:latin typeface="Aptos" panose="020B0004020202020204" pitchFamily="34" charset="0"/>
                          <a:ea typeface="Arial Narrow"/>
                          <a:cs typeface="Arial Narrow"/>
                          <a:sym typeface="Arial Narrow"/>
                        </a:rPr>
                        <a:t>Economically Disadvantaged </a:t>
                      </a:r>
                      <a:br>
                        <a:rPr lang="en-US" sz="1600" b="1" u="none" strike="noStrike" cap="none">
                          <a:solidFill>
                            <a:schemeClr val="dk1"/>
                          </a:solidFill>
                          <a:latin typeface="Aptos" panose="020B0004020202020204" pitchFamily="34" charset="0"/>
                          <a:ea typeface="Arial Narrow"/>
                          <a:cs typeface="Arial Narrow"/>
                          <a:sym typeface="Arial Narrow"/>
                        </a:rPr>
                      </a:br>
                      <a:r>
                        <a:rPr lang="en-US" sz="1600" b="1" u="none" strike="noStrike" cap="none">
                          <a:solidFill>
                            <a:schemeClr val="dk1"/>
                          </a:solidFill>
                          <a:latin typeface="Aptos" panose="020B0004020202020204" pitchFamily="34" charset="0"/>
                          <a:ea typeface="Arial Narrow"/>
                          <a:cs typeface="Arial Narrow"/>
                          <a:sym typeface="Arial Narrow"/>
                        </a:rPr>
                        <a:t>Student</a:t>
                      </a:r>
                      <a:endParaRPr lang="en-US" sz="1600" u="none" strike="noStrike" cap="none">
                        <a:latin typeface="Aptos" panose="020B0004020202020204" pitchFamily="34" charset="0"/>
                        <a:ea typeface="Arial Narrow"/>
                        <a:cs typeface="Arial Narrow"/>
                        <a:sym typeface="Arial Narrow"/>
                      </a:endParaRPr>
                    </a:p>
                  </a:txBody>
                  <a:tcPr marL="109322" marR="109322" marT="54661" marB="54661" anchor="ctr">
                    <a:lnL w="76200" cap="flat" cmpd="sng" algn="ctr">
                      <a:solidFill>
                        <a:schemeClr val="lt1"/>
                      </a:solidFill>
                      <a:prstDash val="solid"/>
                      <a:round/>
                      <a:headEnd type="none" w="sm" len="sm"/>
                      <a:tailEnd type="none" w="sm" len="sm"/>
                    </a:lnL>
                    <a:lnR w="76200" cap="flat" cmpd="sng" algn="ctr">
                      <a:solidFill>
                        <a:schemeClr val="lt1"/>
                      </a:solidFill>
                      <a:prstDash val="solid"/>
                      <a:round/>
                      <a:headEnd type="none" w="sm" len="sm"/>
                      <a:tailEnd type="none" w="sm" len="sm"/>
                    </a:lnR>
                    <a:lnT w="38100" cap="flat" cmpd="sng" algn="ctr">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1"/>
                    </a:solidFill>
                  </a:tcPr>
                </a:tc>
                <a:tc rowSpan="2">
                  <a:txBody>
                    <a:bodyPr/>
                    <a:lstStyle/>
                    <a:p>
                      <a:pPr marL="0" marR="0" lvl="0" indent="0" algn="ctr" rtl="0">
                        <a:spcBef>
                          <a:spcPts val="1800"/>
                        </a:spcBef>
                        <a:spcAft>
                          <a:spcPts val="0"/>
                        </a:spcAft>
                        <a:buNone/>
                      </a:pPr>
                      <a:r>
                        <a:rPr lang="en-US" sz="1600" b="1" u="none" strike="noStrike" cap="none">
                          <a:solidFill>
                            <a:srgbClr val="C00000"/>
                          </a:solidFill>
                          <a:latin typeface="Aptos" panose="020B0004020202020204" pitchFamily="34" charset="0"/>
                          <a:ea typeface="Arial Narrow"/>
                          <a:cs typeface="Arial Narrow"/>
                          <a:sym typeface="Arial Narrow"/>
                        </a:rPr>
                        <a:t>31% ELA</a:t>
                      </a:r>
                      <a:endParaRPr lang="en-US" sz="1600">
                        <a:latin typeface="Aptos" panose="020B0004020202020204" pitchFamily="34" charset="0"/>
                        <a:ea typeface="Arial Narrow"/>
                        <a:cs typeface="Arial Narrow"/>
                        <a:sym typeface="Arial Narrow"/>
                      </a:endParaRPr>
                    </a:p>
                    <a:p>
                      <a:pPr marL="0" marR="0" lvl="0" indent="0" algn="ctr" rtl="0">
                        <a:spcBef>
                          <a:spcPts val="1800"/>
                        </a:spcBef>
                        <a:spcAft>
                          <a:spcPts val="0"/>
                        </a:spcAft>
                        <a:buNone/>
                      </a:pPr>
                      <a:r>
                        <a:rPr lang="en-US" sz="1600" b="1" u="none" strike="noStrike" cap="none">
                          <a:solidFill>
                            <a:srgbClr val="C00000"/>
                          </a:solidFill>
                          <a:latin typeface="Aptos" panose="020B0004020202020204" pitchFamily="34" charset="0"/>
                          <a:ea typeface="Arial Narrow"/>
                          <a:cs typeface="Arial Narrow"/>
                          <a:sym typeface="Arial Narrow"/>
                        </a:rPr>
                        <a:t>33% Math</a:t>
                      </a:r>
                      <a:endParaRPr lang="en-US" sz="1600">
                        <a:latin typeface="Aptos" panose="020B0004020202020204" pitchFamily="34" charset="0"/>
                        <a:ea typeface="Arial Narrow"/>
                        <a:cs typeface="Arial Narrow"/>
                        <a:sym typeface="Arial Narrow"/>
                      </a:endParaRPr>
                    </a:p>
                  </a:txBody>
                  <a:tcPr marL="109290" marR="109290" marT="54645" marB="54645" anchor="ctr">
                    <a:lnL w="76200" cap="flat" cmpd="sng" algn="ctr">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lgn="ctr">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09686">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Clr>
                          <a:schemeClr val="dk1"/>
                        </a:buClr>
                        <a:buSzPts val="800"/>
                        <a:buFont typeface="Calibri"/>
                        <a:buNone/>
                      </a:pPr>
                      <a:endParaRPr lang="en-US" sz="1600" b="1" u="none" strike="noStrike" cap="none">
                        <a:solidFill>
                          <a:schemeClr val="dk1"/>
                        </a:solidFill>
                        <a:latin typeface="Aptos" panose="020B0004020202020204" pitchFamily="34" charset="0"/>
                        <a:ea typeface="Arial Narrow"/>
                        <a:cs typeface="Arial Narrow"/>
                        <a:sym typeface="Arial Narrow"/>
                      </a:endParaRPr>
                    </a:p>
                  </a:txBody>
                  <a:tcPr marL="109322" marR="109322" marT="54661" marB="54661"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vMerge="1">
                  <a:txBody>
                    <a:bodyPr/>
                    <a:lstStyle/>
                    <a:p>
                      <a:endParaRPr lang="en-US"/>
                    </a:p>
                  </a:txBody>
                  <a:tcPr/>
                </a:tc>
                <a:extLst>
                  <a:ext uri="{0D108BD9-81ED-4DB2-BD59-A6C34878D82A}">
                    <a16:rowId xmlns:a16="http://schemas.microsoft.com/office/drawing/2014/main" val="10004"/>
                  </a:ext>
                </a:extLst>
              </a:tr>
              <a:tr h="1202182">
                <a:tc>
                  <a:txBody>
                    <a:bodyPr/>
                    <a:lstStyle/>
                    <a:p>
                      <a:pPr marL="0" marR="0" lvl="0" indent="0" algn="ctr" rtl="0">
                        <a:spcBef>
                          <a:spcPts val="0"/>
                        </a:spcBef>
                        <a:spcAft>
                          <a:spcPts val="0"/>
                        </a:spcAft>
                        <a:buNone/>
                      </a:pPr>
                      <a:r>
                        <a:rPr lang="en" sz="1300" b="1" u="none" strike="noStrike" cap="none">
                          <a:solidFill>
                            <a:schemeClr val="dk1"/>
                          </a:solidFill>
                          <a:latin typeface="Aptos" panose="020B0004020202020204" pitchFamily="34" charset="0"/>
                          <a:ea typeface="Arial Narrow"/>
                          <a:cs typeface="Arial Narrow"/>
                          <a:sym typeface="Arial Narrow"/>
                        </a:rPr>
                        <a:t> </a:t>
                      </a:r>
                      <a:endParaRPr lang="en" sz="1800">
                        <a:latin typeface="Aptos" panose="020B0004020202020204" pitchFamily="34" charset="0"/>
                      </a:endParaRPr>
                    </a:p>
                  </a:txBody>
                  <a:tcPr marL="109322" marR="109322" marT="54661" marB="5466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lang="en-US" sz="1300" u="none" strike="noStrike" cap="none">
                        <a:solidFill>
                          <a:schemeClr val="dk1"/>
                        </a:solidFill>
                        <a:latin typeface="Aptos" panose="020B0004020202020204" pitchFamily="34" charset="0"/>
                        <a:ea typeface="Arial Narrow"/>
                        <a:cs typeface="Arial Narrow"/>
                        <a:sym typeface="Arial Narrow"/>
                      </a:endParaRPr>
                    </a:p>
                  </a:txBody>
                  <a:tcPr marL="109322" marR="109322" marT="54661" marB="54661" anchor="ctr">
                    <a:lnL w="9525" cap="flat" cmpd="sng" algn="ctr">
                      <a:solidFill>
                        <a:srgbClr val="000000">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lgn="ctr">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800"/>
                        <a:buFont typeface="Arial Narrow"/>
                        <a:buNone/>
                      </a:pPr>
                      <a:r>
                        <a:rPr lang="en-US" sz="1600" b="1" i="0" u="none" strike="noStrike" cap="none">
                          <a:solidFill>
                            <a:schemeClr val="dk1"/>
                          </a:solidFill>
                          <a:latin typeface="Aptos" panose="020B0004020202020204" pitchFamily="34" charset="0"/>
                          <a:ea typeface="Arial Narrow"/>
                          <a:cs typeface="Arial Narrow"/>
                          <a:sym typeface="Arial Narrow"/>
                        </a:rPr>
                        <a:t>Non-Economically </a:t>
                      </a:r>
                      <a:endParaRPr lang="en-US" sz="1600" u="none" strike="noStrike" cap="none">
                        <a:latin typeface="Aptos" panose="020B0004020202020204" pitchFamily="34" charset="0"/>
                        <a:ea typeface="Arial Narrow"/>
                        <a:cs typeface="Arial Narrow"/>
                        <a:sym typeface="Arial Narrow"/>
                      </a:endParaRPr>
                    </a:p>
                    <a:p>
                      <a:pPr marL="0" marR="0" lvl="0" indent="0" algn="l" rtl="0">
                        <a:spcBef>
                          <a:spcPts val="0"/>
                        </a:spcBef>
                        <a:spcAft>
                          <a:spcPts val="0"/>
                        </a:spcAft>
                        <a:buClr>
                          <a:schemeClr val="dk1"/>
                        </a:buClr>
                        <a:buSzPts val="800"/>
                        <a:buFont typeface="Arial Narrow"/>
                        <a:buNone/>
                      </a:pPr>
                      <a:r>
                        <a:rPr lang="en-US" sz="1600" b="1" i="0" u="none" strike="noStrike" cap="none">
                          <a:solidFill>
                            <a:schemeClr val="dk1"/>
                          </a:solidFill>
                          <a:latin typeface="Aptos" panose="020B0004020202020204" pitchFamily="34" charset="0"/>
                          <a:ea typeface="Arial Narrow"/>
                          <a:cs typeface="Arial Narrow"/>
                          <a:sym typeface="Arial Narrow"/>
                        </a:rPr>
                        <a:t>Disadvantaged </a:t>
                      </a:r>
                      <a:br>
                        <a:rPr lang="en-US" sz="1600" b="1" i="0" u="none" strike="noStrike" cap="none">
                          <a:solidFill>
                            <a:schemeClr val="dk1"/>
                          </a:solidFill>
                          <a:latin typeface="Aptos" panose="020B0004020202020204" pitchFamily="34" charset="0"/>
                          <a:ea typeface="Arial Narrow"/>
                          <a:cs typeface="Arial Narrow"/>
                          <a:sym typeface="Arial Narrow"/>
                        </a:rPr>
                      </a:br>
                      <a:r>
                        <a:rPr lang="en-US" sz="1600" b="1" i="0" u="none" strike="noStrike" cap="none">
                          <a:solidFill>
                            <a:schemeClr val="dk1"/>
                          </a:solidFill>
                          <a:latin typeface="Aptos" panose="020B0004020202020204" pitchFamily="34" charset="0"/>
                          <a:ea typeface="Arial Narrow"/>
                          <a:cs typeface="Arial Narrow"/>
                          <a:sym typeface="Arial Narrow"/>
                        </a:rPr>
                        <a:t>Student</a:t>
                      </a:r>
                      <a:endParaRPr lang="en-US" sz="1600" u="none" strike="noStrike" cap="none">
                        <a:latin typeface="Aptos" panose="020B0004020202020204" pitchFamily="34" charset="0"/>
                        <a:ea typeface="Arial Narrow"/>
                        <a:cs typeface="Arial Narrow"/>
                        <a:sym typeface="Arial Narrow"/>
                      </a:endParaRPr>
                    </a:p>
                  </a:txBody>
                  <a:tcPr marL="109322" marR="109322" marT="54661" marB="54661"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1800"/>
                        </a:spcBef>
                        <a:spcAft>
                          <a:spcPts val="0"/>
                        </a:spcAft>
                        <a:buNone/>
                      </a:pPr>
                      <a:r>
                        <a:rPr lang="en-US" sz="1600" b="1" u="none" strike="noStrike" cap="none">
                          <a:solidFill>
                            <a:srgbClr val="00B050"/>
                          </a:solidFill>
                          <a:latin typeface="Aptos" panose="020B0004020202020204" pitchFamily="34" charset="0"/>
                          <a:ea typeface="Arial Narrow"/>
                          <a:cs typeface="Arial Narrow"/>
                          <a:sym typeface="Arial Narrow"/>
                        </a:rPr>
                        <a:t>68% ELA</a:t>
                      </a:r>
                    </a:p>
                    <a:p>
                      <a:pPr marL="0" marR="0" lvl="0" indent="0" algn="ctr" rtl="0">
                        <a:spcBef>
                          <a:spcPts val="1800"/>
                        </a:spcBef>
                        <a:spcAft>
                          <a:spcPts val="0"/>
                        </a:spcAft>
                        <a:buNone/>
                      </a:pPr>
                      <a:r>
                        <a:rPr lang="en-US" sz="1600" b="1" u="none" strike="noStrike" cap="none">
                          <a:solidFill>
                            <a:srgbClr val="00B050"/>
                          </a:solidFill>
                          <a:latin typeface="Aptos" panose="020B0004020202020204" pitchFamily="34" charset="0"/>
                          <a:ea typeface="Arial Narrow"/>
                          <a:cs typeface="Arial Narrow"/>
                          <a:sym typeface="Arial Narrow"/>
                        </a:rPr>
                        <a:t>67% Math</a:t>
                      </a:r>
                      <a:endParaRPr lang="en-US" sz="1600">
                        <a:latin typeface="Aptos" panose="020B0004020202020204" pitchFamily="34" charset="0"/>
                        <a:ea typeface="Arial Narrow"/>
                        <a:cs typeface="Arial Narrow"/>
                        <a:sym typeface="Arial Narrow"/>
                      </a:endParaRPr>
                    </a:p>
                  </a:txBody>
                  <a:tcPr marL="109322" marR="109322" marT="54661" marB="54661" anchor="ctr">
                    <a:lnL w="762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
        <p:nvSpPr>
          <p:cNvPr id="366" name="Google Shape;366;p50"/>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pPr>
              <a:buClr>
                <a:srgbClr val="888888"/>
              </a:buClr>
              <a:buSzPts val="800"/>
            </a:pPr>
            <a:fld id="{00000000-1234-1234-1234-123412341234}" type="slidenum">
              <a:rPr lang="en" sz="1067">
                <a:latin typeface="Aptos" panose="020B0004020202020204" pitchFamily="34" charset="0"/>
              </a:rPr>
              <a:pPr>
                <a:buClr>
                  <a:srgbClr val="888888"/>
                </a:buClr>
                <a:buSzPts val="800"/>
              </a:pPr>
              <a:t>20</a:t>
            </a:fld>
            <a:endParaRPr sz="1067">
              <a:latin typeface="Aptos" panose="020B0004020202020204" pitchFamily="34" charset="0"/>
            </a:endParaRPr>
          </a:p>
        </p:txBody>
      </p:sp>
      <p:sp>
        <p:nvSpPr>
          <p:cNvPr id="11" name="Google Shape;381;p51">
            <a:extLst>
              <a:ext uri="{FF2B5EF4-FFF2-40B4-BE49-F238E27FC236}">
                <a16:creationId xmlns:a16="http://schemas.microsoft.com/office/drawing/2014/main" id="{AC5D22A7-5C05-99C2-0AB0-E97447971B45}"/>
              </a:ext>
            </a:extLst>
          </p:cNvPr>
          <p:cNvSpPr/>
          <p:nvPr/>
        </p:nvSpPr>
        <p:spPr>
          <a:xfrm>
            <a:off x="5243515" y="3685801"/>
            <a:ext cx="1237883" cy="725625"/>
          </a:xfrm>
          <a:prstGeom prst="rightArrow">
            <a:avLst>
              <a:gd name="adj1" fmla="val 50000"/>
              <a:gd name="adj2" fmla="val 50000"/>
            </a:avLst>
          </a:prstGeom>
          <a:solidFill>
            <a:srgbClr val="003057"/>
          </a:solidFill>
          <a:ln>
            <a:noFill/>
          </a:ln>
        </p:spPr>
        <p:txBody>
          <a:bodyPr spcFirstLastPara="1" wrap="square" lIns="38575" tIns="19275" rIns="38575" bIns="19275" anchor="ctr" anchorCtr="0">
            <a:noAutofit/>
          </a:bodyPr>
          <a:lstStyle/>
          <a:p>
            <a:pPr marL="0" marR="0" lvl="0" indent="0" algn="ctr" rtl="0">
              <a:spcBef>
                <a:spcPts val="0"/>
              </a:spcBef>
              <a:spcAft>
                <a:spcPts val="0"/>
              </a:spcAft>
              <a:buNone/>
            </a:pPr>
            <a:endParaRPr sz="800">
              <a:solidFill>
                <a:srgbClr val="000000"/>
              </a:solidFill>
              <a:latin typeface="Aptos" panose="020B0004020202020204" pitchFamily="34" charset="0"/>
              <a:ea typeface="Arial Narrow"/>
              <a:cs typeface="Arial Narrow"/>
              <a:sym typeface="Arial Narrow"/>
            </a:endParaRPr>
          </a:p>
        </p:txBody>
      </p:sp>
      <p:sp>
        <p:nvSpPr>
          <p:cNvPr id="10" name="Google Shape;382;p51">
            <a:extLst>
              <a:ext uri="{FF2B5EF4-FFF2-40B4-BE49-F238E27FC236}">
                <a16:creationId xmlns:a16="http://schemas.microsoft.com/office/drawing/2014/main" id="{5DC2A8F9-7C70-C62A-3487-9058352BD60E}"/>
              </a:ext>
            </a:extLst>
          </p:cNvPr>
          <p:cNvSpPr txBox="1"/>
          <p:nvPr/>
        </p:nvSpPr>
        <p:spPr>
          <a:xfrm>
            <a:off x="776232" y="3156390"/>
            <a:ext cx="4110093" cy="1813022"/>
          </a:xfrm>
          <a:prstGeom prst="roundRect">
            <a:avLst>
              <a:gd name="adj" fmla="val 8085"/>
            </a:avLst>
          </a:prstGeom>
          <a:solidFill>
            <a:schemeClr val="bg1">
              <a:lumMod val="95000"/>
            </a:schemeClr>
          </a:solidFill>
          <a:ln>
            <a:noFill/>
          </a:ln>
          <a:effectLst>
            <a:outerShdw blurRad="114300" dist="50800" dir="2760000" algn="tl" rotWithShape="0">
              <a:prstClr val="black">
                <a:alpha val="10000"/>
              </a:prstClr>
            </a:outerShdw>
          </a:effectLst>
        </p:spPr>
        <p:txBody>
          <a:bodyPr spcFirstLastPara="1" wrap="square" lIns="274320" tIns="45700" rIns="182880" bIns="45700" anchor="ctr" anchorCtr="0">
            <a:noAutofit/>
          </a:bodyPr>
          <a:lstStyle/>
          <a:p>
            <a:pPr>
              <a:buClr>
                <a:schemeClr val="accent1"/>
              </a:buClr>
              <a:buSzPts val="2400"/>
            </a:pPr>
            <a:r>
              <a:rPr lang="en" sz="2800">
                <a:solidFill>
                  <a:schemeClr val="dk1"/>
                </a:solidFill>
                <a:latin typeface="Aptos" panose="020B0004020202020204" pitchFamily="34" charset="0"/>
                <a:ea typeface="Arial Narrow"/>
                <a:cs typeface="Arial Narrow"/>
                <a:sym typeface="Arial Narrow"/>
              </a:rPr>
              <a:t>All too often, we </a:t>
            </a:r>
            <a:br>
              <a:rPr lang="en" sz="2800">
                <a:solidFill>
                  <a:schemeClr val="dk1"/>
                </a:solidFill>
                <a:latin typeface="Aptos" panose="020B0004020202020204" pitchFamily="34" charset="0"/>
                <a:ea typeface="Arial Narrow"/>
                <a:cs typeface="Arial Narrow"/>
                <a:sym typeface="Arial Narrow"/>
              </a:rPr>
            </a:br>
            <a:r>
              <a:rPr lang="en" sz="2800">
                <a:solidFill>
                  <a:schemeClr val="dk1"/>
                </a:solidFill>
                <a:latin typeface="Aptos" panose="020B0004020202020204" pitchFamily="34" charset="0"/>
                <a:ea typeface="Arial Narrow"/>
                <a:cs typeface="Arial Narrow"/>
                <a:sym typeface="Arial Narrow"/>
              </a:rPr>
              <a:t>focus on analyzing the performance gap …</a:t>
            </a:r>
            <a:endParaRPr sz="2800">
              <a:solidFill>
                <a:schemeClr val="dk1"/>
              </a:solidFill>
              <a:latin typeface="Aptos" panose="020B0004020202020204" pitchFamily="34" charset="0"/>
              <a:ea typeface="Arial Narrow"/>
              <a:cs typeface="Arial Narrow"/>
              <a:sym typeface="Arial Narrow"/>
            </a:endParaRPr>
          </a:p>
        </p:txBody>
      </p:sp>
      <p:sp>
        <p:nvSpPr>
          <p:cNvPr id="17" name="TextBox 16">
            <a:extLst>
              <a:ext uri="{FF2B5EF4-FFF2-40B4-BE49-F238E27FC236}">
                <a16:creationId xmlns:a16="http://schemas.microsoft.com/office/drawing/2014/main" id="{870AAEE5-E2C6-CF38-F566-BB62D489D26D}"/>
              </a:ext>
            </a:extLst>
          </p:cNvPr>
          <p:cNvSpPr txBox="1"/>
          <p:nvPr/>
        </p:nvSpPr>
        <p:spPr>
          <a:xfrm>
            <a:off x="672566" y="6445143"/>
            <a:ext cx="4313771" cy="246221"/>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Note: Illustrative data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5" name="Rectangle 4">
            <a:extLst>
              <a:ext uri="{FF2B5EF4-FFF2-40B4-BE49-F238E27FC236}">
                <a16:creationId xmlns:a16="http://schemas.microsoft.com/office/drawing/2014/main" id="{DEEE31C8-9F2E-DFED-54FB-F96307D4724C}"/>
              </a:ext>
            </a:extLst>
          </p:cNvPr>
          <p:cNvSpPr/>
          <p:nvPr/>
        </p:nvSpPr>
        <p:spPr>
          <a:xfrm>
            <a:off x="-4" y="0"/>
            <a:ext cx="12192003" cy="1632928"/>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FC2911EA-704D-CB2E-D2B5-E5E6EE621B78}"/>
              </a:ext>
            </a:extLst>
          </p:cNvPr>
          <p:cNvSpPr txBox="1">
            <a:spLocks/>
          </p:cNvSpPr>
          <p:nvPr/>
        </p:nvSpPr>
        <p:spPr>
          <a:xfrm>
            <a:off x="1291918" y="165345"/>
            <a:ext cx="111422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bg1"/>
                </a:solidFill>
                <a:latin typeface="Aptos" panose="020B0004020202020204" pitchFamily="34" charset="0"/>
              </a:rPr>
              <a:t>ARE's 10 dimensions help unpack the policy and </a:t>
            </a:r>
            <a:br>
              <a:rPr lang="en-US" sz="3200" b="1">
                <a:solidFill>
                  <a:schemeClr val="bg1"/>
                </a:solidFill>
                <a:latin typeface="Aptos" panose="020B0004020202020204" pitchFamily="34" charset="0"/>
              </a:rPr>
            </a:br>
            <a:r>
              <a:rPr lang="en-US" sz="3200" b="1">
                <a:solidFill>
                  <a:schemeClr val="bg1"/>
                </a:solidFill>
                <a:latin typeface="Aptos" panose="020B0004020202020204" pitchFamily="34" charset="0"/>
              </a:rPr>
              <a:t>practice decisions that drive the opportunity gap</a:t>
            </a:r>
          </a:p>
        </p:txBody>
      </p:sp>
      <p:pic>
        <p:nvPicPr>
          <p:cNvPr id="7" name="Picture 6">
            <a:extLst>
              <a:ext uri="{FF2B5EF4-FFF2-40B4-BE49-F238E27FC236}">
                <a16:creationId xmlns:a16="http://schemas.microsoft.com/office/drawing/2014/main" id="{589DA67F-3047-37E9-D924-93197E4590BE}"/>
              </a:ext>
            </a:extLst>
          </p:cNvPr>
          <p:cNvPicPr>
            <a:picLocks noChangeAspect="1"/>
          </p:cNvPicPr>
          <p:nvPr/>
        </p:nvPicPr>
        <p:blipFill>
          <a:blip r:embed="rId3"/>
          <a:stretch>
            <a:fillRect/>
          </a:stretch>
        </p:blipFill>
        <p:spPr>
          <a:xfrm>
            <a:off x="300490" y="332860"/>
            <a:ext cx="745341" cy="765888"/>
          </a:xfrm>
          <a:prstGeom prst="rect">
            <a:avLst/>
          </a:prstGeom>
        </p:spPr>
      </p:pic>
      <p:sp>
        <p:nvSpPr>
          <p:cNvPr id="9" name="Rectangle 8">
            <a:extLst>
              <a:ext uri="{FF2B5EF4-FFF2-40B4-BE49-F238E27FC236}">
                <a16:creationId xmlns:a16="http://schemas.microsoft.com/office/drawing/2014/main" id="{B1193633-CC32-177F-CF6A-684CA4CB1159}"/>
              </a:ext>
            </a:extLst>
          </p:cNvPr>
          <p:cNvSpPr/>
          <p:nvPr/>
        </p:nvSpPr>
        <p:spPr>
          <a:xfrm>
            <a:off x="542701" y="657790"/>
            <a:ext cx="270244" cy="340671"/>
          </a:xfrm>
          <a:prstGeom prst="rect">
            <a:avLst/>
          </a:prstGeom>
          <a:noFill/>
        </p:spPr>
        <p:txBody>
          <a:bodyPr wrap="square" lIns="91440" tIns="45720" rIns="91440" bIns="45720">
            <a:spAutoFit/>
          </a:bodyPr>
          <a:lstStyle/>
          <a:p>
            <a:pPr algn="ctr">
              <a:lnSpc>
                <a:spcPts val="1400"/>
              </a:lnSpc>
            </a:pPr>
            <a:r>
              <a:rPr lang="en-US" sz="3200" b="1" cap="none" spc="0">
                <a:ln w="1270">
                  <a:noFill/>
                  <a:prstDash val="solid"/>
                </a:ln>
                <a:solidFill>
                  <a:srgbClr val="003057"/>
                </a:solidFill>
                <a:effectLst>
                  <a:outerShdw blurRad="124841" dir="4468936" sx="106829" sy="106829" algn="tl" rotWithShape="0">
                    <a:schemeClr val="bg1">
                      <a:lumMod val="85000"/>
                    </a:schemeClr>
                  </a:outerShdw>
                </a:effectLst>
                <a:latin typeface="Aptos" panose="020B0004020202020204" pitchFamily="34" charset="0"/>
              </a:rPr>
              <a:t>3</a:t>
            </a:r>
          </a:p>
        </p:txBody>
      </p:sp>
      <p:graphicFrame>
        <p:nvGraphicFramePr>
          <p:cNvPr id="395" name="Google Shape;395;p52"/>
          <p:cNvGraphicFramePr/>
          <p:nvPr>
            <p:extLst>
              <p:ext uri="{D42A27DB-BD31-4B8C-83A1-F6EECF244321}">
                <p14:modId xmlns:p14="http://schemas.microsoft.com/office/powerpoint/2010/main" val="3936205713"/>
              </p:ext>
            </p:extLst>
          </p:nvPr>
        </p:nvGraphicFramePr>
        <p:xfrm>
          <a:off x="268863" y="2685842"/>
          <a:ext cx="11085356" cy="3692209"/>
        </p:xfrm>
        <a:graphic>
          <a:graphicData uri="http://schemas.openxmlformats.org/drawingml/2006/table">
            <a:tbl>
              <a:tblPr firstRow="1" bandRow="1">
                <a:noFill/>
              </a:tblPr>
              <a:tblGrid>
                <a:gridCol w="2012703">
                  <a:extLst>
                    <a:ext uri="{9D8B030D-6E8A-4147-A177-3AD203B41FA5}">
                      <a16:colId xmlns:a16="http://schemas.microsoft.com/office/drawing/2014/main" val="20000"/>
                    </a:ext>
                  </a:extLst>
                </a:gridCol>
                <a:gridCol w="1474331">
                  <a:extLst>
                    <a:ext uri="{9D8B030D-6E8A-4147-A177-3AD203B41FA5}">
                      <a16:colId xmlns:a16="http://schemas.microsoft.com/office/drawing/2014/main" val="20002"/>
                    </a:ext>
                  </a:extLst>
                </a:gridCol>
                <a:gridCol w="1520288">
                  <a:extLst>
                    <a:ext uri="{9D8B030D-6E8A-4147-A177-3AD203B41FA5}">
                      <a16:colId xmlns:a16="http://schemas.microsoft.com/office/drawing/2014/main" val="20003"/>
                    </a:ext>
                  </a:extLst>
                </a:gridCol>
                <a:gridCol w="1520287">
                  <a:extLst>
                    <a:ext uri="{9D8B030D-6E8A-4147-A177-3AD203B41FA5}">
                      <a16:colId xmlns:a16="http://schemas.microsoft.com/office/drawing/2014/main" val="20004"/>
                    </a:ext>
                  </a:extLst>
                </a:gridCol>
                <a:gridCol w="1629589">
                  <a:extLst>
                    <a:ext uri="{9D8B030D-6E8A-4147-A177-3AD203B41FA5}">
                      <a16:colId xmlns:a16="http://schemas.microsoft.com/office/drawing/2014/main" val="20005"/>
                    </a:ext>
                  </a:extLst>
                </a:gridCol>
                <a:gridCol w="1559344">
                  <a:extLst>
                    <a:ext uri="{9D8B030D-6E8A-4147-A177-3AD203B41FA5}">
                      <a16:colId xmlns:a16="http://schemas.microsoft.com/office/drawing/2014/main" val="3620298737"/>
                    </a:ext>
                  </a:extLst>
                </a:gridCol>
                <a:gridCol w="1368814">
                  <a:extLst>
                    <a:ext uri="{9D8B030D-6E8A-4147-A177-3AD203B41FA5}">
                      <a16:colId xmlns:a16="http://schemas.microsoft.com/office/drawing/2014/main" val="20006"/>
                    </a:ext>
                  </a:extLst>
                </a:gridCol>
              </a:tblGrid>
              <a:tr h="901875">
                <a:tc>
                  <a:txBody>
                    <a:bodyPr/>
                    <a:lstStyle/>
                    <a:p>
                      <a:pPr marL="0" marR="0" lvl="0" indent="0" algn="ctr" rtl="0">
                        <a:spcBef>
                          <a:spcPts val="0"/>
                        </a:spcBef>
                        <a:spcAft>
                          <a:spcPts val="0"/>
                        </a:spcAft>
                        <a:buNone/>
                      </a:pPr>
                      <a:endParaRPr sz="1200" b="0" u="none" strike="noStrike" cap="none">
                        <a:solidFill>
                          <a:schemeClr val="dk1"/>
                        </a:solidFill>
                        <a:latin typeface="Aptos" panose="020B0004020202020204" pitchFamily="34" charset="0"/>
                        <a:ea typeface="Arial Narrow"/>
                        <a:cs typeface="Arial Narrow"/>
                        <a:sym typeface="Arial Narrow"/>
                      </a:endParaRPr>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1200" b="1" u="none" strike="noStrike" cap="none">
                        <a:solidFill>
                          <a:srgbClr val="C63663"/>
                        </a:solidFill>
                        <a:latin typeface="Aptos" panose="020B0004020202020204" pitchFamily="34" charset="0"/>
                        <a:ea typeface="Arial Narrow"/>
                        <a:cs typeface="Arial Narrow"/>
                        <a:sym typeface="Arial Narrow"/>
                      </a:endParaRPr>
                    </a:p>
                  </a:txBody>
                  <a:tcPr marL="91467" marR="91467" marT="45733" marB="45733"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1200" b="1" u="none" strike="noStrike" cap="none">
                        <a:solidFill>
                          <a:srgbClr val="D45D00"/>
                        </a:solidFill>
                        <a:latin typeface="Aptos" panose="020B0004020202020204" pitchFamily="34" charset="0"/>
                        <a:ea typeface="Arial Narrow"/>
                        <a:cs typeface="Arial Narrow"/>
                        <a:sym typeface="Arial Narrow"/>
                      </a:endParaRPr>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1200" b="1" u="none" strike="noStrike" cap="none">
                        <a:solidFill>
                          <a:srgbClr val="9A8700"/>
                        </a:solidFill>
                        <a:latin typeface="Aptos" panose="020B0004020202020204" pitchFamily="34" charset="0"/>
                        <a:ea typeface="Arial Narrow"/>
                        <a:cs typeface="Arial Narrow"/>
                        <a:sym typeface="Arial Narrow"/>
                      </a:endParaRPr>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1200" b="1" u="none" strike="noStrike" cap="none">
                        <a:solidFill>
                          <a:srgbClr val="963821"/>
                        </a:solidFill>
                        <a:latin typeface="Aptos" panose="020B0004020202020204" pitchFamily="34" charset="0"/>
                        <a:ea typeface="Arial Narrow"/>
                        <a:cs typeface="Arial Narrow"/>
                        <a:sym typeface="Arial Narrow"/>
                      </a:endParaRPr>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1200" b="1" u="none" strike="noStrike" cap="none">
                        <a:solidFill>
                          <a:srgbClr val="963821"/>
                        </a:solidFill>
                        <a:latin typeface="Aptos" panose="020B0004020202020204" pitchFamily="34" charset="0"/>
                        <a:ea typeface="Arial Narrow"/>
                        <a:cs typeface="Arial Narrow"/>
                        <a:sym typeface="Arial Narrow"/>
                      </a:endParaRPr>
                    </a:p>
                  </a:txBody>
                  <a:tcPr marL="91467" marR="91467" marT="45733" marB="45733"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1200" b="1" u="none" strike="noStrike" cap="none">
                        <a:solidFill>
                          <a:schemeClr val="dk1"/>
                        </a:solidFill>
                        <a:latin typeface="Aptos" panose="020B0004020202020204" pitchFamily="34" charset="0"/>
                        <a:ea typeface="Arial Narrow"/>
                        <a:cs typeface="Arial Narrow"/>
                        <a:sym typeface="Arial Narrow"/>
                      </a:endParaRPr>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02328">
                <a:tc>
                  <a:txBody>
                    <a:bodyPr/>
                    <a:lstStyle/>
                    <a:p>
                      <a:pPr marL="0" marR="0" lvl="0" indent="0" algn="ctr" rtl="0">
                        <a:spcBef>
                          <a:spcPts val="0"/>
                        </a:spcBef>
                        <a:spcAft>
                          <a:spcPts val="0"/>
                        </a:spcAft>
                        <a:buNone/>
                      </a:pPr>
                      <a:endParaRPr sz="1200" b="0" u="none" strike="noStrike" cap="none">
                        <a:solidFill>
                          <a:schemeClr val="dk1"/>
                        </a:solidFill>
                        <a:latin typeface="Aptos" panose="020B0004020202020204" pitchFamily="34" charset="0"/>
                        <a:ea typeface="Arial Narrow"/>
                        <a:cs typeface="Arial Narrow"/>
                        <a:sym typeface="Arial Narrow"/>
                      </a:endParaRPr>
                    </a:p>
                  </a:txBody>
                  <a:tcPr marL="91467" marR="91467" marT="45733" marB="45733"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1" u="none" strike="noStrike" cap="none">
                          <a:solidFill>
                            <a:srgbClr val="C63663"/>
                          </a:solidFill>
                          <a:latin typeface="Aptos" panose="020B0004020202020204" pitchFamily="34" charset="0"/>
                          <a:ea typeface="Arial Narrow"/>
                          <a:cs typeface="Arial Narrow"/>
                          <a:sym typeface="Arial Narrow"/>
                        </a:rPr>
                        <a:t>Teaching Quality </a:t>
                      </a:r>
                      <a:br>
                        <a:rPr lang="en-US" sz="1200" b="1" u="none" strike="noStrike" cap="none">
                          <a:solidFill>
                            <a:srgbClr val="C63663"/>
                          </a:solidFill>
                          <a:latin typeface="Aptos" panose="020B0004020202020204" pitchFamily="34" charset="0"/>
                          <a:ea typeface="Arial Narrow"/>
                          <a:cs typeface="Arial Narrow"/>
                          <a:sym typeface="Arial Narrow"/>
                        </a:rPr>
                      </a:br>
                      <a:r>
                        <a:rPr lang="en-US" sz="1200" b="1" u="none" strike="noStrike" cap="none">
                          <a:solidFill>
                            <a:srgbClr val="C63663"/>
                          </a:solidFill>
                          <a:latin typeface="Aptos" panose="020B0004020202020204" pitchFamily="34" charset="0"/>
                          <a:ea typeface="Arial Narrow"/>
                          <a:cs typeface="Arial Narrow"/>
                          <a:sym typeface="Arial Narrow"/>
                        </a:rPr>
                        <a:t>&amp; Diversity</a:t>
                      </a:r>
                      <a:endParaRPr lang="en-US" sz="1200">
                        <a:latin typeface="Aptos" panose="020B0004020202020204" pitchFamily="34" charset="0"/>
                      </a:endParaRPr>
                    </a:p>
                  </a:txBody>
                  <a:tcPr marL="91467" marR="91467" marT="45733" marB="45733" anchor="ctr">
                    <a:lnL w="38100" cap="flat" cmpd="sng" algn="ctr">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38100" cap="flat" cmpd="sng" algn="ctr">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1" u="none" strike="noStrike" cap="none">
                          <a:solidFill>
                            <a:srgbClr val="D45D00"/>
                          </a:solidFill>
                          <a:latin typeface="Aptos" panose="020B0004020202020204" pitchFamily="34" charset="0"/>
                          <a:ea typeface="Arial Narrow"/>
                          <a:cs typeface="Arial Narrow"/>
                          <a:sym typeface="Arial Narrow"/>
                        </a:rPr>
                        <a:t>School Leadership Quality &amp; Diversity</a:t>
                      </a:r>
                      <a:endParaRPr lang="en-US" sz="1200">
                        <a:latin typeface="Aptos" panose="020B0004020202020204" pitchFamily="34" charset="0"/>
                      </a:endParaRPr>
                    </a:p>
                  </a:txBody>
                  <a:tcPr marL="91467" marR="91467" marT="45733" marB="45733" anchor="ctr">
                    <a:lnL w="9525" cap="flat" cmpd="sng">
                      <a:solidFill>
                        <a:srgbClr val="000000">
                          <a:alpha val="0"/>
                        </a:srgbClr>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1" u="none" strike="noStrike" cap="none">
                          <a:solidFill>
                            <a:srgbClr val="9A8700"/>
                          </a:solidFill>
                          <a:latin typeface="Aptos" panose="020B0004020202020204" pitchFamily="34" charset="0"/>
                          <a:ea typeface="Arial Narrow"/>
                          <a:cs typeface="Arial Narrow"/>
                          <a:sym typeface="Arial Narrow"/>
                        </a:rPr>
                        <a:t>Empowering, Rigorous Content</a:t>
                      </a:r>
                      <a:endParaRPr lang="en-US" sz="1200">
                        <a:latin typeface="Aptos" panose="020B0004020202020204" pitchFamily="34" charset="0"/>
                      </a:endParaRPr>
                    </a:p>
                  </a:txBody>
                  <a:tcPr marL="91467" marR="91467" marT="45733" marB="45733"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1" u="none" strike="noStrike" cap="none">
                          <a:solidFill>
                            <a:srgbClr val="963821"/>
                          </a:solidFill>
                          <a:latin typeface="Aptos" panose="020B0004020202020204" pitchFamily="34" charset="0"/>
                          <a:ea typeface="Arial Narrow"/>
                          <a:cs typeface="Arial Narrow"/>
                          <a:sym typeface="Arial Narrow"/>
                        </a:rPr>
                        <a:t>Instructional </a:t>
                      </a:r>
                      <a:br>
                        <a:rPr lang="en-US" sz="1200" b="1" u="none" strike="noStrike" cap="none">
                          <a:solidFill>
                            <a:srgbClr val="963821"/>
                          </a:solidFill>
                          <a:latin typeface="Aptos" panose="020B0004020202020204" pitchFamily="34" charset="0"/>
                          <a:ea typeface="Arial Narrow"/>
                          <a:cs typeface="Arial Narrow"/>
                          <a:sym typeface="Arial Narrow"/>
                        </a:rPr>
                      </a:br>
                      <a:r>
                        <a:rPr lang="en-US" sz="1200" b="1" u="none" strike="noStrike" cap="none">
                          <a:solidFill>
                            <a:srgbClr val="963821"/>
                          </a:solidFill>
                          <a:latin typeface="Aptos" panose="020B0004020202020204" pitchFamily="34" charset="0"/>
                          <a:ea typeface="Arial Narrow"/>
                          <a:cs typeface="Arial Narrow"/>
                          <a:sym typeface="Arial Narrow"/>
                        </a:rPr>
                        <a:t>Time &amp; Attention</a:t>
                      </a:r>
                      <a:endParaRPr lang="en-US" sz="1200">
                        <a:latin typeface="Aptos" panose="020B0004020202020204" pitchFamily="34" charset="0"/>
                      </a:endParaRPr>
                    </a:p>
                  </a:txBody>
                  <a:tcPr marL="91467" marR="91467" marT="45733" marB="45733"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200" b="1" u="none" strike="noStrike" kern="1200" cap="none" noProof="0">
                          <a:solidFill>
                            <a:srgbClr val="002060"/>
                          </a:solidFill>
                          <a:latin typeface="Aptos" panose="020B0004020202020204" pitchFamily="34" charset="0"/>
                        </a:rPr>
                        <a:t>Positive &amp; Inviting School Climate</a:t>
                      </a:r>
                    </a:p>
                  </a:txBody>
                  <a:tcPr marL="91467" marR="91467" marT="45733" marB="45733" anchor="ctr">
                    <a:lnL w="38100" cap="flat" cmpd="sng" algn="ctr">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38100" cap="flat" cmpd="sng" algn="ctr">
                      <a:solidFill>
                        <a:schemeClr val="lt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1" u="none" strike="noStrike" cap="none">
                          <a:solidFill>
                            <a:schemeClr val="dk1"/>
                          </a:solidFill>
                          <a:latin typeface="Aptos" panose="020B0004020202020204" pitchFamily="34" charset="0"/>
                          <a:ea typeface="Arial Narrow"/>
                          <a:cs typeface="Arial Narrow"/>
                          <a:sym typeface="Arial Narrow"/>
                        </a:rPr>
                        <a:t>Percent </a:t>
                      </a:r>
                      <a:endParaRPr lang="en-US" sz="1200">
                        <a:latin typeface="Aptos" panose="020B0004020202020204" pitchFamily="34" charset="0"/>
                      </a:endParaRPr>
                    </a:p>
                    <a:p>
                      <a:pPr marL="0" marR="0" lvl="0" indent="0" algn="ctr" rtl="0">
                        <a:spcBef>
                          <a:spcPts val="0"/>
                        </a:spcBef>
                        <a:spcAft>
                          <a:spcPts val="0"/>
                        </a:spcAft>
                        <a:buNone/>
                      </a:pPr>
                      <a:r>
                        <a:rPr lang="en-US" sz="1200" b="1" u="none" strike="noStrike" cap="none">
                          <a:solidFill>
                            <a:schemeClr val="dk1"/>
                          </a:solidFill>
                          <a:latin typeface="Aptos" panose="020B0004020202020204" pitchFamily="34" charset="0"/>
                          <a:ea typeface="Arial Narrow"/>
                          <a:cs typeface="Arial Narrow"/>
                          <a:sym typeface="Arial Narrow"/>
                        </a:rPr>
                        <a:t>Proficient</a:t>
                      </a:r>
                      <a:endParaRPr lang="en-US" sz="1200">
                        <a:latin typeface="Aptos" panose="020B0004020202020204" pitchFamily="34" charset="0"/>
                      </a:endParaRPr>
                    </a:p>
                  </a:txBody>
                  <a:tcPr marL="91467" marR="91467" marT="45733" marB="45733"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124627">
                <a:tc>
                  <a:txBody>
                    <a:bodyPr/>
                    <a:lstStyle/>
                    <a:p>
                      <a:pPr marL="0" marR="0" lvl="0" indent="0" algn="r" rtl="0">
                        <a:spcBef>
                          <a:spcPts val="0"/>
                        </a:spcBef>
                        <a:spcAft>
                          <a:spcPts val="0"/>
                        </a:spcAft>
                        <a:buNone/>
                      </a:pPr>
                      <a:r>
                        <a:rPr lang="en-US" sz="1400" b="1" u="none" strike="noStrike" cap="none">
                          <a:solidFill>
                            <a:schemeClr val="dk1"/>
                          </a:solidFill>
                          <a:latin typeface="Aptos" panose="020B0004020202020204" pitchFamily="34" charset="0"/>
                          <a:ea typeface="Arial Narrow"/>
                          <a:cs typeface="Arial Narrow"/>
                          <a:sym typeface="Arial Narrow"/>
                        </a:rPr>
                        <a:t>Economically Disadvantaged Student</a:t>
                      </a:r>
                      <a:endParaRPr lang="en-US" sz="1400">
                        <a:latin typeface="Aptos" panose="020B0004020202020204" pitchFamily="34" charset="0"/>
                      </a:endParaRPr>
                    </a:p>
                  </a:txBody>
                  <a:tcPr marL="91467" marR="91467" marT="45733" marB="45733"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38100" cap="flat" cmpd="sng" algn="ctr">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noFill/>
                  </a:tcPr>
                </a:tc>
                <a:tc>
                  <a:txBody>
                    <a:bodyPr/>
                    <a:lstStyle/>
                    <a:p>
                      <a:pPr marL="0" marR="0" lvl="0" indent="0" algn="ctr" rtl="0">
                        <a:spcBef>
                          <a:spcPts val="0"/>
                        </a:spcBef>
                        <a:spcAft>
                          <a:spcPts val="0"/>
                        </a:spcAft>
                        <a:buNone/>
                      </a:pPr>
                      <a:r>
                        <a:rPr lang="en" sz="1600" b="1" u="none" strike="noStrike" cap="none">
                          <a:solidFill>
                            <a:srgbClr val="C63663"/>
                          </a:solidFill>
                          <a:latin typeface="Aptos" panose="020B0004020202020204" pitchFamily="34" charset="0"/>
                          <a:ea typeface="Arial Narrow"/>
                          <a:cs typeface="Arial Narrow"/>
                          <a:sym typeface="Arial Narrow"/>
                        </a:rPr>
                        <a:t>1 of 2</a:t>
                      </a:r>
                      <a:endParaRPr sz="1600">
                        <a:latin typeface="Aptos" panose="020B0004020202020204" pitchFamily="34" charset="0"/>
                      </a:endParaRPr>
                    </a:p>
                    <a:p>
                      <a:pPr marL="0" marR="0" lvl="0" indent="0" algn="ctr" rtl="0">
                        <a:spcBef>
                          <a:spcPts val="0"/>
                        </a:spcBef>
                        <a:spcAft>
                          <a:spcPts val="0"/>
                        </a:spcAft>
                        <a:buNone/>
                      </a:pPr>
                      <a:r>
                        <a:rPr lang="en" sz="1200" b="0" u="none" strike="noStrike" cap="none">
                          <a:solidFill>
                            <a:schemeClr val="dk1"/>
                          </a:solidFill>
                          <a:latin typeface="Aptos" panose="020B0004020202020204" pitchFamily="34" charset="0"/>
                          <a:ea typeface="Arial Narrow"/>
                          <a:cs typeface="Arial Narrow"/>
                          <a:sym typeface="Arial Narrow"/>
                        </a:rPr>
                        <a:t>teachers rated effective or highly effective</a:t>
                      </a:r>
                      <a:endParaRPr sz="1200">
                        <a:latin typeface="Aptos" panose="020B0004020202020204" pitchFamily="34" charset="0"/>
                      </a:endParaRPr>
                    </a:p>
                  </a:txBody>
                  <a:tcPr marL="91467" marR="91467" marT="45733" marB="45733" anchor="ctr">
                    <a:lnL w="9525" cap="flat" cmpd="sng" algn="ctr">
                      <a:solidFill>
                        <a:srgbClr val="000000">
                          <a:alpha val="0"/>
                        </a:srgbClr>
                      </a:solidFill>
                      <a:prstDash val="solid"/>
                      <a:round/>
                      <a:headEnd type="none" w="sm" len="sm"/>
                      <a:tailEnd type="none" w="sm" len="sm"/>
                    </a:lnL>
                    <a:lnR w="76200" cap="flat" cmpd="sng" algn="ctr">
                      <a:solidFill>
                        <a:schemeClr val="lt1"/>
                      </a:solidFill>
                      <a:prstDash val="solid"/>
                      <a:round/>
                      <a:headEnd type="none" w="sm" len="sm"/>
                      <a:tailEnd type="none" w="sm" len="sm"/>
                    </a:lnR>
                    <a:lnT w="38100" cap="flat" cmpd="sng" algn="ctr">
                      <a:solidFill>
                        <a:schemeClr val="lt1"/>
                      </a:solidFill>
                      <a:prstDash val="solid"/>
                      <a:round/>
                      <a:headEnd type="none" w="sm" len="sm"/>
                      <a:tailEnd type="none" w="sm" len="sm"/>
                    </a:lnT>
                    <a:lnB w="76200" cap="flat" cmpd="sng" algn="ctr">
                      <a:solidFill>
                        <a:schemeClr val="lt1"/>
                      </a:solidFill>
                      <a:prstDash val="solid"/>
                      <a:round/>
                      <a:headEnd type="none" w="sm" len="sm"/>
                      <a:tailEnd type="none" w="sm" len="sm"/>
                    </a:lnB>
                    <a:solidFill>
                      <a:srgbClr val="E68699">
                        <a:alpha val="29412"/>
                      </a:srgbClr>
                    </a:solidFill>
                  </a:tcPr>
                </a:tc>
                <a:tc>
                  <a:txBody>
                    <a:bodyPr/>
                    <a:lstStyle/>
                    <a:p>
                      <a:pPr marL="0" marR="0" lvl="0" indent="0" algn="ctr" rtl="0">
                        <a:spcBef>
                          <a:spcPts val="0"/>
                        </a:spcBef>
                        <a:spcAft>
                          <a:spcPts val="0"/>
                        </a:spcAft>
                        <a:buNone/>
                      </a:pPr>
                      <a:r>
                        <a:rPr lang="en" sz="1600" b="1" u="none" strike="noStrike" cap="none">
                          <a:solidFill>
                            <a:srgbClr val="D45D00"/>
                          </a:solidFill>
                          <a:latin typeface="Aptos" panose="020B0004020202020204" pitchFamily="34" charset="0"/>
                          <a:ea typeface="Arial Narrow"/>
                          <a:cs typeface="Arial Narrow"/>
                          <a:sym typeface="Arial Narrow"/>
                        </a:rPr>
                        <a:t>62%</a:t>
                      </a:r>
                      <a:endParaRPr sz="1600">
                        <a:latin typeface="Aptos" panose="020B0004020202020204" pitchFamily="34" charset="0"/>
                      </a:endParaRPr>
                    </a:p>
                    <a:p>
                      <a:pPr marL="0" marR="0" lvl="0" indent="0" algn="ctr" rtl="0">
                        <a:spcBef>
                          <a:spcPts val="0"/>
                        </a:spcBef>
                        <a:spcAft>
                          <a:spcPts val="0"/>
                        </a:spcAft>
                        <a:buNone/>
                      </a:pPr>
                      <a:r>
                        <a:rPr lang="en" sz="1200" b="0" u="none" strike="noStrike" cap="none">
                          <a:solidFill>
                            <a:schemeClr val="dk1"/>
                          </a:solidFill>
                          <a:latin typeface="Aptos" panose="020B0004020202020204" pitchFamily="34" charset="0"/>
                          <a:ea typeface="Arial Narrow"/>
                          <a:cs typeface="Arial Narrow"/>
                          <a:sym typeface="Arial Narrow"/>
                        </a:rPr>
                        <a:t>likelihood of having a novice principal</a:t>
                      </a:r>
                      <a:endParaRPr sz="1200">
                        <a:latin typeface="Aptos" panose="020B0004020202020204" pitchFamily="34" charset="0"/>
                      </a:endParaRPr>
                    </a:p>
                  </a:txBody>
                  <a:tcPr marL="91467" marR="91467" marT="45733" marB="45733" anchor="ctr">
                    <a:lnL w="76200" cap="flat" cmpd="sng" algn="ctr">
                      <a:solidFill>
                        <a:schemeClr val="lt1"/>
                      </a:solidFill>
                      <a:prstDash val="solid"/>
                      <a:round/>
                      <a:headEnd type="none" w="sm" len="sm"/>
                      <a:tailEnd type="none" w="sm" len="sm"/>
                    </a:lnL>
                    <a:lnR w="76200" cap="flat" cmpd="sng" algn="ctr">
                      <a:solidFill>
                        <a:schemeClr val="lt1"/>
                      </a:solidFill>
                      <a:prstDash val="solid"/>
                      <a:round/>
                      <a:headEnd type="none" w="sm" len="sm"/>
                      <a:tailEnd type="none" w="sm" len="sm"/>
                    </a:lnR>
                    <a:lnT w="38100" cap="flat" cmpd="sng" algn="ctr">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ED8B00">
                        <a:alpha val="29412"/>
                      </a:srgbClr>
                    </a:solidFill>
                  </a:tcPr>
                </a:tc>
                <a:tc>
                  <a:txBody>
                    <a:bodyPr/>
                    <a:lstStyle/>
                    <a:p>
                      <a:pPr marL="0" marR="0" lvl="0" indent="0" algn="ctr" rtl="0">
                        <a:spcBef>
                          <a:spcPts val="0"/>
                        </a:spcBef>
                        <a:spcAft>
                          <a:spcPts val="0"/>
                        </a:spcAft>
                        <a:buNone/>
                      </a:pPr>
                      <a:r>
                        <a:rPr lang="en" sz="1600" b="1" u="none" strike="noStrike" cap="none">
                          <a:solidFill>
                            <a:srgbClr val="9A8700"/>
                          </a:solidFill>
                          <a:latin typeface="Aptos" panose="020B0004020202020204" pitchFamily="34" charset="0"/>
                          <a:ea typeface="Arial Narrow"/>
                          <a:cs typeface="Arial Narrow"/>
                          <a:sym typeface="Arial Narrow"/>
                        </a:rPr>
                        <a:t>42%</a:t>
                      </a:r>
                      <a:endParaRPr sz="1600">
                        <a:latin typeface="Aptos" panose="020B0004020202020204" pitchFamily="34" charset="0"/>
                      </a:endParaRPr>
                    </a:p>
                    <a:p>
                      <a:pPr marL="0" marR="0" lvl="0" indent="0" algn="ctr" rtl="0">
                        <a:spcBef>
                          <a:spcPts val="0"/>
                        </a:spcBef>
                        <a:spcAft>
                          <a:spcPts val="0"/>
                        </a:spcAft>
                        <a:buNone/>
                      </a:pPr>
                      <a:r>
                        <a:rPr lang="en" sz="1200" b="0" u="none" strike="noStrike" cap="none">
                          <a:solidFill>
                            <a:schemeClr val="dk1"/>
                          </a:solidFill>
                          <a:latin typeface="Aptos" panose="020B0004020202020204" pitchFamily="34" charset="0"/>
                          <a:ea typeface="Arial Narrow"/>
                          <a:cs typeface="Arial Narrow"/>
                          <a:sym typeface="Arial Narrow"/>
                        </a:rPr>
                        <a:t>enrolled in advanced 6</a:t>
                      </a:r>
                      <a:r>
                        <a:rPr lang="en" sz="1200" b="0" u="none" strike="noStrike" cap="none" baseline="30000">
                          <a:solidFill>
                            <a:schemeClr val="dk1"/>
                          </a:solidFill>
                          <a:latin typeface="Aptos" panose="020B0004020202020204" pitchFamily="34" charset="0"/>
                          <a:ea typeface="Arial Narrow"/>
                          <a:cs typeface="Arial Narrow"/>
                          <a:sym typeface="Arial Narrow"/>
                        </a:rPr>
                        <a:t>th</a:t>
                      </a:r>
                      <a:r>
                        <a:rPr lang="en" sz="1200" b="0" u="none" strike="noStrike" cap="none">
                          <a:solidFill>
                            <a:schemeClr val="dk1"/>
                          </a:solidFill>
                          <a:latin typeface="Aptos" panose="020B0004020202020204" pitchFamily="34" charset="0"/>
                          <a:ea typeface="Arial Narrow"/>
                          <a:cs typeface="Arial Narrow"/>
                          <a:sym typeface="Arial Narrow"/>
                        </a:rPr>
                        <a:t>-grade math</a:t>
                      </a:r>
                      <a:endParaRPr sz="1200">
                        <a:latin typeface="Aptos" panose="020B0004020202020204" pitchFamily="34" charset="0"/>
                      </a:endParaRPr>
                    </a:p>
                  </a:txBody>
                  <a:tcPr marL="91467" marR="91467" marT="45733" marB="45733" anchor="ctr">
                    <a:lnL w="76200" cap="flat" cmpd="sng" algn="ctr">
                      <a:solidFill>
                        <a:schemeClr val="lt1"/>
                      </a:solidFill>
                      <a:prstDash val="solid"/>
                      <a:round/>
                      <a:headEnd type="none" w="sm" len="sm"/>
                      <a:tailEnd type="none" w="sm" len="sm"/>
                    </a:lnL>
                    <a:lnR w="76200" cap="flat" cmpd="sng" algn="ctr">
                      <a:solidFill>
                        <a:schemeClr val="lt1"/>
                      </a:solidFill>
                      <a:prstDash val="solid"/>
                      <a:round/>
                      <a:headEnd type="none" w="sm" len="sm"/>
                      <a:tailEnd type="none" w="sm" len="sm"/>
                    </a:lnR>
                    <a:lnT w="38100" cap="flat" cmpd="sng" algn="ctr">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BFB800">
                        <a:alpha val="29412"/>
                      </a:srgbClr>
                    </a:solidFill>
                  </a:tcPr>
                </a:tc>
                <a:tc>
                  <a:txBody>
                    <a:bodyPr/>
                    <a:lstStyle/>
                    <a:p>
                      <a:pPr marL="0" marR="0" lvl="0" indent="0" algn="ctr" rtl="0">
                        <a:spcBef>
                          <a:spcPts val="0"/>
                        </a:spcBef>
                        <a:spcAft>
                          <a:spcPts val="0"/>
                        </a:spcAft>
                        <a:buNone/>
                      </a:pPr>
                      <a:r>
                        <a:rPr lang="en-US" sz="1600" b="1" u="none" strike="noStrike" cap="none">
                          <a:solidFill>
                            <a:srgbClr val="963821"/>
                          </a:solidFill>
                          <a:latin typeface="Aptos" panose="020B0004020202020204" pitchFamily="34" charset="0"/>
                          <a:ea typeface="Arial Narrow"/>
                          <a:cs typeface="Arial Narrow"/>
                          <a:sym typeface="Arial Narrow"/>
                        </a:rPr>
                        <a:t>2</a:t>
                      </a:r>
                      <a:r>
                        <a:rPr lang="en-US" sz="1600" b="1">
                          <a:solidFill>
                            <a:srgbClr val="963821"/>
                          </a:solidFill>
                          <a:latin typeface="Aptos" panose="020B0004020202020204" pitchFamily="34" charset="0"/>
                          <a:ea typeface="Arial Narrow"/>
                          <a:cs typeface="Arial Narrow"/>
                          <a:sym typeface="Arial Narrow"/>
                        </a:rPr>
                        <a:t>7</a:t>
                      </a:r>
                      <a:r>
                        <a:rPr lang="en-US" sz="1600" b="1" u="none" strike="noStrike" cap="none">
                          <a:solidFill>
                            <a:srgbClr val="963821"/>
                          </a:solidFill>
                          <a:latin typeface="Aptos" panose="020B0004020202020204" pitchFamily="34" charset="0"/>
                          <a:ea typeface="Arial Narrow"/>
                          <a:cs typeface="Arial Narrow"/>
                          <a:sym typeface="Arial Narrow"/>
                        </a:rPr>
                        <a:t> students</a:t>
                      </a:r>
                      <a:endParaRPr lang="en-US" sz="1600" b="0" u="none" strike="noStrike" cap="none">
                        <a:solidFill>
                          <a:schemeClr val="dk1"/>
                        </a:solidFill>
                        <a:latin typeface="Aptos" panose="020B0004020202020204" pitchFamily="34" charset="0"/>
                        <a:ea typeface="Arial Narrow"/>
                        <a:cs typeface="Arial Narrow"/>
                        <a:sym typeface="Arial Narrow"/>
                      </a:endParaRPr>
                    </a:p>
                    <a:p>
                      <a:pPr marL="0" marR="0" lvl="0" indent="0" algn="ctr" rtl="0">
                        <a:spcBef>
                          <a:spcPts val="0"/>
                        </a:spcBef>
                        <a:spcAft>
                          <a:spcPts val="0"/>
                        </a:spcAft>
                        <a:buNone/>
                      </a:pPr>
                      <a:r>
                        <a:rPr lang="en-US" sz="1200" b="0" u="none" strike="noStrike" cap="none">
                          <a:solidFill>
                            <a:schemeClr val="dk1"/>
                          </a:solidFill>
                          <a:latin typeface="Aptos" panose="020B0004020202020204" pitchFamily="34" charset="0"/>
                          <a:ea typeface="Arial Narrow"/>
                          <a:cs typeface="Arial Narrow"/>
                          <a:sym typeface="Arial Narrow"/>
                        </a:rPr>
                        <a:t>in core classes with no extra time</a:t>
                      </a:r>
                      <a:endParaRPr lang="en-US" sz="1200">
                        <a:latin typeface="Aptos" panose="020B0004020202020204" pitchFamily="34" charset="0"/>
                      </a:endParaRPr>
                    </a:p>
                  </a:txBody>
                  <a:tcPr marL="91467" marR="91467" marT="45733" marB="45733" anchor="ctr">
                    <a:lnL w="76200" cap="flat" cmpd="sng" algn="ctr">
                      <a:solidFill>
                        <a:schemeClr val="lt1"/>
                      </a:solidFill>
                      <a:prstDash val="solid"/>
                      <a:round/>
                      <a:headEnd type="none" w="sm" len="sm"/>
                      <a:tailEnd type="none" w="sm" len="sm"/>
                    </a:lnL>
                    <a:lnR w="76200" cap="flat" cmpd="sng" algn="ctr">
                      <a:solidFill>
                        <a:schemeClr val="lt1"/>
                      </a:solidFill>
                      <a:prstDash val="solid"/>
                      <a:round/>
                      <a:headEnd type="none" w="sm" len="sm"/>
                      <a:tailEnd type="none" w="sm" len="sm"/>
                    </a:lnR>
                    <a:lnT w="38100" cap="flat" cmpd="sng" algn="ctr">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CF4520">
                        <a:alpha val="29412"/>
                      </a:srgbClr>
                    </a:solidFill>
                  </a:tcPr>
                </a:tc>
                <a:tc>
                  <a:txBody>
                    <a:bodyPr/>
                    <a:lstStyle/>
                    <a:p>
                      <a:pPr marL="0" marR="0" lvl="0" indent="0" algn="ctr" rtl="0">
                        <a:spcBef>
                          <a:spcPts val="0"/>
                        </a:spcBef>
                        <a:spcAft>
                          <a:spcPts val="0"/>
                        </a:spcAft>
                        <a:buNone/>
                      </a:pPr>
                      <a:r>
                        <a:rPr lang="en-US" sz="1600" b="1" u="none" strike="noStrike" cap="none">
                          <a:solidFill>
                            <a:srgbClr val="103595"/>
                          </a:solidFill>
                          <a:latin typeface="Aptos" panose="020B0004020202020204" pitchFamily="34" charset="0"/>
                          <a:ea typeface="Arial Narrow"/>
                          <a:cs typeface="Arial Narrow"/>
                          <a:sym typeface="Arial Narrow"/>
                        </a:rPr>
                        <a:t>31%</a:t>
                      </a:r>
                      <a:endParaRPr lang="en-US" sz="1600">
                        <a:solidFill>
                          <a:srgbClr val="103595"/>
                        </a:solidFill>
                        <a:latin typeface="Aptos" panose="020B0004020202020204" pitchFamily="34" charset="0"/>
                      </a:endParaRPr>
                    </a:p>
                    <a:p>
                      <a:pPr marL="0" marR="0" lvl="0" indent="0" algn="ctr" rtl="0">
                        <a:spcBef>
                          <a:spcPts val="0"/>
                        </a:spcBef>
                        <a:spcAft>
                          <a:spcPts val="0"/>
                        </a:spcAft>
                        <a:buNone/>
                      </a:pPr>
                      <a:r>
                        <a:rPr lang="en-US" sz="1200" b="0" u="none" strike="noStrike" cap="none">
                          <a:solidFill>
                            <a:schemeClr val="dk1"/>
                          </a:solidFill>
                          <a:latin typeface="Aptos" panose="020B0004020202020204" pitchFamily="34" charset="0"/>
                          <a:ea typeface="Arial Narrow"/>
                          <a:cs typeface="Arial Narrow"/>
                          <a:sym typeface="Arial Narrow"/>
                        </a:rPr>
                        <a:t>report feeling connected to adults in their building</a:t>
                      </a:r>
                      <a:endParaRPr lang="en-US" sz="1200">
                        <a:latin typeface="Aptos" panose="020B0004020202020204" pitchFamily="34" charset="0"/>
                      </a:endParaRPr>
                    </a:p>
                  </a:txBody>
                  <a:tcPr marL="91467" marR="91467" marT="45733" marB="45733" anchor="ctr">
                    <a:lnL w="76200" cap="flat" cmpd="sng" algn="ctr">
                      <a:solidFill>
                        <a:schemeClr val="lt1"/>
                      </a:solidFill>
                      <a:prstDash val="solid"/>
                      <a:round/>
                      <a:headEnd type="none" w="sm" len="sm"/>
                      <a:tailEnd type="none" w="sm" len="sm"/>
                    </a:lnL>
                    <a:lnR w="76200" cap="flat" cmpd="sng" algn="ctr">
                      <a:solidFill>
                        <a:schemeClr val="lt1"/>
                      </a:solidFill>
                      <a:prstDash val="solid"/>
                      <a:round/>
                      <a:headEnd type="none" w="sm" len="sm"/>
                      <a:tailEnd type="none" w="sm" len="sm"/>
                    </a:lnR>
                    <a:lnT w="38100" cap="flat" cmpd="sng" algn="ctr">
                      <a:solidFill>
                        <a:schemeClr val="lt1"/>
                      </a:solidFill>
                      <a:prstDash val="solid"/>
                      <a:round/>
                      <a:headEnd type="none" w="sm" len="sm"/>
                      <a:tailEnd type="none" w="sm" len="sm"/>
                    </a:lnT>
                    <a:lnB w="76200" cap="flat" cmpd="sng" algn="ctr">
                      <a:solidFill>
                        <a:schemeClr val="lt1"/>
                      </a:solidFill>
                      <a:prstDash val="solid"/>
                      <a:round/>
                      <a:headEnd type="none" w="sm" len="sm"/>
                      <a:tailEnd type="none" w="sm" len="sm"/>
                    </a:lnB>
                    <a:solidFill>
                      <a:srgbClr val="ADC8E9"/>
                    </a:solidFill>
                  </a:tcPr>
                </a:tc>
                <a:tc>
                  <a:txBody>
                    <a:bodyPr/>
                    <a:lstStyle/>
                    <a:p>
                      <a:pPr marL="0" marR="0" lvl="0" indent="0" algn="ctr" rtl="0">
                        <a:spcBef>
                          <a:spcPts val="0"/>
                        </a:spcBef>
                        <a:spcAft>
                          <a:spcPts val="0"/>
                        </a:spcAft>
                        <a:buNone/>
                      </a:pPr>
                      <a:r>
                        <a:rPr lang="en-US" sz="1600" b="1" u="none" strike="noStrike" cap="none">
                          <a:solidFill>
                            <a:srgbClr val="C00000"/>
                          </a:solidFill>
                          <a:latin typeface="Aptos" panose="020B0004020202020204" pitchFamily="34" charset="0"/>
                          <a:ea typeface="Arial Narrow"/>
                          <a:cs typeface="Arial Narrow"/>
                          <a:sym typeface="Arial Narrow"/>
                        </a:rPr>
                        <a:t>31% ELA</a:t>
                      </a:r>
                    </a:p>
                    <a:p>
                      <a:pPr marL="0" marR="0" lvl="0" indent="0" algn="ctr" rtl="0">
                        <a:spcBef>
                          <a:spcPts val="0"/>
                        </a:spcBef>
                        <a:spcAft>
                          <a:spcPts val="0"/>
                        </a:spcAft>
                        <a:buNone/>
                      </a:pPr>
                      <a:r>
                        <a:rPr lang="en-US" sz="1600" b="1" u="none" strike="noStrike" cap="none">
                          <a:solidFill>
                            <a:srgbClr val="C00000"/>
                          </a:solidFill>
                          <a:latin typeface="Aptos" panose="020B0004020202020204" pitchFamily="34" charset="0"/>
                          <a:ea typeface="Arial Narrow"/>
                          <a:cs typeface="Arial Narrow"/>
                          <a:sym typeface="Arial Narrow"/>
                        </a:rPr>
                        <a:t>33% Math</a:t>
                      </a:r>
                      <a:endParaRPr lang="en-US" sz="1600">
                        <a:latin typeface="Aptos" panose="020B0004020202020204" pitchFamily="34" charset="0"/>
                      </a:endParaRPr>
                    </a:p>
                  </a:txBody>
                  <a:tcPr marL="91467" marR="91467" marT="45733" marB="45733" anchor="ctr">
                    <a:lnL w="76200" cap="flat" cmpd="sng" algn="ctr">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lgn="ctr">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063379">
                <a:tc>
                  <a:txBody>
                    <a:bodyPr/>
                    <a:lstStyle/>
                    <a:p>
                      <a:pPr marL="0" marR="0" lvl="0" indent="0" algn="r" rtl="0">
                        <a:spcBef>
                          <a:spcPts val="0"/>
                        </a:spcBef>
                        <a:spcAft>
                          <a:spcPts val="0"/>
                        </a:spcAft>
                        <a:buNone/>
                      </a:pPr>
                      <a:r>
                        <a:rPr lang="en-US" sz="1400" b="1" u="none" strike="noStrike" cap="none">
                          <a:solidFill>
                            <a:schemeClr val="dk1"/>
                          </a:solidFill>
                          <a:latin typeface="Aptos" panose="020B0004020202020204" pitchFamily="34" charset="0"/>
                          <a:ea typeface="Arial Narrow"/>
                          <a:cs typeface="Arial Narrow"/>
                          <a:sym typeface="Arial Narrow"/>
                        </a:rPr>
                        <a:t>Non-Economically Disadvantaged Student</a:t>
                      </a:r>
                      <a:endParaRPr lang="en-US" sz="1400">
                        <a:latin typeface="Aptos" panose="020B0004020202020204" pitchFamily="34" charset="0"/>
                      </a:endParaRPr>
                    </a:p>
                  </a:txBody>
                  <a:tcPr marL="91467" marR="91467" marT="45733" marB="45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ctr" rtl="0">
                        <a:spcBef>
                          <a:spcPts val="0"/>
                        </a:spcBef>
                        <a:spcAft>
                          <a:spcPts val="0"/>
                        </a:spcAft>
                        <a:buNone/>
                      </a:pPr>
                      <a:r>
                        <a:rPr lang="en" sz="1600" b="1" u="none" strike="noStrike" cap="none">
                          <a:solidFill>
                            <a:srgbClr val="C63663"/>
                          </a:solidFill>
                          <a:latin typeface="Aptos" panose="020B0004020202020204" pitchFamily="34" charset="0"/>
                          <a:ea typeface="Arial Narrow"/>
                          <a:cs typeface="Arial Narrow"/>
                          <a:sym typeface="Arial Narrow"/>
                        </a:rPr>
                        <a:t>3 of 4 </a:t>
                      </a:r>
                      <a:endParaRPr sz="1600">
                        <a:latin typeface="Aptos" panose="020B0004020202020204" pitchFamily="34" charset="0"/>
                      </a:endParaRPr>
                    </a:p>
                    <a:p>
                      <a:pPr marL="0" marR="0" lvl="0" indent="0" algn="ctr" rtl="0">
                        <a:spcBef>
                          <a:spcPts val="0"/>
                        </a:spcBef>
                        <a:spcAft>
                          <a:spcPts val="0"/>
                        </a:spcAft>
                        <a:buNone/>
                      </a:pPr>
                      <a:r>
                        <a:rPr lang="en" sz="1200" b="0" u="none" strike="noStrike" cap="none">
                          <a:solidFill>
                            <a:schemeClr val="dk1"/>
                          </a:solidFill>
                          <a:latin typeface="Aptos" panose="020B0004020202020204" pitchFamily="34" charset="0"/>
                          <a:ea typeface="Arial Narrow"/>
                          <a:cs typeface="Arial Narrow"/>
                          <a:sym typeface="Arial Narrow"/>
                        </a:rPr>
                        <a:t>teachers rated effective or highly effective</a:t>
                      </a:r>
                      <a:endParaRPr sz="1200">
                        <a:latin typeface="Aptos" panose="020B0004020202020204" pitchFamily="34" charset="0"/>
                      </a:endParaRPr>
                    </a:p>
                  </a:txBody>
                  <a:tcPr marL="91467" marR="91467" marT="45733" marB="45733" anchor="ctr">
                    <a:lnL w="9525" cap="flat" cmpd="sng" algn="ctr">
                      <a:solidFill>
                        <a:srgbClr val="000000">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lgn="ctr">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8699">
                        <a:alpha val="29803"/>
                      </a:srgbClr>
                    </a:solidFill>
                  </a:tcPr>
                </a:tc>
                <a:tc>
                  <a:txBody>
                    <a:bodyPr/>
                    <a:lstStyle/>
                    <a:p>
                      <a:pPr marL="0" marR="0" lvl="0" indent="0" algn="ctr" rtl="0">
                        <a:spcBef>
                          <a:spcPts val="0"/>
                        </a:spcBef>
                        <a:spcAft>
                          <a:spcPts val="0"/>
                        </a:spcAft>
                        <a:buNone/>
                      </a:pPr>
                      <a:r>
                        <a:rPr lang="en" sz="1600" b="1" u="none" strike="noStrike" cap="none">
                          <a:solidFill>
                            <a:srgbClr val="D45D00"/>
                          </a:solidFill>
                          <a:latin typeface="Aptos" panose="020B0004020202020204" pitchFamily="34" charset="0"/>
                          <a:ea typeface="Arial Narrow"/>
                          <a:cs typeface="Arial Narrow"/>
                          <a:sym typeface="Arial Narrow"/>
                        </a:rPr>
                        <a:t>20% </a:t>
                      </a:r>
                      <a:endParaRPr sz="1600">
                        <a:latin typeface="Aptos" panose="020B0004020202020204" pitchFamily="34" charset="0"/>
                      </a:endParaRPr>
                    </a:p>
                    <a:p>
                      <a:pPr marL="0" marR="0" lvl="0" indent="0" algn="ctr" rtl="0">
                        <a:spcBef>
                          <a:spcPts val="0"/>
                        </a:spcBef>
                        <a:spcAft>
                          <a:spcPts val="0"/>
                        </a:spcAft>
                        <a:buNone/>
                      </a:pPr>
                      <a:r>
                        <a:rPr lang="en" sz="1200" b="0" u="none" strike="noStrike" cap="none">
                          <a:solidFill>
                            <a:schemeClr val="dk1"/>
                          </a:solidFill>
                          <a:latin typeface="Aptos" panose="020B0004020202020204" pitchFamily="34" charset="0"/>
                          <a:ea typeface="Arial Narrow"/>
                          <a:cs typeface="Arial Narrow"/>
                          <a:sym typeface="Arial Narrow"/>
                        </a:rPr>
                        <a:t>likelihood of having a novice principal</a:t>
                      </a:r>
                      <a:endParaRPr sz="1200">
                        <a:latin typeface="Aptos" panose="020B0004020202020204" pitchFamily="34" charset="0"/>
                      </a:endParaRPr>
                    </a:p>
                  </a:txBody>
                  <a:tcPr marL="91467" marR="91467" marT="45733" marB="45733"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8B00">
                        <a:alpha val="29803"/>
                      </a:srgbClr>
                    </a:solidFill>
                  </a:tcPr>
                </a:tc>
                <a:tc>
                  <a:txBody>
                    <a:bodyPr/>
                    <a:lstStyle/>
                    <a:p>
                      <a:pPr marL="0" marR="0" lvl="0" indent="0" algn="ctr" rtl="0">
                        <a:spcBef>
                          <a:spcPts val="0"/>
                        </a:spcBef>
                        <a:spcAft>
                          <a:spcPts val="0"/>
                        </a:spcAft>
                        <a:buNone/>
                      </a:pPr>
                      <a:r>
                        <a:rPr lang="en" sz="1600" b="1" u="none" strike="noStrike" cap="none">
                          <a:solidFill>
                            <a:srgbClr val="9A8700"/>
                          </a:solidFill>
                          <a:latin typeface="Aptos" panose="020B0004020202020204" pitchFamily="34" charset="0"/>
                          <a:ea typeface="Arial Narrow"/>
                          <a:cs typeface="Arial Narrow"/>
                          <a:sym typeface="Arial Narrow"/>
                        </a:rPr>
                        <a:t>83%</a:t>
                      </a:r>
                      <a:endParaRPr sz="1600">
                        <a:latin typeface="Aptos" panose="020B0004020202020204" pitchFamily="34" charset="0"/>
                      </a:endParaRPr>
                    </a:p>
                    <a:p>
                      <a:pPr marL="0" marR="0" lvl="0" indent="0" algn="ctr" rtl="0">
                        <a:spcBef>
                          <a:spcPts val="0"/>
                        </a:spcBef>
                        <a:spcAft>
                          <a:spcPts val="0"/>
                        </a:spcAft>
                        <a:buNone/>
                      </a:pPr>
                      <a:r>
                        <a:rPr lang="en" sz="1200" b="0" u="none" strike="noStrike" cap="none">
                          <a:solidFill>
                            <a:schemeClr val="dk1"/>
                          </a:solidFill>
                          <a:latin typeface="Aptos" panose="020B0004020202020204" pitchFamily="34" charset="0"/>
                          <a:ea typeface="Arial Narrow"/>
                          <a:cs typeface="Arial Narrow"/>
                          <a:sym typeface="Arial Narrow"/>
                        </a:rPr>
                        <a:t>enrolled in advanced 6</a:t>
                      </a:r>
                      <a:r>
                        <a:rPr lang="en" sz="1200" b="0" u="none" strike="noStrike" cap="none" baseline="30000">
                          <a:solidFill>
                            <a:schemeClr val="dk1"/>
                          </a:solidFill>
                          <a:latin typeface="Aptos" panose="020B0004020202020204" pitchFamily="34" charset="0"/>
                          <a:ea typeface="Arial Narrow"/>
                          <a:cs typeface="Arial Narrow"/>
                          <a:sym typeface="Arial Narrow"/>
                        </a:rPr>
                        <a:t>th</a:t>
                      </a:r>
                      <a:r>
                        <a:rPr lang="en" sz="1200" b="0" u="none" strike="noStrike" cap="none">
                          <a:solidFill>
                            <a:schemeClr val="dk1"/>
                          </a:solidFill>
                          <a:latin typeface="Aptos" panose="020B0004020202020204" pitchFamily="34" charset="0"/>
                          <a:ea typeface="Arial Narrow"/>
                          <a:cs typeface="Arial Narrow"/>
                          <a:sym typeface="Arial Narrow"/>
                        </a:rPr>
                        <a:t>-grade math</a:t>
                      </a:r>
                      <a:endParaRPr sz="1200">
                        <a:latin typeface="Aptos" panose="020B0004020202020204" pitchFamily="34" charset="0"/>
                      </a:endParaRPr>
                    </a:p>
                  </a:txBody>
                  <a:tcPr marL="91467" marR="91467" marT="45733" marB="45733"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800">
                        <a:alpha val="29803"/>
                      </a:srgbClr>
                    </a:solidFill>
                  </a:tcPr>
                </a:tc>
                <a:tc>
                  <a:txBody>
                    <a:bodyPr/>
                    <a:lstStyle/>
                    <a:p>
                      <a:pPr marL="0" marR="0" lvl="0" indent="0" algn="ctr" rtl="0">
                        <a:spcBef>
                          <a:spcPts val="0"/>
                        </a:spcBef>
                        <a:spcAft>
                          <a:spcPts val="0"/>
                        </a:spcAft>
                        <a:buNone/>
                      </a:pPr>
                      <a:r>
                        <a:rPr lang="en" sz="1600" b="1" u="none" strike="noStrike" cap="none">
                          <a:solidFill>
                            <a:srgbClr val="963821"/>
                          </a:solidFill>
                          <a:latin typeface="Aptos" panose="020B0004020202020204" pitchFamily="34" charset="0"/>
                          <a:ea typeface="Arial Narrow"/>
                          <a:cs typeface="Arial Narrow"/>
                          <a:sym typeface="Arial Narrow"/>
                        </a:rPr>
                        <a:t>23 students</a:t>
                      </a:r>
                      <a:endParaRPr sz="1600">
                        <a:latin typeface="Aptos" panose="020B0004020202020204" pitchFamily="34" charset="0"/>
                      </a:endParaRPr>
                    </a:p>
                    <a:p>
                      <a:pPr marL="0" marR="0" lvl="0" indent="0" algn="ctr" rtl="0">
                        <a:spcBef>
                          <a:spcPts val="0"/>
                        </a:spcBef>
                        <a:spcAft>
                          <a:spcPts val="0"/>
                        </a:spcAft>
                        <a:buNone/>
                      </a:pPr>
                      <a:r>
                        <a:rPr lang="en" sz="1200" b="0" u="none" strike="noStrike" cap="none">
                          <a:solidFill>
                            <a:schemeClr val="dk1"/>
                          </a:solidFill>
                          <a:latin typeface="Aptos" panose="020B0004020202020204" pitchFamily="34" charset="0"/>
                          <a:ea typeface="Arial Narrow"/>
                          <a:cs typeface="Arial Narrow"/>
                          <a:sym typeface="Arial Narrow"/>
                        </a:rPr>
                        <a:t>in core classes</a:t>
                      </a:r>
                      <a:endParaRPr sz="1200">
                        <a:latin typeface="Aptos" panose="020B0004020202020204" pitchFamily="34" charset="0"/>
                      </a:endParaRPr>
                    </a:p>
                  </a:txBody>
                  <a:tcPr marL="91467" marR="91467" marT="45733" marB="45733"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F4520">
                        <a:alpha val="29803"/>
                      </a:srgbClr>
                    </a:solidFill>
                  </a:tcPr>
                </a:tc>
                <a:tc>
                  <a:txBody>
                    <a:bodyPr/>
                    <a:lstStyle/>
                    <a:p>
                      <a:pPr marL="0" marR="0" lvl="0" indent="0" algn="ctr" rtl="0">
                        <a:spcBef>
                          <a:spcPts val="0"/>
                        </a:spcBef>
                        <a:spcAft>
                          <a:spcPts val="0"/>
                        </a:spcAft>
                        <a:buNone/>
                      </a:pPr>
                      <a:r>
                        <a:rPr lang="en-US" sz="1600" b="1" u="none" strike="noStrike" cap="none">
                          <a:solidFill>
                            <a:srgbClr val="103595"/>
                          </a:solidFill>
                          <a:latin typeface="Aptos" panose="020B0004020202020204" pitchFamily="34" charset="0"/>
                          <a:ea typeface="Arial Narrow"/>
                          <a:cs typeface="Arial Narrow"/>
                          <a:sym typeface="Arial Narrow"/>
                        </a:rPr>
                        <a:t>66%</a:t>
                      </a:r>
                      <a:endParaRPr lang="en-US" sz="1600">
                        <a:solidFill>
                          <a:srgbClr val="103595"/>
                        </a:solidFill>
                        <a:latin typeface="Aptos" panose="020B0004020202020204" pitchFamily="34" charset="0"/>
                      </a:endParaRPr>
                    </a:p>
                    <a:p>
                      <a:pPr marL="0" marR="0" lvl="0" indent="0" algn="ctr" rtl="0">
                        <a:spcBef>
                          <a:spcPts val="0"/>
                        </a:spcBef>
                        <a:spcAft>
                          <a:spcPts val="0"/>
                        </a:spcAft>
                        <a:buNone/>
                      </a:pPr>
                      <a:r>
                        <a:rPr lang="en-US" sz="1200" b="0" u="none" strike="noStrike" cap="none">
                          <a:solidFill>
                            <a:schemeClr val="dk1"/>
                          </a:solidFill>
                          <a:latin typeface="Aptos" panose="020B0004020202020204" pitchFamily="34" charset="0"/>
                          <a:ea typeface="Arial Narrow"/>
                          <a:cs typeface="Arial Narrow"/>
                          <a:sym typeface="Arial Narrow"/>
                        </a:rPr>
                        <a:t>report feeling connected to adults in their building</a:t>
                      </a:r>
                      <a:endParaRPr lang="en-US" sz="1200">
                        <a:latin typeface="Aptos" panose="020B0004020202020204" pitchFamily="34" charset="0"/>
                      </a:endParaRPr>
                    </a:p>
                  </a:txBody>
                  <a:tcPr marL="91467" marR="91467" marT="45733" marB="45733" anchor="ctr">
                    <a:lnL w="76200" cap="flat" cmpd="sng" algn="ctr">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lgn="ctr">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DC8E9"/>
                    </a:solidFill>
                  </a:tcPr>
                </a:tc>
                <a:tc>
                  <a:txBody>
                    <a:bodyPr/>
                    <a:lstStyle/>
                    <a:p>
                      <a:pPr marL="0" marR="0" lvl="0" indent="0" algn="ctr" rtl="0">
                        <a:spcBef>
                          <a:spcPts val="0"/>
                        </a:spcBef>
                        <a:spcAft>
                          <a:spcPts val="0"/>
                        </a:spcAft>
                        <a:buNone/>
                      </a:pPr>
                      <a:r>
                        <a:rPr lang="en-US" sz="1600" b="1" u="none" strike="noStrike" cap="none">
                          <a:solidFill>
                            <a:srgbClr val="00B050"/>
                          </a:solidFill>
                          <a:latin typeface="Aptos" panose="020B0004020202020204" pitchFamily="34" charset="0"/>
                          <a:ea typeface="Arial Narrow"/>
                          <a:cs typeface="Arial Narrow"/>
                          <a:sym typeface="Arial Narrow"/>
                        </a:rPr>
                        <a:t>68% ELA</a:t>
                      </a:r>
                    </a:p>
                    <a:p>
                      <a:pPr marL="0" marR="0" lvl="0" indent="0" algn="ctr" rtl="0">
                        <a:spcBef>
                          <a:spcPts val="0"/>
                        </a:spcBef>
                        <a:spcAft>
                          <a:spcPts val="0"/>
                        </a:spcAft>
                        <a:buNone/>
                      </a:pPr>
                      <a:r>
                        <a:rPr lang="en-US" sz="1600" b="1" u="none" strike="noStrike" cap="none">
                          <a:solidFill>
                            <a:srgbClr val="00B050"/>
                          </a:solidFill>
                          <a:latin typeface="Aptos" panose="020B0004020202020204" pitchFamily="34" charset="0"/>
                          <a:ea typeface="Arial Narrow"/>
                          <a:cs typeface="Arial Narrow"/>
                          <a:sym typeface="Arial Narrow"/>
                        </a:rPr>
                        <a:t>67% Math</a:t>
                      </a:r>
                      <a:endParaRPr lang="en-US" sz="1600">
                        <a:latin typeface="Aptos" panose="020B0004020202020204" pitchFamily="34" charset="0"/>
                      </a:endParaRPr>
                    </a:p>
                  </a:txBody>
                  <a:tcPr marL="91467" marR="91467" marT="45733" marB="45733" anchor="ctr">
                    <a:lnL w="762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407" name="Google Shape;407;p52"/>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pPr>
              <a:buClr>
                <a:srgbClr val="888888"/>
              </a:buClr>
              <a:buSzPts val="800"/>
            </a:pPr>
            <a:fld id="{00000000-1234-1234-1234-123412341234}" type="slidenum">
              <a:rPr lang="en" sz="1067"/>
              <a:pPr>
                <a:buClr>
                  <a:srgbClr val="888888"/>
                </a:buClr>
                <a:buSzPts val="800"/>
              </a:pPr>
              <a:t>21</a:t>
            </a:fld>
            <a:endParaRPr sz="1067"/>
          </a:p>
        </p:txBody>
      </p:sp>
      <p:sp>
        <p:nvSpPr>
          <p:cNvPr id="4" name="Google Shape;382;p51">
            <a:extLst>
              <a:ext uri="{FF2B5EF4-FFF2-40B4-BE49-F238E27FC236}">
                <a16:creationId xmlns:a16="http://schemas.microsoft.com/office/drawing/2014/main" id="{DE821445-D16E-8E12-4D53-6EE2C5248F43}"/>
              </a:ext>
            </a:extLst>
          </p:cNvPr>
          <p:cNvSpPr txBox="1"/>
          <p:nvPr/>
        </p:nvSpPr>
        <p:spPr>
          <a:xfrm>
            <a:off x="726944" y="1917972"/>
            <a:ext cx="10738112" cy="638890"/>
          </a:xfrm>
          <a:prstGeom prst="roundRect">
            <a:avLst>
              <a:gd name="adj" fmla="val 21140"/>
            </a:avLst>
          </a:prstGeom>
          <a:solidFill>
            <a:schemeClr val="bg1">
              <a:lumMod val="95000"/>
            </a:schemeClr>
          </a:solidFill>
          <a:ln>
            <a:noFill/>
          </a:ln>
          <a:effectLst>
            <a:outerShdw blurRad="114300" dist="50800" dir="2760000" algn="tl" rotWithShape="0">
              <a:prstClr val="black">
                <a:alpha val="10000"/>
              </a:prstClr>
            </a:outerShdw>
          </a:effectLst>
        </p:spPr>
        <p:txBody>
          <a:bodyPr spcFirstLastPara="1" wrap="square" lIns="91433" tIns="45700" rIns="91433" bIns="45700" anchor="ctr" anchorCtr="0">
            <a:noAutofit/>
          </a:bodyPr>
          <a:lstStyle/>
          <a:p>
            <a:pPr algn="ctr">
              <a:buClr>
                <a:schemeClr val="accent1"/>
              </a:buClr>
              <a:buSzPts val="2400"/>
            </a:pPr>
            <a:r>
              <a:rPr lang="en" sz="2000">
                <a:solidFill>
                  <a:schemeClr val="dk1"/>
                </a:solidFill>
                <a:latin typeface="Aptos" panose="020B0004020202020204" pitchFamily="34" charset="0"/>
                <a:ea typeface="Arial Narrow"/>
                <a:cs typeface="Arial Narrow"/>
                <a:sym typeface="Arial Narrow"/>
              </a:rPr>
              <a:t>… when we should focus on the </a:t>
            </a:r>
            <a:r>
              <a:rPr lang="en" sz="2000" i="1">
                <a:solidFill>
                  <a:schemeClr val="dk1"/>
                </a:solidFill>
                <a:latin typeface="Aptos" panose="020B0004020202020204" pitchFamily="34" charset="0"/>
                <a:ea typeface="Arial Narrow"/>
                <a:cs typeface="Arial Narrow"/>
                <a:sym typeface="Arial Narrow"/>
              </a:rPr>
              <a:t>inequitable access</a:t>
            </a:r>
            <a:r>
              <a:rPr lang="en" sz="2000">
                <a:solidFill>
                  <a:schemeClr val="dk1"/>
                </a:solidFill>
                <a:latin typeface="Aptos" panose="020B0004020202020204" pitchFamily="34" charset="0"/>
                <a:ea typeface="Arial Narrow"/>
                <a:cs typeface="Arial Narrow"/>
                <a:sym typeface="Arial Narrow"/>
              </a:rPr>
              <a:t> that students have to critical resources. </a:t>
            </a:r>
            <a:endParaRPr sz="2000">
              <a:solidFill>
                <a:schemeClr val="dk1"/>
              </a:solidFill>
              <a:latin typeface="Aptos" panose="020B0004020202020204" pitchFamily="34" charset="0"/>
              <a:ea typeface="Arial Narrow"/>
              <a:cs typeface="Arial Narrow"/>
              <a:sym typeface="Arial Narrow"/>
            </a:endParaRPr>
          </a:p>
        </p:txBody>
      </p:sp>
      <p:pic>
        <p:nvPicPr>
          <p:cNvPr id="8" name="Picture 7" descr="A group of people sitting at a table&#10;&#10;AI-generated content may be incorrect.">
            <a:extLst>
              <a:ext uri="{FF2B5EF4-FFF2-40B4-BE49-F238E27FC236}">
                <a16:creationId xmlns:a16="http://schemas.microsoft.com/office/drawing/2014/main" id="{C84DA935-4604-7654-EBB0-93171AA917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33702" y="2723610"/>
            <a:ext cx="979682" cy="979682"/>
          </a:xfrm>
          <a:prstGeom prst="rect">
            <a:avLst/>
          </a:prstGeom>
        </p:spPr>
      </p:pic>
      <p:pic>
        <p:nvPicPr>
          <p:cNvPr id="10" name="Picture 9" descr="A group of people with a flag&#10;&#10;AI-generated content may be incorrect.">
            <a:extLst>
              <a:ext uri="{FF2B5EF4-FFF2-40B4-BE49-F238E27FC236}">
                <a16:creationId xmlns:a16="http://schemas.microsoft.com/office/drawing/2014/main" id="{300A30C1-E235-46A2-FA1F-9EA8174680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63849" y="2723609"/>
            <a:ext cx="979683" cy="979683"/>
          </a:xfrm>
          <a:prstGeom prst="rect">
            <a:avLst/>
          </a:prstGeom>
        </p:spPr>
      </p:pic>
      <p:pic>
        <p:nvPicPr>
          <p:cNvPr id="12" name="Picture 11" descr="A light bulb and a hand pointing at it&#10;&#10;AI-generated content may be incorrect.">
            <a:extLst>
              <a:ext uri="{FF2B5EF4-FFF2-40B4-BE49-F238E27FC236}">
                <a16:creationId xmlns:a16="http://schemas.microsoft.com/office/drawing/2014/main" id="{D5A69881-125A-D1E6-BBA1-82A7A36981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02941" y="2694052"/>
            <a:ext cx="979682" cy="979682"/>
          </a:xfrm>
          <a:prstGeom prst="rect">
            <a:avLst/>
          </a:prstGeom>
        </p:spPr>
      </p:pic>
      <p:pic>
        <p:nvPicPr>
          <p:cNvPr id="14" name="Picture 13" descr="A hands holding a watch&#10;&#10;AI-generated content may be incorrect.">
            <a:extLst>
              <a:ext uri="{FF2B5EF4-FFF2-40B4-BE49-F238E27FC236}">
                <a16:creationId xmlns:a16="http://schemas.microsoft.com/office/drawing/2014/main" id="{5BFFDD10-15D2-A2FF-55D8-D782CA51A0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7158" y="2721358"/>
            <a:ext cx="979682" cy="979682"/>
          </a:xfrm>
          <a:prstGeom prst="rect">
            <a:avLst/>
          </a:prstGeom>
        </p:spPr>
      </p:pic>
      <p:pic>
        <p:nvPicPr>
          <p:cNvPr id="16" name="Picture 15" descr="A blue circle with two people standing in front of a door&#10;&#10;AI-generated content may be incorrect.">
            <a:extLst>
              <a:ext uri="{FF2B5EF4-FFF2-40B4-BE49-F238E27FC236}">
                <a16:creationId xmlns:a16="http://schemas.microsoft.com/office/drawing/2014/main" id="{9B151911-F25D-A395-3DE1-BB9819B2743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68511" y="2724112"/>
            <a:ext cx="979682" cy="979682"/>
          </a:xfrm>
          <a:prstGeom prst="rect">
            <a:avLst/>
          </a:prstGeom>
        </p:spPr>
      </p:pic>
      <p:sp>
        <p:nvSpPr>
          <p:cNvPr id="11" name="TextBox 10">
            <a:extLst>
              <a:ext uri="{FF2B5EF4-FFF2-40B4-BE49-F238E27FC236}">
                <a16:creationId xmlns:a16="http://schemas.microsoft.com/office/drawing/2014/main" id="{CBE2E86C-70AA-9427-010D-D11D7A1706B7}"/>
              </a:ext>
            </a:extLst>
          </p:cNvPr>
          <p:cNvSpPr txBox="1"/>
          <p:nvPr/>
        </p:nvSpPr>
        <p:spPr>
          <a:xfrm>
            <a:off x="686854" y="6430855"/>
            <a:ext cx="4313771" cy="246221"/>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Note: Illustrative data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0000"/>
            <a:lum/>
          </a:blip>
          <a:srcRect/>
          <a:tile tx="0" ty="0" sx="40000" sy="40000" flip="none" algn="tl"/>
        </a:blipFill>
        <a:effectLst/>
      </p:bgPr>
    </p:bg>
    <p:spTree>
      <p:nvGrpSpPr>
        <p:cNvPr id="1" name="">
          <a:extLst>
            <a:ext uri="{FF2B5EF4-FFF2-40B4-BE49-F238E27FC236}">
              <a16:creationId xmlns:a16="http://schemas.microsoft.com/office/drawing/2014/main" id="{9A4CB0E1-5871-B0C6-D64E-3F784AD44B0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A06EE16-F297-A459-7219-95DAC9DFEE5D}"/>
              </a:ext>
            </a:extLst>
          </p:cNvPr>
          <p:cNvSpPr/>
          <p:nvPr/>
        </p:nvSpPr>
        <p:spPr>
          <a:xfrm>
            <a:off x="-4" y="0"/>
            <a:ext cx="12192003" cy="1652410"/>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think-cell data - do not delete" hidden="1">
            <a:extLst>
              <a:ext uri="{FF2B5EF4-FFF2-40B4-BE49-F238E27FC236}">
                <a16:creationId xmlns:a16="http://schemas.microsoft.com/office/drawing/2014/main" id="{B5F5FBAF-B7E8-EF70-BB99-530EF5DA23AE}"/>
              </a:ext>
            </a:extLst>
          </p:cNvPr>
          <p:cNvGraphicFramePr>
            <a:graphicFrameLocks noChangeAspect="1"/>
          </p:cNvGraphicFramePr>
          <p:nvPr>
            <p:custDataLst>
              <p:tags r:id="rId1"/>
            </p:custDataLst>
            <p:extLst>
              <p:ext uri="{D42A27DB-BD31-4B8C-83A1-F6EECF244321}">
                <p14:modId xmlns:p14="http://schemas.microsoft.com/office/powerpoint/2010/main" val="1303772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4" imgH="403" progId="TCLayout.ActiveDocument.1">
                  <p:embed/>
                </p:oleObj>
              </mc:Choice>
              <mc:Fallback>
                <p:oleObj name="think-cell Slide" r:id="rId5" imgW="404" imgH="403" progId="TCLayout.ActiveDocument.1">
                  <p:embed/>
                  <p:pic>
                    <p:nvPicPr>
                      <p:cNvPr id="13" name="think-cell data - do not delete" hidden="1">
                        <a:extLst>
                          <a:ext uri="{FF2B5EF4-FFF2-40B4-BE49-F238E27FC236}">
                            <a16:creationId xmlns:a16="http://schemas.microsoft.com/office/drawing/2014/main" id="{B5F5FBAF-B7E8-EF70-BB99-530EF5DA23A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1">
            <a:extLst>
              <a:ext uri="{FF2B5EF4-FFF2-40B4-BE49-F238E27FC236}">
                <a16:creationId xmlns:a16="http://schemas.microsoft.com/office/drawing/2014/main" id="{3E26155F-CECC-8016-B030-782E355C2A93}"/>
              </a:ext>
            </a:extLst>
          </p:cNvPr>
          <p:cNvSpPr txBox="1">
            <a:spLocks/>
          </p:cNvSpPr>
          <p:nvPr/>
        </p:nvSpPr>
        <p:spPr>
          <a:xfrm>
            <a:off x="369765" y="937924"/>
            <a:ext cx="9868517" cy="841957"/>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1200" cap="none" spc="0" normalizeH="0" baseline="0" noProof="0">
                <a:ln>
                  <a:noFill/>
                </a:ln>
                <a:solidFill>
                  <a:prstClr val="white"/>
                </a:solidFill>
                <a:effectLst/>
                <a:uLnTx/>
                <a:uFillTx/>
                <a:latin typeface="Aptos" panose="020B0004020202020204" pitchFamily="34" charset="0"/>
                <a:cs typeface="Arial"/>
                <a:sym typeface="Arial"/>
              </a:rPr>
              <a:t>Reflect on these questions independently for a minute, and then share ideas as a group:</a:t>
            </a:r>
          </a:p>
        </p:txBody>
      </p:sp>
      <p:sp>
        <p:nvSpPr>
          <p:cNvPr id="2" name="Slide Number Placeholder 1">
            <a:extLst>
              <a:ext uri="{FF2B5EF4-FFF2-40B4-BE49-F238E27FC236}">
                <a16:creationId xmlns:a16="http://schemas.microsoft.com/office/drawing/2014/main" id="{EB08A71D-B06B-99EB-2A55-1A90CCBF7C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6" name="Title 2">
            <a:extLst>
              <a:ext uri="{FF2B5EF4-FFF2-40B4-BE49-F238E27FC236}">
                <a16:creationId xmlns:a16="http://schemas.microsoft.com/office/drawing/2014/main" id="{635AD0E6-4EEE-80EB-1378-A6B8A0C1BCFB}"/>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0B0004020202020204" pitchFamily="34" charset="0"/>
                <a:ea typeface="+mj-ea"/>
                <a:cs typeface="+mj-cs"/>
              </a:rPr>
              <a:t>Let’s Reflect and Discuss</a:t>
            </a:r>
          </a:p>
        </p:txBody>
      </p:sp>
      <p:sp>
        <p:nvSpPr>
          <p:cNvPr id="11" name="Thought Bubble: Cloud 13">
            <a:extLst>
              <a:ext uri="{FF2B5EF4-FFF2-40B4-BE49-F238E27FC236}">
                <a16:creationId xmlns:a16="http://schemas.microsoft.com/office/drawing/2014/main" id="{63C171DB-7264-D4F7-D2CD-07F44C602783}"/>
              </a:ext>
            </a:extLst>
          </p:cNvPr>
          <p:cNvSpPr/>
          <p:nvPr/>
        </p:nvSpPr>
        <p:spPr>
          <a:xfrm flipH="1">
            <a:off x="5523607" y="4007336"/>
            <a:ext cx="5830191" cy="1912739"/>
          </a:xfrm>
          <a:prstGeom prst="wedgeRoundRectCallout">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003057"/>
                </a:solidFill>
                <a:effectLst/>
                <a:uLnTx/>
                <a:uFillTx/>
                <a:latin typeface="Aptos" panose="020B0004020202020204" pitchFamily="34" charset="0"/>
              </a:rPr>
              <a:t>Did any dimensions immediately stand out to you as places where we might have inequities in student access?</a:t>
            </a:r>
          </a:p>
        </p:txBody>
      </p:sp>
      <p:sp>
        <p:nvSpPr>
          <p:cNvPr id="14" name="Thought Bubble: Cloud 13">
            <a:extLst>
              <a:ext uri="{FF2B5EF4-FFF2-40B4-BE49-F238E27FC236}">
                <a16:creationId xmlns:a16="http://schemas.microsoft.com/office/drawing/2014/main" id="{9DD8585D-0063-D9A9-6496-9ADF14E38115}"/>
              </a:ext>
            </a:extLst>
          </p:cNvPr>
          <p:cNvSpPr/>
          <p:nvPr/>
        </p:nvSpPr>
        <p:spPr>
          <a:xfrm flipH="1">
            <a:off x="3026592" y="2122838"/>
            <a:ext cx="4994031" cy="1771252"/>
          </a:xfrm>
          <a:prstGeom prst="wedgeRoundRectCallout">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kumimoji="0" lang="en-US" sz="2400" i="0" u="none" strike="noStrike" kern="1200" cap="none" spc="0" normalizeH="0" baseline="0" noProof="0">
                <a:ln>
                  <a:noFill/>
                </a:ln>
                <a:solidFill>
                  <a:srgbClr val="003057"/>
                </a:solidFill>
                <a:effectLst/>
                <a:uLnTx/>
                <a:uFillTx/>
                <a:latin typeface="Aptos" panose="020B0004020202020204" pitchFamily="34" charset="0"/>
              </a:rPr>
              <a:t>What does this resource equity framework make you think about?</a:t>
            </a:r>
          </a:p>
        </p:txBody>
      </p:sp>
      <p:sp>
        <p:nvSpPr>
          <p:cNvPr id="16" name="Thought Bubble: Cloud 13">
            <a:extLst>
              <a:ext uri="{FF2B5EF4-FFF2-40B4-BE49-F238E27FC236}">
                <a16:creationId xmlns:a16="http://schemas.microsoft.com/office/drawing/2014/main" id="{7FC24C71-2CCB-8BC5-C288-B4D77569F2EF}"/>
              </a:ext>
            </a:extLst>
          </p:cNvPr>
          <p:cNvSpPr/>
          <p:nvPr/>
        </p:nvSpPr>
        <p:spPr>
          <a:xfrm>
            <a:off x="1323469" y="3711693"/>
            <a:ext cx="3445092" cy="1912739"/>
          </a:xfrm>
          <a:prstGeom prst="wedgeRoundRectCallout">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kumimoji="0" lang="en-US" sz="2400" i="0" u="none" strike="noStrike" kern="1200" cap="none" spc="0" normalizeH="0" baseline="0" noProof="0">
                <a:ln>
                  <a:noFill/>
                </a:ln>
                <a:solidFill>
                  <a:srgbClr val="003057"/>
                </a:solidFill>
                <a:effectLst/>
                <a:uLnTx/>
                <a:uFillTx/>
                <a:latin typeface="Aptos" panose="020B0004020202020204" pitchFamily="34" charset="0"/>
              </a:rPr>
              <a:t>Reactions? Could this approach help us achieve our school priorities?</a:t>
            </a:r>
          </a:p>
        </p:txBody>
      </p:sp>
    </p:spTree>
    <p:extLst>
      <p:ext uri="{BB962C8B-B14F-4D97-AF65-F5344CB8AC3E}">
        <p14:creationId xmlns:p14="http://schemas.microsoft.com/office/powerpoint/2010/main" val="2327213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D9AD421E-A79B-5B61-6514-64136EEED4C5}"/>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85B266C-468B-08B8-A604-B725D49DC337}"/>
              </a:ext>
            </a:extLst>
          </p:cNvPr>
          <p:cNvGraphicFramePr>
            <a:graphicFrameLocks noChangeAspect="1"/>
          </p:cNvGraphicFramePr>
          <p:nvPr>
            <p:custDataLst>
              <p:tags r:id="rId1"/>
            </p:custDataLst>
            <p:extLst>
              <p:ext uri="{D42A27DB-BD31-4B8C-83A1-F6EECF244321}">
                <p14:modId xmlns:p14="http://schemas.microsoft.com/office/powerpoint/2010/main" val="19393230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385B266C-468B-08B8-A604-B725D49DC3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F532BC8E-2724-64AE-25E9-504294B0639E}"/>
              </a:ext>
            </a:extLst>
          </p:cNvPr>
          <p:cNvPicPr>
            <a:picLocks noGrp="1" noRot="1" noMove="1" noResize="1" noEditPoints="1" noAdjustHandles="1" noChangeArrowheads="1" noChangeShapeType="1" noCrop="1"/>
          </p:cNvPicPr>
          <p:nvPr/>
        </p:nvPicPr>
        <p:blipFill>
          <a:blip r:embed="rId6"/>
          <a:srcRect t="12237" b="31499"/>
          <a:stretch/>
        </p:blipFill>
        <p:spPr>
          <a:xfrm>
            <a:off x="0" y="0"/>
            <a:ext cx="12188952" cy="6858000"/>
          </a:xfrm>
          <a:prstGeom prst="rect">
            <a:avLst/>
          </a:prstGeom>
        </p:spPr>
      </p:pic>
      <p:sp>
        <p:nvSpPr>
          <p:cNvPr id="8" name="Title 1">
            <a:extLst>
              <a:ext uri="{FF2B5EF4-FFF2-40B4-BE49-F238E27FC236}">
                <a16:creationId xmlns:a16="http://schemas.microsoft.com/office/drawing/2014/main" id="{8C59A9A3-6199-3C16-D00B-B6E269D13F2A}"/>
              </a:ext>
            </a:extLst>
          </p:cNvPr>
          <p:cNvSpPr txBox="1">
            <a:spLocks/>
          </p:cNvSpPr>
          <p:nvPr/>
        </p:nvSpPr>
        <p:spPr>
          <a:xfrm>
            <a:off x="1580476" y="1543530"/>
            <a:ext cx="9031048" cy="3624636"/>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a:ln>
                  <a:noFill/>
                </a:ln>
                <a:solidFill>
                  <a:prstClr val="white"/>
                </a:solidFill>
                <a:effectLst/>
                <a:uLnTx/>
                <a:uFillTx/>
                <a:latin typeface="Aptos" panose="020B0004020202020204" pitchFamily="34" charset="0"/>
                <a:sym typeface="Arial"/>
              </a:rPr>
              <a:t>ARE’s 5-Step </a:t>
            </a:r>
            <a:br>
              <a:rPr kumimoji="0" lang="en-US" sz="5400" b="1" i="0" u="none" strike="noStrike" kern="1200" cap="none" spc="0" normalizeH="0" baseline="0" noProof="0">
                <a:ln>
                  <a:noFill/>
                </a:ln>
                <a:solidFill>
                  <a:prstClr val="white"/>
                </a:solidFill>
                <a:effectLst/>
                <a:uLnTx/>
                <a:uFillTx/>
                <a:latin typeface="Aptos" panose="020B0004020202020204" pitchFamily="34" charset="0"/>
                <a:sym typeface="Arial"/>
              </a:rPr>
            </a:br>
            <a:r>
              <a:rPr kumimoji="0" lang="en-US" sz="5400" b="1" i="0" u="none" strike="noStrike" kern="1200" cap="none" spc="0" normalizeH="0" baseline="0" noProof="0">
                <a:ln>
                  <a:noFill/>
                </a:ln>
                <a:solidFill>
                  <a:prstClr val="white"/>
                </a:solidFill>
                <a:effectLst/>
                <a:uLnTx/>
                <a:uFillTx/>
                <a:latin typeface="Aptos" panose="020B0004020202020204" pitchFamily="34" charset="0"/>
                <a:sym typeface="Arial"/>
              </a:rPr>
              <a:t>Facilitation Guide</a:t>
            </a:r>
          </a:p>
        </p:txBody>
      </p:sp>
      <p:sp>
        <p:nvSpPr>
          <p:cNvPr id="4" name="Slide Number Placeholder 3">
            <a:extLst>
              <a:ext uri="{FF2B5EF4-FFF2-40B4-BE49-F238E27FC236}">
                <a16:creationId xmlns:a16="http://schemas.microsoft.com/office/drawing/2014/main" id="{22CAACF0-DB13-EB9F-E441-0E351179254B}"/>
              </a:ext>
            </a:extLst>
          </p:cNvPr>
          <p:cNvSpPr>
            <a:spLocks noGrp="1"/>
          </p:cNvSpPr>
          <p:nvPr>
            <p:ph type="sldNum" idx="12"/>
          </p:nvPr>
        </p:nvSpPr>
        <p:spPr/>
        <p:txBody>
          <a:bodyPr/>
          <a:lstStyle/>
          <a:p>
            <a:fld id="{330EA680-D336-4FF7-8B7A-9848BB0A1C32}" type="slidenum">
              <a:rPr lang="en-US" smtClean="0"/>
              <a:t>23</a:t>
            </a:fld>
            <a:endParaRPr lang="en-US"/>
          </a:p>
        </p:txBody>
      </p:sp>
    </p:spTree>
    <p:extLst>
      <p:ext uri="{BB962C8B-B14F-4D97-AF65-F5344CB8AC3E}">
        <p14:creationId xmlns:p14="http://schemas.microsoft.com/office/powerpoint/2010/main" val="495441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8E95C-8CEF-7A67-48E8-C8578CDBE3E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16416FF-65DB-58FF-838D-84E450B6AB58}"/>
              </a:ext>
            </a:extLst>
          </p:cNvPr>
          <p:cNvSpPr/>
          <p:nvPr/>
        </p:nvSpPr>
        <p:spPr>
          <a:xfrm>
            <a:off x="-4" y="-13448"/>
            <a:ext cx="12192003" cy="1642223"/>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2">
            <a:extLst>
              <a:ext uri="{FF2B5EF4-FFF2-40B4-BE49-F238E27FC236}">
                <a16:creationId xmlns:a16="http://schemas.microsoft.com/office/drawing/2014/main" id="{D180F6D1-94B2-991B-80E1-FBC6164F0042}"/>
              </a:ext>
            </a:extLst>
          </p:cNvPr>
          <p:cNvSpPr txBox="1">
            <a:spLocks/>
          </p:cNvSpPr>
          <p:nvPr/>
        </p:nvSpPr>
        <p:spPr>
          <a:xfrm>
            <a:off x="356318" y="241508"/>
            <a:ext cx="11704618" cy="11485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a:solidFill>
                  <a:schemeClr val="bg1"/>
                </a:solidFill>
                <a:latin typeface="Aptos" panose="020B0004020202020204" pitchFamily="34" charset="0"/>
              </a:rPr>
              <a:t>In just five meetings, we can prioritize three inequities—and align on actions to take in service of students</a:t>
            </a:r>
          </a:p>
        </p:txBody>
      </p:sp>
      <p:graphicFrame>
        <p:nvGraphicFramePr>
          <p:cNvPr id="3" name="think-cell data - do not delete" hidden="1">
            <a:extLst>
              <a:ext uri="{FF2B5EF4-FFF2-40B4-BE49-F238E27FC236}">
                <a16:creationId xmlns:a16="http://schemas.microsoft.com/office/drawing/2014/main" id="{F2B31A4D-620B-B84A-6437-5FB2A1BFCB75}"/>
              </a:ext>
            </a:extLst>
          </p:cNvPr>
          <p:cNvGraphicFramePr>
            <a:graphicFrameLocks noChangeAspect="1"/>
          </p:cNvGraphicFramePr>
          <p:nvPr>
            <p:custDataLst>
              <p:tags r:id="rId1"/>
            </p:custDataLst>
            <p:extLst>
              <p:ext uri="{D42A27DB-BD31-4B8C-83A1-F6EECF244321}">
                <p14:modId xmlns:p14="http://schemas.microsoft.com/office/powerpoint/2010/main" val="23513505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F2B31A4D-620B-B84A-6437-5FB2A1BFCB7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1313FDE1-BE23-A38D-2F08-A37E34FE5914}"/>
              </a:ext>
            </a:extLst>
          </p:cNvPr>
          <p:cNvSpPr txBox="1"/>
          <p:nvPr/>
        </p:nvSpPr>
        <p:spPr>
          <a:xfrm>
            <a:off x="2613753" y="2048568"/>
            <a:ext cx="2093975" cy="1200329"/>
          </a:xfrm>
          <a:prstGeom prst="rect">
            <a:avLst/>
          </a:prstGeom>
          <a:solidFill>
            <a:schemeClr val="accent4">
              <a:lumMod val="20000"/>
              <a:lumOff val="80000"/>
            </a:schemeClr>
          </a:solidFill>
        </p:spPr>
        <p:txBody>
          <a:bodyPr wrap="square" lIns="182880" rIns="91440" rtlCol="0" anchor="ctr" anchorCtr="0">
            <a:noAutofit/>
          </a:bodyPr>
          <a:lstStyle/>
          <a:p>
            <a:r>
              <a:rPr lang="en-US" sz="2000" b="1">
                <a:latin typeface="Aptos" panose="020B0004020202020204" pitchFamily="34" charset="0"/>
              </a:rPr>
              <a:t>Meetings 2 &amp; 3</a:t>
            </a:r>
          </a:p>
          <a:p>
            <a:r>
              <a:rPr lang="en-US" sz="1400">
                <a:latin typeface="Aptos" panose="020B0004020202020204" pitchFamily="34" charset="0"/>
              </a:rPr>
              <a:t>Review and Prioritize Key Inequities</a:t>
            </a:r>
          </a:p>
        </p:txBody>
      </p:sp>
      <p:sp>
        <p:nvSpPr>
          <p:cNvPr id="56" name="TextBox 55">
            <a:extLst>
              <a:ext uri="{FF2B5EF4-FFF2-40B4-BE49-F238E27FC236}">
                <a16:creationId xmlns:a16="http://schemas.microsoft.com/office/drawing/2014/main" id="{581EABF6-66C2-505E-5B57-273F686BAD05}"/>
              </a:ext>
            </a:extLst>
          </p:cNvPr>
          <p:cNvSpPr txBox="1"/>
          <p:nvPr/>
        </p:nvSpPr>
        <p:spPr>
          <a:xfrm>
            <a:off x="2612513" y="3293420"/>
            <a:ext cx="2091989" cy="2824174"/>
          </a:xfrm>
          <a:prstGeom prst="rect">
            <a:avLst/>
          </a:prstGeom>
          <a:noFill/>
          <a:ln w="28575">
            <a:solidFill>
              <a:schemeClr val="accent4">
                <a:lumMod val="20000"/>
                <a:lumOff val="80000"/>
              </a:schemeClr>
            </a:solidFill>
          </a:ln>
        </p:spPr>
        <p:txBody>
          <a:bodyPr wrap="square" lIns="182880" tIns="182880" rIns="91440" bIns="45720" rtlCol="0" anchor="t">
            <a:noAutofit/>
          </a:bodyPr>
          <a:lstStyle/>
          <a:p>
            <a:pPr marR="0" lvl="0" algn="l" defTabSz="914400" rtl="0" eaLnBrk="1" fontAlgn="auto" latinLnBrk="0" hangingPunct="1">
              <a:lnSpc>
                <a:spcPct val="100000"/>
              </a:lnSpc>
              <a:spcBef>
                <a:spcPts val="0"/>
              </a:spcBef>
              <a:spcAft>
                <a:spcPts val="1800"/>
              </a:spcAft>
              <a:buClrTx/>
              <a:buSzTx/>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rPr>
              <a:t>Explore 10 common resource inequities</a:t>
            </a:r>
            <a:endParaRPr kumimoji="0" lang="en-US" sz="1400">
              <a:solidFill>
                <a:prstClr val="black"/>
              </a:solidFill>
              <a:latin typeface="Aptos" panose="020B0004020202020204" pitchFamily="34" charset="0"/>
            </a:endParaRPr>
          </a:p>
          <a:p>
            <a:pPr marR="0" lvl="0" algn="l" defTabSz="914400" rtl="0" eaLnBrk="1" fontAlgn="auto" latinLnBrk="0" hangingPunct="1">
              <a:lnSpc>
                <a:spcPct val="100000"/>
              </a:lnSpc>
              <a:spcBef>
                <a:spcPts val="0"/>
              </a:spcBef>
              <a:spcAft>
                <a:spcPts val="1800"/>
              </a:spcAft>
              <a:buClrTx/>
              <a:buSzTx/>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rPr>
              <a:t>Discuss the degree to which each resource inequity might be occurring in </a:t>
            </a:r>
            <a:r>
              <a:rPr lang="en-US" sz="1400">
                <a:solidFill>
                  <a:prstClr val="black"/>
                </a:solidFill>
                <a:latin typeface="Aptos" panose="020B0004020202020204" pitchFamily="34" charset="0"/>
              </a:rPr>
              <a:t>our</a:t>
            </a:r>
            <a:r>
              <a:rPr kumimoji="0" lang="en-US" sz="1400" b="0" i="0" u="none" strike="noStrike" kern="1200" cap="none" spc="0" normalizeH="0" baseline="0" noProof="0">
                <a:ln>
                  <a:noFill/>
                </a:ln>
                <a:solidFill>
                  <a:prstClr val="black"/>
                </a:solidFill>
                <a:effectLst/>
                <a:uLnTx/>
                <a:uFillTx/>
                <a:latin typeface="Aptos" panose="020B0004020202020204" pitchFamily="34" charset="0"/>
              </a:rPr>
              <a:t> school</a:t>
            </a:r>
          </a:p>
          <a:p>
            <a:pPr marR="0" lvl="0" algn="l" defTabSz="914400" rtl="0" eaLnBrk="1" fontAlgn="auto" latinLnBrk="0" hangingPunct="1">
              <a:lnSpc>
                <a:spcPct val="100000"/>
              </a:lnSpc>
              <a:spcBef>
                <a:spcPts val="0"/>
              </a:spcBef>
              <a:spcAft>
                <a:spcPts val="1800"/>
              </a:spcAft>
              <a:buClrTx/>
              <a:buSzTx/>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rPr>
              <a:t>Prioritize 3 </a:t>
            </a:r>
            <a:r>
              <a:rPr lang="en-US" sz="1400">
                <a:solidFill>
                  <a:prstClr val="black"/>
                </a:solidFill>
                <a:latin typeface="Aptos" panose="020B0004020202020204" pitchFamily="34" charset="0"/>
              </a:rPr>
              <a:t>inequities </a:t>
            </a:r>
            <a:r>
              <a:rPr kumimoji="0" lang="en-US" sz="1400" b="0" i="0" u="none" strike="noStrike" kern="1200" cap="none" spc="0" normalizeH="0" baseline="0" noProof="0">
                <a:ln>
                  <a:noFill/>
                </a:ln>
                <a:solidFill>
                  <a:prstClr val="black"/>
                </a:solidFill>
                <a:effectLst/>
                <a:uLnTx/>
                <a:uFillTx/>
                <a:latin typeface="Aptos" panose="020B0004020202020204" pitchFamily="34" charset="0"/>
              </a:rPr>
              <a:t>to </a:t>
            </a:r>
            <a:r>
              <a:rPr lang="en-US" sz="1400">
                <a:solidFill>
                  <a:prstClr val="black"/>
                </a:solidFill>
                <a:latin typeface="Aptos" panose="020B0004020202020204" pitchFamily="34" charset="0"/>
              </a:rPr>
              <a:t>assess</a:t>
            </a:r>
            <a:r>
              <a:rPr kumimoji="0" lang="en-US" sz="1400" b="0" i="0" u="none" strike="noStrike" kern="1200" cap="none" spc="0" normalizeH="0" baseline="0" noProof="0">
                <a:ln>
                  <a:noFill/>
                </a:ln>
                <a:solidFill>
                  <a:prstClr val="black"/>
                </a:solidFill>
                <a:effectLst/>
                <a:uLnTx/>
                <a:uFillTx/>
                <a:latin typeface="Aptos" panose="020B0004020202020204" pitchFamily="34" charset="0"/>
              </a:rPr>
              <a:t> further as a team</a:t>
            </a:r>
            <a:endParaRPr lang="en-US" sz="1400" b="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5" name="TextBox 4">
            <a:extLst>
              <a:ext uri="{FF2B5EF4-FFF2-40B4-BE49-F238E27FC236}">
                <a16:creationId xmlns:a16="http://schemas.microsoft.com/office/drawing/2014/main" id="{B3485FCB-39A6-F41B-56CC-6247EEBEB0E6}"/>
              </a:ext>
            </a:extLst>
          </p:cNvPr>
          <p:cNvSpPr txBox="1"/>
          <p:nvPr/>
        </p:nvSpPr>
        <p:spPr>
          <a:xfrm>
            <a:off x="5050004" y="2047721"/>
            <a:ext cx="2091989" cy="1200329"/>
          </a:xfrm>
          <a:prstGeom prst="rect">
            <a:avLst/>
          </a:prstGeom>
          <a:solidFill>
            <a:schemeClr val="bg2">
              <a:lumMod val="20000"/>
              <a:lumOff val="80000"/>
            </a:schemeClr>
          </a:solidFill>
          <a:ln>
            <a:noFill/>
            <a:prstDash val="lgDash"/>
          </a:ln>
        </p:spPr>
        <p:txBody>
          <a:bodyPr wrap="square" lIns="182880" rIns="91440" rtlCol="0" anchor="ctr" anchorCtr="0">
            <a:noAutofit/>
          </a:bodyPr>
          <a:lstStyle/>
          <a:p>
            <a:r>
              <a:rPr lang="en-US" sz="2000" b="1">
                <a:latin typeface="Aptos" panose="020B0004020202020204" pitchFamily="34" charset="0"/>
              </a:rPr>
              <a:t>Asynchronous</a:t>
            </a:r>
          </a:p>
          <a:p>
            <a:r>
              <a:rPr lang="en-US" sz="1400">
                <a:latin typeface="Aptos" panose="020B0004020202020204" pitchFamily="34" charset="0"/>
              </a:rPr>
              <a:t>Data Collection</a:t>
            </a:r>
          </a:p>
        </p:txBody>
      </p:sp>
      <p:sp>
        <p:nvSpPr>
          <p:cNvPr id="57" name="TextBox 56">
            <a:extLst>
              <a:ext uri="{FF2B5EF4-FFF2-40B4-BE49-F238E27FC236}">
                <a16:creationId xmlns:a16="http://schemas.microsoft.com/office/drawing/2014/main" id="{D061739E-0D25-ED93-ADBE-DB341BF84F84}"/>
              </a:ext>
            </a:extLst>
          </p:cNvPr>
          <p:cNvSpPr txBox="1"/>
          <p:nvPr/>
        </p:nvSpPr>
        <p:spPr>
          <a:xfrm>
            <a:off x="5048516" y="3293421"/>
            <a:ext cx="2091989" cy="2824172"/>
          </a:xfrm>
          <a:prstGeom prst="rect">
            <a:avLst/>
          </a:prstGeom>
          <a:noFill/>
          <a:ln w="12700">
            <a:solidFill>
              <a:schemeClr val="bg2">
                <a:lumMod val="40000"/>
                <a:lumOff val="60000"/>
              </a:schemeClr>
            </a:solidFill>
            <a:prstDash val="lgDash"/>
          </a:ln>
        </p:spPr>
        <p:txBody>
          <a:bodyPr wrap="square" lIns="182880" tIns="182880" rIns="91440" bIns="45720" rtlCol="0" anchor="t">
            <a:noAutofit/>
          </a:bodyPr>
          <a:lstStyle/>
          <a:p>
            <a:pPr>
              <a:spcAft>
                <a:spcPts val="1800"/>
              </a:spcAft>
              <a:defRPr/>
            </a:pPr>
            <a:r>
              <a:rPr lang="en-US" sz="1400">
                <a:solidFill>
                  <a:prstClr val="black"/>
                </a:solidFill>
                <a:latin typeface="Aptos" panose="020B0004020202020204" pitchFamily="34" charset="0"/>
              </a:rPr>
              <a:t>Source</a:t>
            </a:r>
            <a:r>
              <a:rPr kumimoji="0" lang="en-US" sz="1400" b="0" i="0" u="none" strike="noStrike" kern="1200" cap="none" spc="0" normalizeH="0" baseline="0" noProof="0">
                <a:ln>
                  <a:noFill/>
                </a:ln>
                <a:solidFill>
                  <a:prstClr val="black"/>
                </a:solidFill>
                <a:effectLst/>
                <a:uLnTx/>
                <a:uFillTx/>
                <a:latin typeface="Aptos" panose="020B0004020202020204" pitchFamily="34" charset="0"/>
              </a:rPr>
              <a:t> </a:t>
            </a:r>
            <a:r>
              <a:rPr lang="en-US" sz="1400">
                <a:solidFill>
                  <a:prstClr val="black"/>
                </a:solidFill>
                <a:latin typeface="Aptos" panose="020B0004020202020204" pitchFamily="34" charset="0"/>
              </a:rPr>
              <a:t>relevant qualitative and quantitative data</a:t>
            </a:r>
            <a:r>
              <a:rPr kumimoji="0" lang="en-US" sz="1400" b="0" i="0" u="none" strike="noStrike" kern="1200" cap="none" spc="0" normalizeH="0" baseline="0" noProof="0">
                <a:ln>
                  <a:noFill/>
                </a:ln>
                <a:solidFill>
                  <a:prstClr val="black"/>
                </a:solidFill>
                <a:effectLst/>
                <a:uLnTx/>
                <a:uFillTx/>
                <a:latin typeface="Aptos" panose="020B0004020202020204" pitchFamily="34" charset="0"/>
              </a:rPr>
              <a:t> related </a:t>
            </a:r>
            <a:r>
              <a:rPr lang="en-US" sz="1400">
                <a:solidFill>
                  <a:prstClr val="black"/>
                </a:solidFill>
                <a:latin typeface="Aptos" panose="020B0004020202020204" pitchFamily="34" charset="0"/>
              </a:rPr>
              <a:t>t</a:t>
            </a:r>
            <a:r>
              <a:rPr kumimoji="0" lang="en-US" sz="1400" b="0" i="0" u="none" strike="noStrike" kern="1200" cap="none" spc="0" normalizeH="0" baseline="0" noProof="0">
                <a:ln>
                  <a:noFill/>
                </a:ln>
                <a:solidFill>
                  <a:prstClr val="black"/>
                </a:solidFill>
                <a:effectLst/>
                <a:uLnTx/>
                <a:uFillTx/>
                <a:latin typeface="Aptos" panose="020B0004020202020204" pitchFamily="34" charset="0"/>
              </a:rPr>
              <a:t>o </a:t>
            </a:r>
            <a:r>
              <a:rPr lang="en-US" sz="1400">
                <a:solidFill>
                  <a:prstClr val="black"/>
                </a:solidFill>
                <a:latin typeface="Aptos" panose="020B0004020202020204" pitchFamily="34" charset="0"/>
              </a:rPr>
              <a:t>our priority resource inequities</a:t>
            </a:r>
            <a:endParaRPr kumimoji="0" lang="en-US" sz="1400" b="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6" name="TextBox 5">
            <a:extLst>
              <a:ext uri="{FF2B5EF4-FFF2-40B4-BE49-F238E27FC236}">
                <a16:creationId xmlns:a16="http://schemas.microsoft.com/office/drawing/2014/main" id="{8C392CE1-A5F3-5B94-773E-D71F1CFCDF24}"/>
              </a:ext>
            </a:extLst>
          </p:cNvPr>
          <p:cNvSpPr txBox="1"/>
          <p:nvPr/>
        </p:nvSpPr>
        <p:spPr>
          <a:xfrm>
            <a:off x="7484269" y="2048568"/>
            <a:ext cx="2093975" cy="1200329"/>
          </a:xfrm>
          <a:prstGeom prst="rect">
            <a:avLst/>
          </a:prstGeom>
          <a:solidFill>
            <a:schemeClr val="accent4">
              <a:lumMod val="20000"/>
              <a:lumOff val="80000"/>
            </a:schemeClr>
          </a:solidFill>
        </p:spPr>
        <p:txBody>
          <a:bodyPr wrap="square" lIns="182880" tIns="45720" rIns="91440" bIns="45720" rtlCol="0" anchor="ctr" anchorCtr="0">
            <a:noAutofit/>
          </a:bodyPr>
          <a:lstStyle/>
          <a:p>
            <a:r>
              <a:rPr lang="en-US" sz="2000" b="1">
                <a:latin typeface="Aptos" panose="020B0004020202020204" pitchFamily="34" charset="0"/>
              </a:rPr>
              <a:t>Meetings 4 &amp; 5</a:t>
            </a:r>
          </a:p>
          <a:p>
            <a:r>
              <a:rPr lang="en-US" sz="1400">
                <a:latin typeface="Aptos" panose="020B0004020202020204" pitchFamily="34" charset="0"/>
              </a:rPr>
              <a:t>Meaning Making and Action Planning</a:t>
            </a:r>
          </a:p>
        </p:txBody>
      </p:sp>
      <p:sp>
        <p:nvSpPr>
          <p:cNvPr id="58" name="TextBox 57">
            <a:extLst>
              <a:ext uri="{FF2B5EF4-FFF2-40B4-BE49-F238E27FC236}">
                <a16:creationId xmlns:a16="http://schemas.microsoft.com/office/drawing/2014/main" id="{AB7FB649-A6DB-9241-DE97-B89B9443313E}"/>
              </a:ext>
            </a:extLst>
          </p:cNvPr>
          <p:cNvSpPr txBox="1"/>
          <p:nvPr/>
        </p:nvSpPr>
        <p:spPr>
          <a:xfrm>
            <a:off x="7484519" y="3293420"/>
            <a:ext cx="2091989" cy="2824172"/>
          </a:xfrm>
          <a:prstGeom prst="rect">
            <a:avLst/>
          </a:prstGeom>
          <a:solidFill>
            <a:schemeClr val="bg1"/>
          </a:solidFill>
          <a:ln w="28575">
            <a:solidFill>
              <a:schemeClr val="accent4">
                <a:lumMod val="20000"/>
                <a:lumOff val="80000"/>
              </a:schemeClr>
            </a:solidFill>
          </a:ln>
        </p:spPr>
        <p:txBody>
          <a:bodyPr wrap="square" lIns="182880" tIns="182880" rIns="91440" bIns="45720" rtlCol="0" anchor="t">
            <a:noAutofit/>
          </a:bodyPr>
          <a:lstStyle/>
          <a:p>
            <a:pPr>
              <a:spcAft>
                <a:spcPts val="1800"/>
              </a:spcAf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rPr>
              <a:t>Dive deep into </a:t>
            </a:r>
            <a:r>
              <a:rPr lang="en-US" sz="1400">
                <a:solidFill>
                  <a:prstClr val="black"/>
                </a:solidFill>
                <a:latin typeface="Aptos" panose="020B0004020202020204" pitchFamily="34" charset="0"/>
              </a:rPr>
              <a:t>our priority resource inequities</a:t>
            </a:r>
            <a:r>
              <a:rPr kumimoji="0" lang="en-US" sz="1400" b="0" u="none" strike="noStrike" kern="1200" cap="none" spc="0" normalizeH="0" baseline="0" noProof="0">
                <a:ln>
                  <a:noFill/>
                </a:ln>
                <a:solidFill>
                  <a:prstClr val="black"/>
                </a:solidFill>
                <a:effectLst/>
                <a:uLnTx/>
                <a:uFillTx/>
                <a:latin typeface="Aptos" panose="020B0004020202020204" pitchFamily="34" charset="0"/>
              </a:rPr>
              <a:t> </a:t>
            </a:r>
            <a:r>
              <a:rPr kumimoji="0" lang="en-US" sz="1400" b="0" i="0" u="none" strike="noStrike" kern="1200" cap="none" spc="0" normalizeH="0" baseline="0" noProof="0">
                <a:ln>
                  <a:noFill/>
                </a:ln>
                <a:solidFill>
                  <a:prstClr val="black"/>
                </a:solidFill>
                <a:effectLst/>
                <a:uLnTx/>
                <a:uFillTx/>
                <a:latin typeface="Aptos" panose="020B0004020202020204" pitchFamily="34" charset="0"/>
              </a:rPr>
              <a:t>with </a:t>
            </a:r>
            <a:r>
              <a:rPr lang="en-US" sz="1400">
                <a:solidFill>
                  <a:prstClr val="black"/>
                </a:solidFill>
                <a:latin typeface="Aptos" panose="020B0004020202020204" pitchFamily="34" charset="0"/>
              </a:rPr>
              <a:t>our</a:t>
            </a:r>
            <a:r>
              <a:rPr kumimoji="0" lang="en-US" sz="1400" b="0" i="0" u="none" strike="noStrike" kern="1200" cap="none" spc="0" normalizeH="0" baseline="0" noProof="0">
                <a:ln>
                  <a:noFill/>
                </a:ln>
                <a:solidFill>
                  <a:prstClr val="black"/>
                </a:solidFill>
                <a:effectLst/>
                <a:uLnTx/>
                <a:uFillTx/>
                <a:latin typeface="Aptos" panose="020B0004020202020204" pitchFamily="34" charset="0"/>
              </a:rPr>
              <a:t> own data</a:t>
            </a:r>
            <a:endParaRPr kumimoji="0" lang="en-US" sz="1400">
              <a:solidFill>
                <a:prstClr val="black"/>
              </a:solidFill>
              <a:latin typeface="Aptos" panose="020B0004020202020204" pitchFamily="34" charset="0"/>
            </a:endParaRPr>
          </a:p>
          <a:p>
            <a:pPr>
              <a:spcAft>
                <a:spcPts val="1800"/>
              </a:spcAf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rPr>
              <a:t>Discuss trends</a:t>
            </a:r>
            <a:br>
              <a:rPr lang="en-US" sz="1400" b="0" i="0" u="none" strike="noStrike" kern="1200" cap="none" spc="0" normalizeH="0" baseline="0" noProof="0">
                <a:ln>
                  <a:noFill/>
                </a:ln>
                <a:effectLst/>
                <a:uLnTx/>
                <a:uFillTx/>
                <a:latin typeface="Aptos" panose="020B0004020202020204" pitchFamily="34" charset="0"/>
              </a:rPr>
            </a:br>
            <a:r>
              <a:rPr kumimoji="0" lang="en-US" sz="1400" b="0" i="0" u="none" strike="noStrike" kern="1200" cap="none" spc="0" normalizeH="0" baseline="0" noProof="0">
                <a:ln>
                  <a:noFill/>
                </a:ln>
                <a:solidFill>
                  <a:prstClr val="black"/>
                </a:solidFill>
                <a:effectLst/>
                <a:uLnTx/>
                <a:uFillTx/>
                <a:latin typeface="Aptos" panose="020B0004020202020204" pitchFamily="34" charset="0"/>
              </a:rPr>
              <a:t>and underlying factors</a:t>
            </a:r>
            <a:endParaRPr kumimoji="0" lang="en-US" sz="1400">
              <a:solidFill>
                <a:prstClr val="black"/>
              </a:solidFill>
              <a:latin typeface="Aptos" panose="020B0004020202020204" pitchFamily="34" charset="0"/>
            </a:endParaRPr>
          </a:p>
          <a:p>
            <a:pPr>
              <a:spcAft>
                <a:spcPts val="1800"/>
              </a:spcAft>
              <a:defRPr/>
            </a:pPr>
            <a:r>
              <a:rPr lang="en-US" sz="1400">
                <a:solidFill>
                  <a:prstClr val="black"/>
                </a:solidFill>
                <a:latin typeface="Aptos" panose="020B0004020202020204" pitchFamily="34" charset="0"/>
              </a:rPr>
              <a:t>Identify and align on actions</a:t>
            </a:r>
            <a:r>
              <a:rPr kumimoji="0" lang="en-US" sz="1400" b="0" i="0" u="none" strike="noStrike" kern="1200" cap="none" spc="0" normalizeH="0" baseline="0" noProof="0">
                <a:ln>
                  <a:noFill/>
                </a:ln>
                <a:solidFill>
                  <a:prstClr val="black"/>
                </a:solidFill>
                <a:effectLst/>
                <a:uLnTx/>
                <a:uFillTx/>
                <a:latin typeface="Aptos" panose="020B0004020202020204" pitchFamily="34" charset="0"/>
              </a:rPr>
              <a:t> and next steps</a:t>
            </a:r>
            <a:endParaRPr lang="en-US" sz="1400" b="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8" name="Slide Number Placeholder 7">
            <a:extLst>
              <a:ext uri="{FF2B5EF4-FFF2-40B4-BE49-F238E27FC236}">
                <a16:creationId xmlns:a16="http://schemas.microsoft.com/office/drawing/2014/main" id="{F1FF529A-485C-0188-F68C-10424E96E924}"/>
              </a:ext>
            </a:extLst>
          </p:cNvPr>
          <p:cNvSpPr>
            <a:spLocks noGrp="1"/>
          </p:cNvSpPr>
          <p:nvPr>
            <p:ph type="sldNum" sz="quarter" idx="12"/>
          </p:nvPr>
        </p:nvSpPr>
        <p:spPr/>
        <p:txBody>
          <a:bodyPr/>
          <a:lstStyle/>
          <a:p>
            <a:fld id="{330EA680-D336-4FF7-8B7A-9848BB0A1C32}" type="slidenum">
              <a:rPr lang="en-US" smtClean="0"/>
              <a:t>24</a:t>
            </a:fld>
            <a:endParaRPr lang="en-US"/>
          </a:p>
        </p:txBody>
      </p:sp>
      <p:sp>
        <p:nvSpPr>
          <p:cNvPr id="20" name="Rectangle 19">
            <a:extLst>
              <a:ext uri="{FF2B5EF4-FFF2-40B4-BE49-F238E27FC236}">
                <a16:creationId xmlns:a16="http://schemas.microsoft.com/office/drawing/2014/main" id="{8D9872B0-DBAD-61C4-9DD0-FDFA54D345B9}"/>
              </a:ext>
            </a:extLst>
          </p:cNvPr>
          <p:cNvSpPr/>
          <p:nvPr/>
        </p:nvSpPr>
        <p:spPr>
          <a:xfrm>
            <a:off x="9920522" y="3293421"/>
            <a:ext cx="2091989" cy="2824171"/>
          </a:xfrm>
          <a:prstGeom prst="rect">
            <a:avLst/>
          </a:prstGeom>
          <a:noFill/>
          <a:ln>
            <a:solidFill>
              <a:schemeClr val="bg2">
                <a:lumMod val="40000"/>
                <a:lumOff val="6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tIns="182880" rIns="91440" bIns="45720" rtlCol="0" anchor="t" anchorCtr="0"/>
          <a:lstStyle/>
          <a:p>
            <a:pPr marL="0" lvl="0" indent="0" defTabSz="844550">
              <a:lnSpc>
                <a:spcPct val="90000"/>
              </a:lnSpc>
              <a:spcBef>
                <a:spcPct val="0"/>
              </a:spcBef>
              <a:spcAft>
                <a:spcPts val="1800"/>
              </a:spcAft>
              <a:buClrTx/>
              <a:buSzTx/>
              <a:buFontTx/>
              <a:buNone/>
            </a:pPr>
            <a:r>
              <a:rPr lang="en-US" sz="1400">
                <a:ln/>
                <a:solidFill>
                  <a:schemeClr val="tx1"/>
                </a:solidFill>
                <a:latin typeface="Aptos" panose="020B0004020202020204" pitchFamily="34" charset="0"/>
              </a:rPr>
              <a:t>Work together to implement action steps and measure success</a:t>
            </a:r>
          </a:p>
          <a:p>
            <a:pPr marL="0" lvl="0" indent="0" defTabSz="844550">
              <a:lnSpc>
                <a:spcPct val="90000"/>
              </a:lnSpc>
              <a:spcBef>
                <a:spcPct val="0"/>
              </a:spcBef>
              <a:spcAft>
                <a:spcPts val="1800"/>
              </a:spcAft>
              <a:buClrTx/>
              <a:buSzTx/>
              <a:buFontTx/>
              <a:buNone/>
            </a:pPr>
            <a:r>
              <a:rPr lang="en-US" sz="1400">
                <a:ln/>
                <a:solidFill>
                  <a:schemeClr val="tx1"/>
                </a:solidFill>
                <a:latin typeface="Aptos" panose="020B0004020202020204" pitchFamily="34" charset="0"/>
              </a:rPr>
              <a:t>At any point, </a:t>
            </a:r>
            <a:br>
              <a:rPr lang="en-US" sz="1400">
                <a:ln/>
                <a:solidFill>
                  <a:schemeClr val="tx1"/>
                </a:solidFill>
                <a:latin typeface="Aptos" panose="020B0004020202020204" pitchFamily="34" charset="0"/>
              </a:rPr>
            </a:br>
            <a:r>
              <a:rPr lang="en-US" sz="1400">
                <a:ln/>
                <a:solidFill>
                  <a:schemeClr val="tx1"/>
                </a:solidFill>
                <a:latin typeface="Aptos" panose="020B0004020202020204" pitchFamily="34" charset="0"/>
              </a:rPr>
              <a:t>restart this process at Meeting 2 to reevaluate/</a:t>
            </a:r>
            <a:br>
              <a:rPr lang="en-US" sz="1400">
                <a:ln/>
                <a:solidFill>
                  <a:schemeClr val="tx1"/>
                </a:solidFill>
                <a:latin typeface="Aptos" panose="020B0004020202020204" pitchFamily="34" charset="0"/>
              </a:rPr>
            </a:br>
            <a:r>
              <a:rPr lang="en-US" sz="1400">
                <a:ln/>
                <a:solidFill>
                  <a:schemeClr val="tx1"/>
                </a:solidFill>
                <a:latin typeface="Aptos" panose="020B0004020202020204" pitchFamily="34" charset="0"/>
              </a:rPr>
              <a:t>reprioritize resource inequities</a:t>
            </a:r>
          </a:p>
        </p:txBody>
      </p:sp>
      <p:sp>
        <p:nvSpPr>
          <p:cNvPr id="21" name="Rectangle 20">
            <a:extLst>
              <a:ext uri="{FF2B5EF4-FFF2-40B4-BE49-F238E27FC236}">
                <a16:creationId xmlns:a16="http://schemas.microsoft.com/office/drawing/2014/main" id="{7F021EFD-1B06-9912-F7A3-E26B61C00C4C}"/>
              </a:ext>
            </a:extLst>
          </p:cNvPr>
          <p:cNvSpPr/>
          <p:nvPr/>
        </p:nvSpPr>
        <p:spPr>
          <a:xfrm>
            <a:off x="9920522" y="2047721"/>
            <a:ext cx="2093975" cy="1200329"/>
          </a:xfrm>
          <a:prstGeom prst="rect">
            <a:avLst/>
          </a:prstGeom>
          <a:solidFill>
            <a:schemeClr val="bg2">
              <a:lumMod val="20000"/>
              <a:lumOff val="80000"/>
            </a:schemeClr>
          </a:solidFill>
          <a:ln>
            <a:no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rtlCol="0" anchor="ctr" anchorCtr="0"/>
          <a:lstStyle/>
          <a:p>
            <a:pPr marL="0" lvl="0" indent="0" defTabSz="844550">
              <a:lnSpc>
                <a:spcPct val="90000"/>
              </a:lnSpc>
              <a:spcBef>
                <a:spcPct val="0"/>
              </a:spcBef>
              <a:spcAft>
                <a:spcPct val="35000"/>
              </a:spcAft>
              <a:buClrTx/>
              <a:buSzTx/>
              <a:buFontTx/>
              <a:buNone/>
            </a:pPr>
            <a:r>
              <a:rPr lang="en-US" sz="2000" b="1">
                <a:ln/>
                <a:solidFill>
                  <a:schemeClr val="tx1"/>
                </a:solidFill>
                <a:latin typeface="Aptos" panose="020B0004020202020204" pitchFamily="34" charset="0"/>
              </a:rPr>
              <a:t>Ongoing</a:t>
            </a:r>
            <a:br>
              <a:rPr lang="en-US" sz="2000" b="1">
                <a:ln/>
                <a:solidFill>
                  <a:schemeClr val="tx1"/>
                </a:solidFill>
                <a:latin typeface="Aptos" panose="020B0004020202020204" pitchFamily="34" charset="0"/>
              </a:rPr>
            </a:br>
            <a:r>
              <a:rPr lang="en-US" sz="1400">
                <a:ln/>
                <a:solidFill>
                  <a:schemeClr val="tx1"/>
                </a:solidFill>
                <a:latin typeface="Aptos" panose="020B0004020202020204" pitchFamily="34" charset="0"/>
              </a:rPr>
              <a:t>Implementation </a:t>
            </a:r>
            <a:br>
              <a:rPr lang="en-US" sz="1400">
                <a:ln/>
                <a:solidFill>
                  <a:schemeClr val="tx1"/>
                </a:solidFill>
                <a:latin typeface="Aptos" panose="020B0004020202020204" pitchFamily="34" charset="0"/>
              </a:rPr>
            </a:br>
            <a:r>
              <a:rPr lang="en-US" sz="1400">
                <a:ln/>
                <a:solidFill>
                  <a:schemeClr val="tx1"/>
                </a:solidFill>
                <a:latin typeface="Aptos" panose="020B0004020202020204" pitchFamily="34" charset="0"/>
              </a:rPr>
              <a:t>and Evaluation</a:t>
            </a:r>
            <a:endParaRPr lang="en-US" sz="1400" b="1">
              <a:ln/>
              <a:solidFill>
                <a:schemeClr val="tx1"/>
              </a:solidFill>
              <a:latin typeface="Aptos" panose="020B0004020202020204" pitchFamily="34" charset="0"/>
            </a:endParaRPr>
          </a:p>
        </p:txBody>
      </p:sp>
      <p:sp>
        <p:nvSpPr>
          <p:cNvPr id="7" name="TextBox 6">
            <a:extLst>
              <a:ext uri="{FF2B5EF4-FFF2-40B4-BE49-F238E27FC236}">
                <a16:creationId xmlns:a16="http://schemas.microsoft.com/office/drawing/2014/main" id="{AB42EEEF-A066-4339-03F0-74368F6473B3}"/>
              </a:ext>
            </a:extLst>
          </p:cNvPr>
          <p:cNvSpPr txBox="1"/>
          <p:nvPr/>
        </p:nvSpPr>
        <p:spPr>
          <a:xfrm>
            <a:off x="177502" y="3293420"/>
            <a:ext cx="2090997" cy="2824173"/>
          </a:xfrm>
          <a:prstGeom prst="rect">
            <a:avLst/>
          </a:prstGeom>
          <a:noFill/>
          <a:ln w="28575">
            <a:solidFill>
              <a:schemeClr val="accent4">
                <a:lumMod val="20000"/>
                <a:lumOff val="80000"/>
              </a:schemeClr>
            </a:solidFill>
          </a:ln>
        </p:spPr>
        <p:txBody>
          <a:bodyPr wrap="square" lIns="182880" tIns="182880" rIns="91440" bIns="45720" rtlCol="0" anchor="t">
            <a:noAutofit/>
          </a:bodyPr>
          <a:lstStyle/>
          <a:p>
            <a:pPr marR="0" lvl="0" algn="l" defTabSz="914400" rtl="0" eaLnBrk="1" fontAlgn="auto" latinLnBrk="0" hangingPunct="1">
              <a:spcBef>
                <a:spcPts val="0"/>
              </a:spcBef>
              <a:spcAft>
                <a:spcPts val="1800"/>
              </a:spcAft>
              <a:buClrTx/>
              <a:buSzTx/>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rPr>
              <a:t>Understand resource equity and why it matters</a:t>
            </a:r>
            <a:endParaRPr kumimoji="0" lang="en-US" sz="1400">
              <a:solidFill>
                <a:srgbClr val="000000"/>
              </a:solidFill>
              <a:latin typeface="Aptos" panose="020B0004020202020204" pitchFamily="34" charset="0"/>
            </a:endParaRPr>
          </a:p>
          <a:p>
            <a:pPr marR="0" lvl="0" algn="l" defTabSz="914400" rtl="0" eaLnBrk="1" fontAlgn="auto" latinLnBrk="0" hangingPunct="1">
              <a:spcBef>
                <a:spcPts val="0"/>
              </a:spcBef>
              <a:spcAft>
                <a:spcPts val="1800"/>
              </a:spcAft>
              <a:buClrTx/>
              <a:buSzTx/>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rPr>
              <a:t>Decide if this process is right for </a:t>
            </a:r>
            <a:r>
              <a:rPr lang="en-US" sz="1400">
                <a:solidFill>
                  <a:srgbClr val="000000"/>
                </a:solidFill>
                <a:latin typeface="Aptos" panose="020B0004020202020204" pitchFamily="34" charset="0"/>
              </a:rPr>
              <a:t>our</a:t>
            </a:r>
            <a:r>
              <a:rPr kumimoji="0" lang="en-US" sz="1400" b="0" i="0" u="none" strike="noStrike" kern="1200" cap="none" spc="0" normalizeH="0" baseline="0" noProof="0">
                <a:ln>
                  <a:noFill/>
                </a:ln>
                <a:solidFill>
                  <a:srgbClr val="000000"/>
                </a:solidFill>
                <a:effectLst/>
                <a:uLnTx/>
                <a:uFillTx/>
                <a:latin typeface="Aptos" panose="020B0004020202020204" pitchFamily="34" charset="0"/>
              </a:rPr>
              <a:t> school</a:t>
            </a:r>
            <a:endParaRPr lang="en-US" sz="1400">
              <a:solidFill>
                <a:srgbClr val="000000"/>
              </a:solidFill>
              <a:latin typeface="Aptos" panose="020B0004020202020204" pitchFamily="34" charset="0"/>
            </a:endParaRPr>
          </a:p>
        </p:txBody>
      </p:sp>
      <p:sp>
        <p:nvSpPr>
          <p:cNvPr id="2" name="TextBox 1">
            <a:extLst>
              <a:ext uri="{FF2B5EF4-FFF2-40B4-BE49-F238E27FC236}">
                <a16:creationId xmlns:a16="http://schemas.microsoft.com/office/drawing/2014/main" id="{5540C20B-154F-9F59-0E34-6DBA6BA6E63D}"/>
              </a:ext>
            </a:extLst>
          </p:cNvPr>
          <p:cNvSpPr txBox="1"/>
          <p:nvPr/>
        </p:nvSpPr>
        <p:spPr>
          <a:xfrm>
            <a:off x="177502" y="2047721"/>
            <a:ext cx="2093975" cy="1200328"/>
          </a:xfrm>
          <a:prstGeom prst="rect">
            <a:avLst/>
          </a:prstGeom>
          <a:solidFill>
            <a:schemeClr val="accent4">
              <a:lumMod val="20000"/>
              <a:lumOff val="80000"/>
            </a:schemeClr>
          </a:solidFill>
        </p:spPr>
        <p:txBody>
          <a:bodyPr wrap="square" lIns="182880" rIns="91440" rtlCol="0" anchor="ctr" anchorCtr="0">
            <a:noAutofit/>
          </a:bodyPr>
          <a:lstStyle/>
          <a:p>
            <a:r>
              <a:rPr lang="en-US" sz="2000" b="1">
                <a:latin typeface="Aptos" panose="020B0004020202020204" pitchFamily="34" charset="0"/>
              </a:rPr>
              <a:t>Meeting 1</a:t>
            </a:r>
          </a:p>
          <a:p>
            <a:r>
              <a:rPr lang="en-US" sz="1400">
                <a:latin typeface="Aptos" panose="020B0004020202020204" pitchFamily="34" charset="0"/>
              </a:rPr>
              <a:t>Introduction to Resource Equity</a:t>
            </a:r>
          </a:p>
        </p:txBody>
      </p:sp>
      <p:grpSp>
        <p:nvGrpSpPr>
          <p:cNvPr id="22" name="Group 21">
            <a:extLst>
              <a:ext uri="{FF2B5EF4-FFF2-40B4-BE49-F238E27FC236}">
                <a16:creationId xmlns:a16="http://schemas.microsoft.com/office/drawing/2014/main" id="{9F742E00-12F8-265C-09C4-D4E7B8FBFD7B}"/>
              </a:ext>
            </a:extLst>
          </p:cNvPr>
          <p:cNvGrpSpPr/>
          <p:nvPr/>
        </p:nvGrpSpPr>
        <p:grpSpPr>
          <a:xfrm>
            <a:off x="445882" y="5365718"/>
            <a:ext cx="1564912" cy="347574"/>
            <a:chOff x="253918" y="3418611"/>
            <a:chExt cx="1564912" cy="347574"/>
          </a:xfrm>
        </p:grpSpPr>
        <p:sp>
          <p:nvSpPr>
            <p:cNvPr id="23" name="Star: 5 Points 40">
              <a:extLst>
                <a:ext uri="{FF2B5EF4-FFF2-40B4-BE49-F238E27FC236}">
                  <a16:creationId xmlns:a16="http://schemas.microsoft.com/office/drawing/2014/main" id="{7A0E2E7B-7BF1-7A91-D074-BAB42C7B8D34}"/>
                </a:ext>
              </a:extLst>
            </p:cNvPr>
            <p:cNvSpPr/>
            <p:nvPr/>
          </p:nvSpPr>
          <p:spPr>
            <a:xfrm>
              <a:off x="253918" y="3418611"/>
              <a:ext cx="309390" cy="305794"/>
            </a:xfrm>
            <a:prstGeom prst="star5">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E3F12DC-CDC6-E08D-78F4-2EA9E0605C50}"/>
                </a:ext>
              </a:extLst>
            </p:cNvPr>
            <p:cNvSpPr txBox="1"/>
            <p:nvPr/>
          </p:nvSpPr>
          <p:spPr>
            <a:xfrm>
              <a:off x="568295" y="3427631"/>
              <a:ext cx="12505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003057"/>
                  </a:solidFill>
                  <a:latin typeface="Aptos" panose="020B0004020202020204" pitchFamily="34" charset="0"/>
                </a:rPr>
                <a:t>We’re </a:t>
              </a:r>
              <a:r>
                <a:rPr kumimoji="0" lang="en-US" sz="1600" b="1" i="0" u="none" strike="noStrike" kern="1200" cap="none" spc="0" normalizeH="0" baseline="0" noProof="0">
                  <a:ln>
                    <a:noFill/>
                  </a:ln>
                  <a:solidFill>
                    <a:srgbClr val="003057"/>
                  </a:solidFill>
                  <a:effectLst/>
                  <a:uLnTx/>
                  <a:uFillTx/>
                  <a:latin typeface="Aptos" panose="020B0004020202020204" pitchFamily="34" charset="0"/>
                </a:rPr>
                <a:t>here!</a:t>
              </a:r>
            </a:p>
          </p:txBody>
        </p:sp>
      </p:grpSp>
      <p:pic>
        <p:nvPicPr>
          <p:cNvPr id="32" name="Picture 31">
            <a:extLst>
              <a:ext uri="{FF2B5EF4-FFF2-40B4-BE49-F238E27FC236}">
                <a16:creationId xmlns:a16="http://schemas.microsoft.com/office/drawing/2014/main" id="{4307C67D-5FEE-EA01-7D15-7B5174231C19}"/>
              </a:ext>
            </a:extLst>
          </p:cNvPr>
          <p:cNvPicPr>
            <a:picLocks noChangeAspect="1"/>
          </p:cNvPicPr>
          <p:nvPr/>
        </p:nvPicPr>
        <p:blipFill>
          <a:blip r:embed="rId6"/>
          <a:stretch>
            <a:fillRect/>
          </a:stretch>
        </p:blipFill>
        <p:spPr>
          <a:xfrm>
            <a:off x="2308645" y="2557643"/>
            <a:ext cx="290095" cy="155326"/>
          </a:xfrm>
          <a:prstGeom prst="rect">
            <a:avLst/>
          </a:prstGeom>
        </p:spPr>
      </p:pic>
      <p:pic>
        <p:nvPicPr>
          <p:cNvPr id="33" name="Picture 32">
            <a:extLst>
              <a:ext uri="{FF2B5EF4-FFF2-40B4-BE49-F238E27FC236}">
                <a16:creationId xmlns:a16="http://schemas.microsoft.com/office/drawing/2014/main" id="{5367EA95-9211-29ED-4BFA-B47AAB492661}"/>
              </a:ext>
            </a:extLst>
          </p:cNvPr>
          <p:cNvPicPr>
            <a:picLocks noChangeAspect="1"/>
          </p:cNvPicPr>
          <p:nvPr/>
        </p:nvPicPr>
        <p:blipFill>
          <a:blip r:embed="rId6"/>
          <a:stretch>
            <a:fillRect/>
          </a:stretch>
        </p:blipFill>
        <p:spPr>
          <a:xfrm>
            <a:off x="4735154" y="2557643"/>
            <a:ext cx="290095" cy="155326"/>
          </a:xfrm>
          <a:prstGeom prst="rect">
            <a:avLst/>
          </a:prstGeom>
        </p:spPr>
      </p:pic>
      <p:pic>
        <p:nvPicPr>
          <p:cNvPr id="34" name="Picture 33">
            <a:extLst>
              <a:ext uri="{FF2B5EF4-FFF2-40B4-BE49-F238E27FC236}">
                <a16:creationId xmlns:a16="http://schemas.microsoft.com/office/drawing/2014/main" id="{6E14FA0C-1683-C9E8-E371-276E4AFBAF9E}"/>
              </a:ext>
            </a:extLst>
          </p:cNvPr>
          <p:cNvPicPr>
            <a:picLocks noChangeAspect="1"/>
          </p:cNvPicPr>
          <p:nvPr/>
        </p:nvPicPr>
        <p:blipFill>
          <a:blip r:embed="rId6"/>
          <a:stretch>
            <a:fillRect/>
          </a:stretch>
        </p:blipFill>
        <p:spPr>
          <a:xfrm>
            <a:off x="7161664" y="2557643"/>
            <a:ext cx="290095" cy="155326"/>
          </a:xfrm>
          <a:prstGeom prst="rect">
            <a:avLst/>
          </a:prstGeom>
        </p:spPr>
      </p:pic>
      <p:pic>
        <p:nvPicPr>
          <p:cNvPr id="36" name="Picture 35">
            <a:extLst>
              <a:ext uri="{FF2B5EF4-FFF2-40B4-BE49-F238E27FC236}">
                <a16:creationId xmlns:a16="http://schemas.microsoft.com/office/drawing/2014/main" id="{0C0F13A6-7649-3C69-1205-DD62923F00F0}"/>
              </a:ext>
            </a:extLst>
          </p:cNvPr>
          <p:cNvPicPr>
            <a:picLocks noChangeAspect="1"/>
          </p:cNvPicPr>
          <p:nvPr/>
        </p:nvPicPr>
        <p:blipFill>
          <a:blip r:embed="rId6"/>
          <a:stretch>
            <a:fillRect/>
          </a:stretch>
        </p:blipFill>
        <p:spPr>
          <a:xfrm>
            <a:off x="9598810" y="2557643"/>
            <a:ext cx="290095" cy="155326"/>
          </a:xfrm>
          <a:prstGeom prst="rect">
            <a:avLst/>
          </a:prstGeom>
        </p:spPr>
      </p:pic>
    </p:spTree>
    <p:extLst>
      <p:ext uri="{BB962C8B-B14F-4D97-AF65-F5344CB8AC3E}">
        <p14:creationId xmlns:p14="http://schemas.microsoft.com/office/powerpoint/2010/main" val="117998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3A789-79F1-2C8B-9DF2-9503D543618F}"/>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3E42082-896B-7E8C-A2DA-8E690BFD9E0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03E42082-896B-7E8C-A2DA-8E690BFD9E0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79B0B848-73D7-121F-2CC0-3E489777E238}"/>
              </a:ext>
            </a:extLst>
          </p:cNvPr>
          <p:cNvSpPr>
            <a:spLocks noGrp="1"/>
          </p:cNvSpPr>
          <p:nvPr>
            <p:ph type="sldNum" sz="quarter" idx="12"/>
          </p:nvPr>
        </p:nvSpPr>
        <p:spPr>
          <a:xfrm>
            <a:off x="8741664" y="6356350"/>
            <a:ext cx="33192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grpSp>
        <p:nvGrpSpPr>
          <p:cNvPr id="14" name="Group 13">
            <a:extLst>
              <a:ext uri="{FF2B5EF4-FFF2-40B4-BE49-F238E27FC236}">
                <a16:creationId xmlns:a16="http://schemas.microsoft.com/office/drawing/2014/main" id="{CD015F05-7337-AB84-329C-BFB862D23ABD}"/>
              </a:ext>
            </a:extLst>
          </p:cNvPr>
          <p:cNvGrpSpPr/>
          <p:nvPr/>
        </p:nvGrpSpPr>
        <p:grpSpPr>
          <a:xfrm>
            <a:off x="1902555" y="3077117"/>
            <a:ext cx="8386890" cy="3673903"/>
            <a:chOff x="1902554" y="3077117"/>
            <a:chExt cx="8386890" cy="3673903"/>
          </a:xfrm>
        </p:grpSpPr>
        <p:sp>
          <p:nvSpPr>
            <p:cNvPr id="4" name="Rectangle 3">
              <a:extLst>
                <a:ext uri="{FF2B5EF4-FFF2-40B4-BE49-F238E27FC236}">
                  <a16:creationId xmlns:a16="http://schemas.microsoft.com/office/drawing/2014/main" id="{D44C7B77-C794-A2D0-7241-E8B67B8C4BF2}"/>
                </a:ext>
              </a:extLst>
            </p:cNvPr>
            <p:cNvSpPr/>
            <p:nvPr/>
          </p:nvSpPr>
          <p:spPr>
            <a:xfrm>
              <a:off x="1902554" y="3077117"/>
              <a:ext cx="8386889" cy="3053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This work is already hard. Using materials from experts—developed out of research and on-the-ground application—can make it easier.  </a:t>
              </a:r>
              <a:br>
                <a:rPr kumimoji="0" lang="en-US" sz="2000" b="0" i="0" u="none" strike="noStrike" kern="1200" cap="none" spc="0" normalizeH="0" baseline="0" noProof="0">
                  <a:ln>
                    <a:noFill/>
                  </a:ln>
                  <a:solidFill>
                    <a:srgbClr val="000000"/>
                  </a:solidFill>
                  <a:effectLst/>
                  <a:uLnTx/>
                  <a:uFillTx/>
                  <a:latin typeface="Aptos" panose="020B0004020202020204" pitchFamily="34" charset="0"/>
                  <a:ea typeface="+mn-ea"/>
                  <a:cs typeface="+mn-cs"/>
                </a:rPr>
              </a:br>
              <a:endParaRPr kumimoji="0" lang="en-US" sz="105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ptos" panose="020B0004020202020204" pitchFamily="34" charset="0"/>
                  <a:ea typeface="+mn-ea"/>
                  <a:cs typeface="+mn-cs"/>
                </a:rPr>
                <a:t>This tested approach sets us up to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Assess how common resource inequities may show up at our school.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Prioritize which resource inequities are most important to address.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Ground in data to understand our school's nuances.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Take action to help improve our students’ experiences and outcomes.</a:t>
              </a:r>
            </a:p>
          </p:txBody>
        </p:sp>
        <p:sp>
          <p:nvSpPr>
            <p:cNvPr id="33" name="TextBox 32">
              <a:extLst>
                <a:ext uri="{FF2B5EF4-FFF2-40B4-BE49-F238E27FC236}">
                  <a16:creationId xmlns:a16="http://schemas.microsoft.com/office/drawing/2014/main" id="{7B17966D-46F2-C892-D15A-7D962DE963DA}"/>
                </a:ext>
              </a:extLst>
            </p:cNvPr>
            <p:cNvSpPr txBox="1"/>
            <p:nvPr/>
          </p:nvSpPr>
          <p:spPr>
            <a:xfrm>
              <a:off x="1902555" y="6289355"/>
              <a:ext cx="8386889" cy="461665"/>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a:ea typeface="+mn-ea"/>
                  <a:cs typeface="+mn-cs"/>
                </a:rPr>
                <a:t>And remember: We can’t tackle every resource inequity in just five meetings! We'll think about this process as an ongoing cycle. In each cycle, we can evaluate and prioritize the inequities in our school that feel most important to address right now.</a:t>
              </a:r>
            </a:p>
          </p:txBody>
        </p:sp>
      </p:grpSp>
      <p:sp>
        <p:nvSpPr>
          <p:cNvPr id="34" name="Rectangle 33">
            <a:extLst>
              <a:ext uri="{FF2B5EF4-FFF2-40B4-BE49-F238E27FC236}">
                <a16:creationId xmlns:a16="http://schemas.microsoft.com/office/drawing/2014/main" id="{1D76CE99-3C0F-23BF-E8C7-FBE7C88BE791}"/>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itle 2">
            <a:extLst>
              <a:ext uri="{FF2B5EF4-FFF2-40B4-BE49-F238E27FC236}">
                <a16:creationId xmlns:a16="http://schemas.microsoft.com/office/drawing/2014/main" id="{2C21204B-E4EB-21AE-C373-206622F0822B}"/>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0B0004020202020204" pitchFamily="34" charset="0"/>
                <a:ea typeface="+mj-ea"/>
                <a:cs typeface="+mj-cs"/>
              </a:rPr>
              <a:t>Why this process?</a:t>
            </a:r>
          </a:p>
        </p:txBody>
      </p:sp>
      <p:sp>
        <p:nvSpPr>
          <p:cNvPr id="2" name="TextBox 1">
            <a:extLst>
              <a:ext uri="{FF2B5EF4-FFF2-40B4-BE49-F238E27FC236}">
                <a16:creationId xmlns:a16="http://schemas.microsoft.com/office/drawing/2014/main" id="{FC1F968A-9650-187A-F2FC-5C9D61524DB7}"/>
              </a:ext>
            </a:extLst>
          </p:cNvPr>
          <p:cNvSpPr txBox="1"/>
          <p:nvPr/>
        </p:nvSpPr>
        <p:spPr>
          <a:xfrm>
            <a:off x="2657176" y="1792327"/>
            <a:ext cx="2093975" cy="972989"/>
          </a:xfrm>
          <a:prstGeom prst="rect">
            <a:avLst/>
          </a:prstGeom>
          <a:solidFill>
            <a:schemeClr val="accent4">
              <a:lumMod val="20000"/>
              <a:lumOff val="80000"/>
            </a:schemeClr>
          </a:solidFill>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Meetings 2 &amp; 3</a:t>
            </a:r>
          </a:p>
        </p:txBody>
      </p:sp>
      <p:sp>
        <p:nvSpPr>
          <p:cNvPr id="5" name="TextBox 4">
            <a:extLst>
              <a:ext uri="{FF2B5EF4-FFF2-40B4-BE49-F238E27FC236}">
                <a16:creationId xmlns:a16="http://schemas.microsoft.com/office/drawing/2014/main" id="{097472C1-731B-D23C-9DFE-52DE4C92C5FA}"/>
              </a:ext>
            </a:extLst>
          </p:cNvPr>
          <p:cNvSpPr txBox="1"/>
          <p:nvPr/>
        </p:nvSpPr>
        <p:spPr>
          <a:xfrm>
            <a:off x="5136850" y="1791480"/>
            <a:ext cx="2093975" cy="972989"/>
          </a:xfrm>
          <a:prstGeom prst="rect">
            <a:avLst/>
          </a:prstGeom>
          <a:solidFill>
            <a:schemeClr val="bg2">
              <a:lumMod val="20000"/>
              <a:lumOff val="80000"/>
            </a:schemeClr>
          </a:solidFill>
          <a:ln>
            <a:noFill/>
            <a:prstDash val="lgDash"/>
          </a:ln>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Asynchronous</a:t>
            </a:r>
          </a:p>
        </p:txBody>
      </p:sp>
      <p:sp>
        <p:nvSpPr>
          <p:cNvPr id="7" name="TextBox 6">
            <a:extLst>
              <a:ext uri="{FF2B5EF4-FFF2-40B4-BE49-F238E27FC236}">
                <a16:creationId xmlns:a16="http://schemas.microsoft.com/office/drawing/2014/main" id="{53892F13-97B8-C07A-4E99-52F018CC0CA3}"/>
              </a:ext>
            </a:extLst>
          </p:cNvPr>
          <p:cNvSpPr txBox="1"/>
          <p:nvPr/>
        </p:nvSpPr>
        <p:spPr>
          <a:xfrm>
            <a:off x="7616524" y="1792327"/>
            <a:ext cx="2093975" cy="972989"/>
          </a:xfrm>
          <a:prstGeom prst="rect">
            <a:avLst/>
          </a:prstGeom>
          <a:solidFill>
            <a:schemeClr val="accent4">
              <a:lumMod val="20000"/>
              <a:lumOff val="80000"/>
            </a:schemeClr>
          </a:solidFill>
        </p:spPr>
        <p:txBody>
          <a:bodyPr wrap="square" lIns="182880" tIns="45720" rIns="91440" b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Meetings 4 &amp; 5</a:t>
            </a:r>
          </a:p>
        </p:txBody>
      </p:sp>
      <p:sp>
        <p:nvSpPr>
          <p:cNvPr id="8" name="Rectangle 7">
            <a:extLst>
              <a:ext uri="{FF2B5EF4-FFF2-40B4-BE49-F238E27FC236}">
                <a16:creationId xmlns:a16="http://schemas.microsoft.com/office/drawing/2014/main" id="{1246C7A5-05B8-D47C-1CA9-F0A549BADEA7}"/>
              </a:ext>
            </a:extLst>
          </p:cNvPr>
          <p:cNvSpPr/>
          <p:nvPr/>
        </p:nvSpPr>
        <p:spPr>
          <a:xfrm>
            <a:off x="10096196" y="1791480"/>
            <a:ext cx="1918302" cy="972989"/>
          </a:xfrm>
          <a:prstGeom prst="rect">
            <a:avLst/>
          </a:prstGeom>
          <a:solidFill>
            <a:schemeClr val="bg2">
              <a:lumMod val="20000"/>
              <a:lumOff val="80000"/>
            </a:schemeClr>
          </a:solidFill>
          <a:ln>
            <a:no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rtlCol="0" anchor="ctr" anchorCtr="0"/>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solidFill>
                  <a:prstClr val="black"/>
                </a:solidFill>
                <a:effectLst/>
                <a:uLnTx/>
                <a:uFillTx/>
                <a:latin typeface="Aptos" panose="020B0004020202020204" pitchFamily="34" charset="0"/>
                <a:ea typeface="+mn-ea"/>
                <a:cs typeface="+mn-cs"/>
              </a:rPr>
              <a:t>Ongoing</a:t>
            </a:r>
            <a:endParaRPr kumimoji="0" lang="en-US" sz="1400" b="1" i="0" u="none" strike="noStrike" kern="1200" cap="none" spc="0" normalizeH="0" baseline="0" noProof="0">
              <a:ln/>
              <a:solidFill>
                <a:prstClr val="black"/>
              </a:solidFill>
              <a:effectLst/>
              <a:uLnTx/>
              <a:uFillTx/>
              <a:latin typeface="Aptos" panose="020B0004020202020204" pitchFamily="34" charset="0"/>
              <a:ea typeface="+mn-ea"/>
              <a:cs typeface="+mn-cs"/>
            </a:endParaRPr>
          </a:p>
        </p:txBody>
      </p:sp>
      <p:sp>
        <p:nvSpPr>
          <p:cNvPr id="9" name="TextBox 8">
            <a:extLst>
              <a:ext uri="{FF2B5EF4-FFF2-40B4-BE49-F238E27FC236}">
                <a16:creationId xmlns:a16="http://schemas.microsoft.com/office/drawing/2014/main" id="{B0EE5E61-D7F6-1454-17EE-4AA166560B90}"/>
              </a:ext>
            </a:extLst>
          </p:cNvPr>
          <p:cNvSpPr txBox="1"/>
          <p:nvPr/>
        </p:nvSpPr>
        <p:spPr>
          <a:xfrm>
            <a:off x="177502" y="1791480"/>
            <a:ext cx="2093975" cy="972988"/>
          </a:xfrm>
          <a:prstGeom prst="rect">
            <a:avLst/>
          </a:prstGeom>
          <a:solidFill>
            <a:schemeClr val="accent4">
              <a:lumMod val="20000"/>
              <a:lumOff val="80000"/>
            </a:schemeClr>
          </a:solidFill>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 1</a:t>
            </a:r>
          </a:p>
        </p:txBody>
      </p:sp>
      <p:pic>
        <p:nvPicPr>
          <p:cNvPr id="10" name="Picture 9">
            <a:extLst>
              <a:ext uri="{FF2B5EF4-FFF2-40B4-BE49-F238E27FC236}">
                <a16:creationId xmlns:a16="http://schemas.microsoft.com/office/drawing/2014/main" id="{5B8FC91B-0AC8-0A3F-EFD2-C299CD915B35}"/>
              </a:ext>
            </a:extLst>
          </p:cNvPr>
          <p:cNvPicPr>
            <a:picLocks noChangeAspect="1"/>
          </p:cNvPicPr>
          <p:nvPr/>
        </p:nvPicPr>
        <p:blipFill>
          <a:blip r:embed="rId5"/>
          <a:stretch>
            <a:fillRect/>
          </a:stretch>
        </p:blipFill>
        <p:spPr>
          <a:xfrm>
            <a:off x="2319278" y="2205706"/>
            <a:ext cx="290095" cy="155326"/>
          </a:xfrm>
          <a:prstGeom prst="rect">
            <a:avLst/>
          </a:prstGeom>
        </p:spPr>
      </p:pic>
      <p:pic>
        <p:nvPicPr>
          <p:cNvPr id="11" name="Picture 10">
            <a:extLst>
              <a:ext uri="{FF2B5EF4-FFF2-40B4-BE49-F238E27FC236}">
                <a16:creationId xmlns:a16="http://schemas.microsoft.com/office/drawing/2014/main" id="{FF417566-2C27-3043-7AEF-1B952B5C96DD}"/>
              </a:ext>
            </a:extLst>
          </p:cNvPr>
          <p:cNvPicPr>
            <a:picLocks noChangeAspect="1"/>
          </p:cNvPicPr>
          <p:nvPr/>
        </p:nvPicPr>
        <p:blipFill>
          <a:blip r:embed="rId5"/>
          <a:stretch>
            <a:fillRect/>
          </a:stretch>
        </p:blipFill>
        <p:spPr>
          <a:xfrm>
            <a:off x="4798952" y="2205706"/>
            <a:ext cx="290095" cy="155326"/>
          </a:xfrm>
          <a:prstGeom prst="rect">
            <a:avLst/>
          </a:prstGeom>
        </p:spPr>
      </p:pic>
      <p:pic>
        <p:nvPicPr>
          <p:cNvPr id="12" name="Picture 11">
            <a:extLst>
              <a:ext uri="{FF2B5EF4-FFF2-40B4-BE49-F238E27FC236}">
                <a16:creationId xmlns:a16="http://schemas.microsoft.com/office/drawing/2014/main" id="{5B5EFDCD-D719-B107-D5F6-055996B9249A}"/>
              </a:ext>
            </a:extLst>
          </p:cNvPr>
          <p:cNvPicPr>
            <a:picLocks noChangeAspect="1"/>
          </p:cNvPicPr>
          <p:nvPr/>
        </p:nvPicPr>
        <p:blipFill>
          <a:blip r:embed="rId5"/>
          <a:stretch>
            <a:fillRect/>
          </a:stretch>
        </p:blipFill>
        <p:spPr>
          <a:xfrm>
            <a:off x="7278626" y="2205706"/>
            <a:ext cx="290095" cy="155326"/>
          </a:xfrm>
          <a:prstGeom prst="rect">
            <a:avLst/>
          </a:prstGeom>
        </p:spPr>
      </p:pic>
      <p:pic>
        <p:nvPicPr>
          <p:cNvPr id="13" name="Picture 12">
            <a:extLst>
              <a:ext uri="{FF2B5EF4-FFF2-40B4-BE49-F238E27FC236}">
                <a16:creationId xmlns:a16="http://schemas.microsoft.com/office/drawing/2014/main" id="{5481757B-BC80-84BA-3966-54A0BC3FDE02}"/>
              </a:ext>
            </a:extLst>
          </p:cNvPr>
          <p:cNvPicPr>
            <a:picLocks noChangeAspect="1"/>
          </p:cNvPicPr>
          <p:nvPr/>
        </p:nvPicPr>
        <p:blipFill>
          <a:blip r:embed="rId5"/>
          <a:stretch>
            <a:fillRect/>
          </a:stretch>
        </p:blipFill>
        <p:spPr>
          <a:xfrm>
            <a:off x="9758300" y="2205706"/>
            <a:ext cx="290095" cy="155326"/>
          </a:xfrm>
          <a:prstGeom prst="rect">
            <a:avLst/>
          </a:prstGeom>
        </p:spPr>
      </p:pic>
    </p:spTree>
    <p:extLst>
      <p:ext uri="{BB962C8B-B14F-4D97-AF65-F5344CB8AC3E}">
        <p14:creationId xmlns:p14="http://schemas.microsoft.com/office/powerpoint/2010/main" val="2167078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0000"/>
            <a:lum/>
          </a:blip>
          <a:srcRect/>
          <a:tile tx="0" ty="0" sx="40000" sy="40000" flip="none" algn="tl"/>
        </a:blipFill>
        <a:effectLst/>
      </p:bgPr>
    </p:bg>
    <p:spTree>
      <p:nvGrpSpPr>
        <p:cNvPr id="1" name="">
          <a:extLst>
            <a:ext uri="{FF2B5EF4-FFF2-40B4-BE49-F238E27FC236}">
              <a16:creationId xmlns:a16="http://schemas.microsoft.com/office/drawing/2014/main" id="{0702C0E2-3C80-68A7-28CE-CDD67E60665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9212078-A9FF-0612-053B-078D3DA0DA33}"/>
              </a:ext>
            </a:extLst>
          </p:cNvPr>
          <p:cNvSpPr/>
          <p:nvPr/>
        </p:nvSpPr>
        <p:spPr>
          <a:xfrm>
            <a:off x="-4" y="0"/>
            <a:ext cx="12192003" cy="1652410"/>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think-cell data - do not delete" hidden="1">
            <a:extLst>
              <a:ext uri="{FF2B5EF4-FFF2-40B4-BE49-F238E27FC236}">
                <a16:creationId xmlns:a16="http://schemas.microsoft.com/office/drawing/2014/main" id="{548A1BA7-957D-BF3F-05FC-276AB302BB0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4" imgH="403" progId="TCLayout.ActiveDocument.1">
                  <p:embed/>
                </p:oleObj>
              </mc:Choice>
              <mc:Fallback>
                <p:oleObj name="think-cell Slide" r:id="rId5" imgW="404" imgH="403" progId="TCLayout.ActiveDocument.1">
                  <p:embed/>
                  <p:pic>
                    <p:nvPicPr>
                      <p:cNvPr id="13" name="think-cell data - do not delete" hidden="1">
                        <a:extLst>
                          <a:ext uri="{FF2B5EF4-FFF2-40B4-BE49-F238E27FC236}">
                            <a16:creationId xmlns:a16="http://schemas.microsoft.com/office/drawing/2014/main" id="{548A1BA7-957D-BF3F-05FC-276AB302BB0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1">
            <a:extLst>
              <a:ext uri="{FF2B5EF4-FFF2-40B4-BE49-F238E27FC236}">
                <a16:creationId xmlns:a16="http://schemas.microsoft.com/office/drawing/2014/main" id="{3B4EA4EB-0141-3BE2-AC4E-80F066BBA92A}"/>
              </a:ext>
            </a:extLst>
          </p:cNvPr>
          <p:cNvSpPr txBox="1">
            <a:spLocks/>
          </p:cNvSpPr>
          <p:nvPr/>
        </p:nvSpPr>
        <p:spPr>
          <a:xfrm>
            <a:off x="369765" y="937924"/>
            <a:ext cx="9868517" cy="841957"/>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1200" cap="none" spc="0" normalizeH="0" baseline="0" noProof="0">
                <a:ln>
                  <a:noFill/>
                </a:ln>
                <a:solidFill>
                  <a:prstClr val="white"/>
                </a:solidFill>
                <a:effectLst/>
                <a:uLnTx/>
                <a:uFillTx/>
                <a:latin typeface="Aptos" panose="020B0004020202020204" pitchFamily="34" charset="0"/>
                <a:cs typeface="Arial"/>
                <a:sym typeface="Arial"/>
              </a:rPr>
              <a:t>Reflect on these questions independently for a minute, and then share ideas as a group:</a:t>
            </a:r>
          </a:p>
        </p:txBody>
      </p:sp>
      <p:sp>
        <p:nvSpPr>
          <p:cNvPr id="2" name="Slide Number Placeholder 1">
            <a:extLst>
              <a:ext uri="{FF2B5EF4-FFF2-40B4-BE49-F238E27FC236}">
                <a16:creationId xmlns:a16="http://schemas.microsoft.com/office/drawing/2014/main" id="{7754EB7C-C459-1802-CBB0-C556213830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6" name="Title 2">
            <a:extLst>
              <a:ext uri="{FF2B5EF4-FFF2-40B4-BE49-F238E27FC236}">
                <a16:creationId xmlns:a16="http://schemas.microsoft.com/office/drawing/2014/main" id="{8EF4FBEB-CECC-6270-D758-87AA31E17014}"/>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0B0004020202020204" pitchFamily="34" charset="0"/>
                <a:ea typeface="+mj-ea"/>
                <a:cs typeface="+mj-cs"/>
              </a:rPr>
              <a:t>Let’s Reflect and Discuss</a:t>
            </a:r>
          </a:p>
        </p:txBody>
      </p:sp>
      <p:sp>
        <p:nvSpPr>
          <p:cNvPr id="11" name="Thought Bubble: Cloud 13">
            <a:extLst>
              <a:ext uri="{FF2B5EF4-FFF2-40B4-BE49-F238E27FC236}">
                <a16:creationId xmlns:a16="http://schemas.microsoft.com/office/drawing/2014/main" id="{1064FDDD-90EA-76D5-BD2D-4FD77CF05752}"/>
              </a:ext>
            </a:extLst>
          </p:cNvPr>
          <p:cNvSpPr/>
          <p:nvPr/>
        </p:nvSpPr>
        <p:spPr>
          <a:xfrm flipH="1">
            <a:off x="5523607" y="4007336"/>
            <a:ext cx="5830191" cy="1912739"/>
          </a:xfrm>
          <a:prstGeom prst="wedgeRoundRectCallout">
            <a:avLst>
              <a:gd name="adj1" fmla="val -21915"/>
              <a:gd name="adj2" fmla="val 63049"/>
              <a:gd name="adj3" fmla="val 16667"/>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003057"/>
                </a:solidFill>
                <a:effectLst/>
                <a:uLnTx/>
                <a:uFillTx/>
                <a:latin typeface="Aptos" panose="020B0004020202020204" pitchFamily="34" charset="0"/>
              </a:rPr>
              <a:t>What concerns would you have if we were to move forward with this process?​ What might we want to adjust?</a:t>
            </a:r>
          </a:p>
        </p:txBody>
      </p:sp>
      <p:sp>
        <p:nvSpPr>
          <p:cNvPr id="14" name="Thought Bubble: Cloud 13">
            <a:extLst>
              <a:ext uri="{FF2B5EF4-FFF2-40B4-BE49-F238E27FC236}">
                <a16:creationId xmlns:a16="http://schemas.microsoft.com/office/drawing/2014/main" id="{436DD350-D30A-47E2-8679-F6FACE37B6BC}"/>
              </a:ext>
            </a:extLst>
          </p:cNvPr>
          <p:cNvSpPr/>
          <p:nvPr/>
        </p:nvSpPr>
        <p:spPr>
          <a:xfrm flipH="1">
            <a:off x="3598980" y="2179417"/>
            <a:ext cx="4994031" cy="1700448"/>
          </a:xfrm>
          <a:prstGeom prst="wedgeRoundRectCallout">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003057"/>
                </a:solidFill>
                <a:effectLst/>
                <a:uLnTx/>
                <a:uFillTx/>
                <a:latin typeface="Aptos" panose="020B0004020202020204" pitchFamily="34" charset="0"/>
              </a:rPr>
              <a:t>Should we do it?</a:t>
            </a:r>
          </a:p>
        </p:txBody>
      </p:sp>
      <p:sp>
        <p:nvSpPr>
          <p:cNvPr id="16" name="Thought Bubble: Cloud 13">
            <a:extLst>
              <a:ext uri="{FF2B5EF4-FFF2-40B4-BE49-F238E27FC236}">
                <a16:creationId xmlns:a16="http://schemas.microsoft.com/office/drawing/2014/main" id="{AEB6785B-257A-892E-1DDE-6165E3F1B029}"/>
              </a:ext>
            </a:extLst>
          </p:cNvPr>
          <p:cNvSpPr/>
          <p:nvPr/>
        </p:nvSpPr>
        <p:spPr>
          <a:xfrm>
            <a:off x="1450428" y="3473936"/>
            <a:ext cx="3298710" cy="1912739"/>
          </a:xfrm>
          <a:prstGeom prst="wedgeRoundRectCallout">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3057"/>
                </a:solidFill>
                <a:effectLst/>
                <a:uLnTx/>
                <a:uFillTx/>
                <a:latin typeface="Aptos" panose="020B0004020202020204" pitchFamily="34" charset="0"/>
                <a:ea typeface="+mn-ea"/>
                <a:cs typeface="+mn-cs"/>
              </a:rPr>
              <a:t>Reactions? What about this process resonates with you?</a:t>
            </a:r>
          </a:p>
        </p:txBody>
      </p:sp>
    </p:spTree>
    <p:extLst>
      <p:ext uri="{BB962C8B-B14F-4D97-AF65-F5344CB8AC3E}">
        <p14:creationId xmlns:p14="http://schemas.microsoft.com/office/powerpoint/2010/main" val="2475901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019B6-6A84-7500-B257-CCE190CB32D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117F307-E529-4EA0-9BD0-30A86298F282}"/>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19D39C80-FDE7-5624-88FE-A9FB6B3E8B62}"/>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Aptos" panose="020B0004020202020204" pitchFamily="34" charset="0"/>
              </a:rPr>
              <a:t>Logistics and next steps</a:t>
            </a:r>
          </a:p>
        </p:txBody>
      </p:sp>
      <p:sp>
        <p:nvSpPr>
          <p:cNvPr id="7" name="Text Placeholder 2">
            <a:extLst>
              <a:ext uri="{FF2B5EF4-FFF2-40B4-BE49-F238E27FC236}">
                <a16:creationId xmlns:a16="http://schemas.microsoft.com/office/drawing/2014/main" id="{FC7E42A0-1197-92B7-F0AC-356B2C0294CD}"/>
              </a:ext>
            </a:extLst>
          </p:cNvPr>
          <p:cNvSpPr txBox="1">
            <a:spLocks/>
          </p:cNvSpPr>
          <p:nvPr/>
        </p:nvSpPr>
        <p:spPr>
          <a:xfrm>
            <a:off x="623021" y="2110520"/>
            <a:ext cx="70951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342900" indent="-342900" fontAlgn="base">
              <a:spcAft>
                <a:spcPts val="2400"/>
              </a:spcAft>
              <a:buFont typeface="Wingdings" pitchFamily="2" charset="2"/>
              <a:buChar char="q"/>
            </a:pPr>
            <a:r>
              <a:rPr lang="en-US" sz="2000">
                <a:solidFill>
                  <a:schemeClr val="tx1"/>
                </a:solidFill>
                <a:latin typeface="Aptos" panose="020B0004020202020204" pitchFamily="34" charset="0"/>
              </a:rPr>
              <a:t>When should we meet?</a:t>
            </a:r>
          </a:p>
          <a:p>
            <a:pPr marL="342900" indent="-342900" fontAlgn="base">
              <a:spcAft>
                <a:spcPts val="2400"/>
              </a:spcAft>
              <a:buFont typeface="Wingdings" pitchFamily="2" charset="2"/>
              <a:buChar char="q"/>
            </a:pPr>
            <a:r>
              <a:rPr lang="en-US" sz="2000">
                <a:solidFill>
                  <a:schemeClr val="tx1"/>
                </a:solidFill>
                <a:latin typeface="Aptos" panose="020B0004020202020204" pitchFamily="34" charset="0"/>
              </a:rPr>
              <a:t>How frequently do we want to meet (weekly, biweekly, etc.)?</a:t>
            </a:r>
          </a:p>
          <a:p>
            <a:pPr marL="342900" indent="-342900" fontAlgn="base">
              <a:spcAft>
                <a:spcPts val="2400"/>
              </a:spcAft>
              <a:buFont typeface="Wingdings" pitchFamily="2" charset="2"/>
              <a:buChar char="q"/>
            </a:pPr>
            <a:r>
              <a:rPr lang="en-US" sz="2000">
                <a:solidFill>
                  <a:schemeClr val="tx1"/>
                </a:solidFill>
                <a:latin typeface="Aptos" panose="020B0004020202020204" pitchFamily="34" charset="0"/>
              </a:rPr>
              <a:t>Will we use existing scheduled meeting time or set up additional time? If the former, will that have implications </a:t>
            </a:r>
            <a:br>
              <a:rPr lang="en-US" sz="2000">
                <a:solidFill>
                  <a:schemeClr val="tx1"/>
                </a:solidFill>
                <a:latin typeface="Aptos" panose="020B0004020202020204" pitchFamily="34" charset="0"/>
              </a:rPr>
            </a:br>
            <a:r>
              <a:rPr lang="en-US" sz="2000">
                <a:solidFill>
                  <a:schemeClr val="tx1"/>
                </a:solidFill>
                <a:latin typeface="Aptos" panose="020B0004020202020204" pitchFamily="34" charset="0"/>
              </a:rPr>
              <a:t>for other things we need to tackle? </a:t>
            </a:r>
          </a:p>
          <a:p>
            <a:pPr marL="342900" indent="-342900" fontAlgn="base">
              <a:spcAft>
                <a:spcPts val="2400"/>
              </a:spcAft>
              <a:buFont typeface="Wingdings" pitchFamily="2" charset="2"/>
              <a:buChar char="q"/>
            </a:pPr>
            <a:r>
              <a:rPr lang="en-US" sz="2000">
                <a:solidFill>
                  <a:schemeClr val="tx1"/>
                </a:solidFill>
                <a:latin typeface="Aptos" panose="020B0004020202020204" pitchFamily="34" charset="0"/>
              </a:rPr>
              <a:t>Will anyone volunteer to set up our next four meetings?</a:t>
            </a:r>
          </a:p>
          <a:p>
            <a:pPr marL="342900" indent="-342900" fontAlgn="base">
              <a:spcAft>
                <a:spcPts val="2400"/>
              </a:spcAft>
              <a:buFont typeface="Wingdings" pitchFamily="2" charset="2"/>
              <a:buChar char="q"/>
            </a:pPr>
            <a:r>
              <a:rPr lang="en-US" sz="2000">
                <a:solidFill>
                  <a:schemeClr val="tx1"/>
                </a:solidFill>
                <a:latin typeface="Aptos" panose="020B0004020202020204" pitchFamily="34" charset="0"/>
              </a:rPr>
              <a:t>What else? </a:t>
            </a:r>
          </a:p>
        </p:txBody>
      </p:sp>
      <p:graphicFrame>
        <p:nvGraphicFramePr>
          <p:cNvPr id="3" name="think-cell data - do not delete" hidden="1">
            <a:extLst>
              <a:ext uri="{FF2B5EF4-FFF2-40B4-BE49-F238E27FC236}">
                <a16:creationId xmlns:a16="http://schemas.microsoft.com/office/drawing/2014/main" id="{8238CF48-F014-ED29-F1CF-140E530EDCE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8238CF48-F014-ED29-F1CF-140E530EDCE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34395CD7-6C23-43D2-BC58-F7E801EDB12A}"/>
              </a:ext>
            </a:extLst>
          </p:cNvPr>
          <p:cNvSpPr>
            <a:spLocks noGrp="1"/>
          </p:cNvSpPr>
          <p:nvPr>
            <p:ph type="sldNum" sz="quarter" idx="12"/>
          </p:nvPr>
        </p:nvSpPr>
        <p:spPr/>
        <p:txBody>
          <a:bodyPr/>
          <a:lstStyle/>
          <a:p>
            <a:fld id="{330EA680-D336-4FF7-8B7A-9848BB0A1C32}" type="slidenum">
              <a:rPr lang="en-US" smtClean="0"/>
              <a:t>27</a:t>
            </a:fld>
            <a:endParaRPr lang="en-US"/>
          </a:p>
        </p:txBody>
      </p:sp>
      <p:pic>
        <p:nvPicPr>
          <p:cNvPr id="10" name="Picture 9">
            <a:extLst>
              <a:ext uri="{FF2B5EF4-FFF2-40B4-BE49-F238E27FC236}">
                <a16:creationId xmlns:a16="http://schemas.microsoft.com/office/drawing/2014/main" id="{45FF0F75-64DC-615B-6732-8B7759C9502E}"/>
              </a:ext>
            </a:extLst>
          </p:cNvPr>
          <p:cNvPicPr>
            <a:picLocks noChangeAspect="1"/>
          </p:cNvPicPr>
          <p:nvPr/>
        </p:nvPicPr>
        <p:blipFill>
          <a:blip r:embed="rId5"/>
          <a:srcRect l="22354" t="4492" r="36080" b="6620"/>
          <a:stretch/>
        </p:blipFill>
        <p:spPr>
          <a:xfrm>
            <a:off x="8307092" y="1313732"/>
            <a:ext cx="3884907" cy="5544268"/>
          </a:xfrm>
          <a:prstGeom prst="rect">
            <a:avLst/>
          </a:prstGeom>
        </p:spPr>
      </p:pic>
    </p:spTree>
    <p:extLst>
      <p:ext uri="{BB962C8B-B14F-4D97-AF65-F5344CB8AC3E}">
        <p14:creationId xmlns:p14="http://schemas.microsoft.com/office/powerpoint/2010/main" val="191234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C8920-25A7-F31C-77BE-807EAE6A601D}"/>
            </a:ext>
          </a:extLst>
        </p:cNvPr>
        <p:cNvGrpSpPr/>
        <p:nvPr/>
      </p:nvGrpSpPr>
      <p:grpSpPr>
        <a:xfrm>
          <a:off x="0" y="0"/>
          <a:ext cx="0" cy="0"/>
          <a:chOff x="0" y="0"/>
          <a:chExt cx="0" cy="0"/>
        </a:xfrm>
      </p:grpSpPr>
      <p:sp>
        <p:nvSpPr>
          <p:cNvPr id="12" name="Title 2">
            <a:extLst>
              <a:ext uri="{FF2B5EF4-FFF2-40B4-BE49-F238E27FC236}">
                <a16:creationId xmlns:a16="http://schemas.microsoft.com/office/drawing/2014/main" id="{01ACD6DC-38D4-BD9E-2AEE-AD81405E9DDE}"/>
              </a:ext>
            </a:extLst>
          </p:cNvPr>
          <p:cNvSpPr txBox="1">
            <a:spLocks/>
          </p:cNvSpPr>
          <p:nvPr/>
        </p:nvSpPr>
        <p:spPr>
          <a:xfrm>
            <a:off x="356318" y="241508"/>
            <a:ext cx="11704618" cy="11485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a:solidFill>
                  <a:schemeClr val="bg1"/>
                </a:solidFill>
                <a:latin typeface="Aptos" panose="020B0004020202020204" pitchFamily="34" charset="0"/>
              </a:rPr>
              <a:t>Previewing our next meeting</a:t>
            </a:r>
          </a:p>
        </p:txBody>
      </p:sp>
      <p:graphicFrame>
        <p:nvGraphicFramePr>
          <p:cNvPr id="3" name="think-cell data - do not delete" hidden="1">
            <a:extLst>
              <a:ext uri="{FF2B5EF4-FFF2-40B4-BE49-F238E27FC236}">
                <a16:creationId xmlns:a16="http://schemas.microsoft.com/office/drawing/2014/main" id="{AEBF1E0A-C553-9608-BC5C-20864E6F2C45}"/>
              </a:ext>
            </a:extLst>
          </p:cNvPr>
          <p:cNvGraphicFramePr>
            <a:graphicFrameLocks noChangeAspect="1"/>
          </p:cNvGraphicFramePr>
          <p:nvPr>
            <p:custDataLst>
              <p:tags r:id="rId1"/>
            </p:custDataLst>
            <p:extLst>
              <p:ext uri="{D42A27DB-BD31-4B8C-83A1-F6EECF244321}">
                <p14:modId xmlns:p14="http://schemas.microsoft.com/office/powerpoint/2010/main" val="40756302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AEBF1E0A-C553-9608-BC5C-20864E6F2C4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0E3EE77F-AC49-CCAF-6A33-09BF30E34DD7}"/>
              </a:ext>
            </a:extLst>
          </p:cNvPr>
          <p:cNvSpPr txBox="1"/>
          <p:nvPr/>
        </p:nvSpPr>
        <p:spPr>
          <a:xfrm>
            <a:off x="2613753" y="2048568"/>
            <a:ext cx="2093975" cy="1200329"/>
          </a:xfrm>
          <a:prstGeom prst="rect">
            <a:avLst/>
          </a:prstGeom>
          <a:solidFill>
            <a:schemeClr val="accent4">
              <a:lumMod val="20000"/>
              <a:lumOff val="80000"/>
            </a:schemeClr>
          </a:solidFill>
        </p:spPr>
        <p:txBody>
          <a:bodyPr wrap="square" lIns="182880" rIns="91440" rtlCol="0" anchor="ctr" anchorCtr="0">
            <a:noAutofit/>
          </a:bodyPr>
          <a:lstStyle/>
          <a:p>
            <a:r>
              <a:rPr lang="en-US" sz="2000" b="1">
                <a:latin typeface="Aptos" panose="020B0004020202020204" pitchFamily="34" charset="0"/>
              </a:rPr>
              <a:t>Meetings 2 &amp; 3</a:t>
            </a:r>
          </a:p>
          <a:p>
            <a:r>
              <a:rPr lang="en-US" sz="1400">
                <a:latin typeface="Aptos" panose="020B0004020202020204" pitchFamily="34" charset="0"/>
              </a:rPr>
              <a:t>Review and Prioritize Key Inequities</a:t>
            </a:r>
          </a:p>
        </p:txBody>
      </p:sp>
      <p:sp>
        <p:nvSpPr>
          <p:cNvPr id="56" name="TextBox 55">
            <a:extLst>
              <a:ext uri="{FF2B5EF4-FFF2-40B4-BE49-F238E27FC236}">
                <a16:creationId xmlns:a16="http://schemas.microsoft.com/office/drawing/2014/main" id="{7D4C53D7-0548-9A83-3742-D8FE35547C37}"/>
              </a:ext>
            </a:extLst>
          </p:cNvPr>
          <p:cNvSpPr txBox="1"/>
          <p:nvPr/>
        </p:nvSpPr>
        <p:spPr>
          <a:xfrm>
            <a:off x="2612513" y="3293420"/>
            <a:ext cx="2091989" cy="2823918"/>
          </a:xfrm>
          <a:prstGeom prst="rect">
            <a:avLst/>
          </a:prstGeom>
          <a:noFill/>
          <a:ln w="28575">
            <a:solidFill>
              <a:schemeClr val="accent4">
                <a:lumMod val="20000"/>
                <a:lumOff val="80000"/>
              </a:schemeClr>
            </a:solidFill>
          </a:ln>
        </p:spPr>
        <p:txBody>
          <a:bodyPr wrap="square" lIns="182880" tIns="182880" rIns="91440" bIns="45720" rtlCol="0" anchor="t">
            <a:noAutofit/>
          </a:bodyPr>
          <a:lstStyle/>
          <a:p>
            <a:pPr marR="0" lvl="0" algn="l" defTabSz="914400" rtl="0" eaLnBrk="1" fontAlgn="auto" latinLnBrk="0" hangingPunct="1">
              <a:lnSpc>
                <a:spcPct val="100000"/>
              </a:lnSpc>
              <a:spcBef>
                <a:spcPts val="0"/>
              </a:spcBef>
              <a:spcAft>
                <a:spcPts val="400"/>
              </a:spcAft>
              <a:buClrTx/>
              <a:buSzTx/>
              <a:tabLst/>
              <a:defRPr/>
            </a:pPr>
            <a:r>
              <a:rPr kumimoji="0" lang="en-US" sz="1400" b="1" i="0" u="none" strike="noStrike" kern="1200" cap="none" spc="0" normalizeH="0" baseline="0" noProof="0">
                <a:ln>
                  <a:noFill/>
                </a:ln>
                <a:solidFill>
                  <a:prstClr val="black"/>
                </a:solidFill>
                <a:effectLst/>
                <a:uLnTx/>
                <a:uFillTx/>
                <a:latin typeface="Aptos" panose="020B0004020202020204" pitchFamily="34" charset="0"/>
              </a:rPr>
              <a:t>In the next meeting</a:t>
            </a:r>
            <a:r>
              <a:rPr lang="en-US" sz="1400">
                <a:solidFill>
                  <a:prstClr val="black"/>
                </a:solidFill>
                <a:latin typeface="Aptos" panose="020B0004020202020204" pitchFamily="34" charset="0"/>
              </a:rPr>
              <a:t>:</a:t>
            </a:r>
            <a:endParaRPr kumimoji="0" lang="en-US" sz="1400" b="0" i="0" u="none" strike="noStrike" kern="1200" cap="none" spc="0" normalizeH="0" baseline="0" noProof="0">
              <a:ln>
                <a:noFill/>
              </a:ln>
              <a:solidFill>
                <a:prstClr val="black"/>
              </a:solidFill>
              <a:effectLst/>
              <a:uLnTx/>
              <a:uFillTx/>
              <a:latin typeface="Aptos" panose="020B0004020202020204" pitchFamily="34" charset="0"/>
            </a:endParaRP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rPr>
              <a:t>Explore 5 common resource inequities</a:t>
            </a: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rPr>
              <a:t>Discuss the degree to which each resource inequity might be occurring in our school</a:t>
            </a:r>
            <a:endParaRPr lang="en-US" sz="1400">
              <a:solidFill>
                <a:prstClr val="black"/>
              </a:solidFill>
              <a:latin typeface="Aptos" panose="020B0004020202020204" pitchFamily="34" charset="0"/>
            </a:endParaRP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rPr>
              <a:t>Begin to prioritize resource inequities to further investigate</a:t>
            </a:r>
          </a:p>
        </p:txBody>
      </p:sp>
      <p:sp>
        <p:nvSpPr>
          <p:cNvPr id="5" name="TextBox 4">
            <a:extLst>
              <a:ext uri="{FF2B5EF4-FFF2-40B4-BE49-F238E27FC236}">
                <a16:creationId xmlns:a16="http://schemas.microsoft.com/office/drawing/2014/main" id="{FC6453AB-A583-36FC-1114-84AEE6BF3E85}"/>
              </a:ext>
            </a:extLst>
          </p:cNvPr>
          <p:cNvSpPr txBox="1"/>
          <p:nvPr/>
        </p:nvSpPr>
        <p:spPr>
          <a:xfrm>
            <a:off x="5050004" y="2047721"/>
            <a:ext cx="2091989" cy="1200329"/>
          </a:xfrm>
          <a:prstGeom prst="rect">
            <a:avLst/>
          </a:prstGeom>
          <a:solidFill>
            <a:schemeClr val="bg2">
              <a:lumMod val="20000"/>
              <a:lumOff val="80000"/>
            </a:schemeClr>
          </a:solidFill>
          <a:ln>
            <a:noFill/>
            <a:prstDash val="lgDash"/>
          </a:ln>
        </p:spPr>
        <p:txBody>
          <a:bodyPr wrap="square" lIns="182880" rIns="91440" rtlCol="0" anchor="ctr" anchorCtr="0">
            <a:noAutofit/>
          </a:bodyPr>
          <a:lstStyle/>
          <a:p>
            <a:r>
              <a:rPr lang="en-US" sz="2000" b="1">
                <a:latin typeface="Aptos" panose="020B0004020202020204" pitchFamily="34" charset="0"/>
              </a:rPr>
              <a:t>Asynchronous</a:t>
            </a:r>
          </a:p>
          <a:p>
            <a:r>
              <a:rPr lang="en-US" sz="1400">
                <a:latin typeface="Aptos" panose="020B0004020202020204" pitchFamily="34" charset="0"/>
              </a:rPr>
              <a:t>Data Collection</a:t>
            </a:r>
          </a:p>
        </p:txBody>
      </p:sp>
      <p:sp>
        <p:nvSpPr>
          <p:cNvPr id="57" name="TextBox 56">
            <a:extLst>
              <a:ext uri="{FF2B5EF4-FFF2-40B4-BE49-F238E27FC236}">
                <a16:creationId xmlns:a16="http://schemas.microsoft.com/office/drawing/2014/main" id="{0B57ADF4-9599-3910-0EA2-005B367ACD15}"/>
              </a:ext>
            </a:extLst>
          </p:cNvPr>
          <p:cNvSpPr txBox="1"/>
          <p:nvPr/>
        </p:nvSpPr>
        <p:spPr>
          <a:xfrm>
            <a:off x="5048516" y="3293421"/>
            <a:ext cx="2091989" cy="2823916"/>
          </a:xfrm>
          <a:prstGeom prst="rect">
            <a:avLst/>
          </a:prstGeom>
          <a:noFill/>
          <a:ln w="12700">
            <a:solidFill>
              <a:schemeClr val="bg2">
                <a:lumMod val="40000"/>
                <a:lumOff val="60000"/>
              </a:schemeClr>
            </a:solidFill>
            <a:prstDash val="lgDash"/>
          </a:ln>
        </p:spPr>
        <p:txBody>
          <a:bodyPr wrap="square" lIns="182880" tIns="182880" rIns="91440" bIns="45720" rtlCol="0" anchor="t">
            <a:noAutofit/>
          </a:bodyPr>
          <a:lstStyle/>
          <a:p>
            <a:pPr>
              <a:spcAft>
                <a:spcPts val="1800"/>
              </a:spcAft>
              <a:defRPr/>
            </a:pPr>
            <a:r>
              <a:rPr lang="en-US" sz="1400">
                <a:solidFill>
                  <a:prstClr val="black"/>
                </a:solidFill>
                <a:latin typeface="Aptos" panose="020B0004020202020204" pitchFamily="34" charset="0"/>
              </a:rPr>
              <a:t>Source</a:t>
            </a:r>
            <a:r>
              <a:rPr kumimoji="0" lang="en-US" sz="1400" b="0" i="0" u="none" strike="noStrike" kern="1200" cap="none" spc="0" normalizeH="0" baseline="0" noProof="0">
                <a:ln>
                  <a:noFill/>
                </a:ln>
                <a:solidFill>
                  <a:prstClr val="black"/>
                </a:solidFill>
                <a:effectLst/>
                <a:uLnTx/>
                <a:uFillTx/>
                <a:latin typeface="Aptos" panose="020B0004020202020204" pitchFamily="34" charset="0"/>
              </a:rPr>
              <a:t> </a:t>
            </a:r>
            <a:r>
              <a:rPr lang="en-US" sz="1400">
                <a:solidFill>
                  <a:prstClr val="black"/>
                </a:solidFill>
                <a:latin typeface="Aptos" panose="020B0004020202020204" pitchFamily="34" charset="0"/>
              </a:rPr>
              <a:t>relevant qualitative and quantitative data</a:t>
            </a:r>
            <a:r>
              <a:rPr kumimoji="0" lang="en-US" sz="1400" b="0" i="0" u="none" strike="noStrike" kern="1200" cap="none" spc="0" normalizeH="0" baseline="0" noProof="0">
                <a:ln>
                  <a:noFill/>
                </a:ln>
                <a:solidFill>
                  <a:prstClr val="black"/>
                </a:solidFill>
                <a:effectLst/>
                <a:uLnTx/>
                <a:uFillTx/>
                <a:latin typeface="Aptos" panose="020B0004020202020204" pitchFamily="34" charset="0"/>
              </a:rPr>
              <a:t> related </a:t>
            </a:r>
            <a:r>
              <a:rPr lang="en-US" sz="1400">
                <a:solidFill>
                  <a:prstClr val="black"/>
                </a:solidFill>
                <a:latin typeface="Aptos" panose="020B0004020202020204" pitchFamily="34" charset="0"/>
              </a:rPr>
              <a:t>t</a:t>
            </a:r>
            <a:r>
              <a:rPr kumimoji="0" lang="en-US" sz="1400" b="0" i="0" u="none" strike="noStrike" kern="1200" cap="none" spc="0" normalizeH="0" baseline="0" noProof="0">
                <a:ln>
                  <a:noFill/>
                </a:ln>
                <a:solidFill>
                  <a:prstClr val="black"/>
                </a:solidFill>
                <a:effectLst/>
                <a:uLnTx/>
                <a:uFillTx/>
                <a:latin typeface="Aptos" panose="020B0004020202020204" pitchFamily="34" charset="0"/>
              </a:rPr>
              <a:t>o </a:t>
            </a:r>
            <a:r>
              <a:rPr lang="en-US" sz="1400">
                <a:solidFill>
                  <a:prstClr val="black"/>
                </a:solidFill>
                <a:latin typeface="Aptos" panose="020B0004020202020204" pitchFamily="34" charset="0"/>
              </a:rPr>
              <a:t>our priority resource inequities</a:t>
            </a:r>
            <a:endParaRPr kumimoji="0" lang="en-US" sz="1400" b="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6" name="TextBox 5">
            <a:extLst>
              <a:ext uri="{FF2B5EF4-FFF2-40B4-BE49-F238E27FC236}">
                <a16:creationId xmlns:a16="http://schemas.microsoft.com/office/drawing/2014/main" id="{261DE076-7849-079E-ADDD-6D0456E2BCB0}"/>
              </a:ext>
            </a:extLst>
          </p:cNvPr>
          <p:cNvSpPr txBox="1"/>
          <p:nvPr/>
        </p:nvSpPr>
        <p:spPr>
          <a:xfrm>
            <a:off x="7484269" y="2048568"/>
            <a:ext cx="2093975" cy="1200329"/>
          </a:xfrm>
          <a:prstGeom prst="rect">
            <a:avLst/>
          </a:prstGeom>
          <a:solidFill>
            <a:schemeClr val="accent4">
              <a:lumMod val="20000"/>
              <a:lumOff val="80000"/>
            </a:schemeClr>
          </a:solidFill>
        </p:spPr>
        <p:txBody>
          <a:bodyPr wrap="square" lIns="182880" tIns="45720" rIns="91440" bIns="45720" rtlCol="0" anchor="ctr" anchorCtr="0">
            <a:noAutofit/>
          </a:bodyPr>
          <a:lstStyle/>
          <a:p>
            <a:r>
              <a:rPr lang="en-US" sz="2000" b="1">
                <a:latin typeface="Aptos" panose="020B0004020202020204" pitchFamily="34" charset="0"/>
              </a:rPr>
              <a:t>Meetings 4 &amp; 5</a:t>
            </a:r>
          </a:p>
          <a:p>
            <a:r>
              <a:rPr lang="en-US" sz="1400">
                <a:latin typeface="Aptos" panose="020B0004020202020204" pitchFamily="34" charset="0"/>
              </a:rPr>
              <a:t>Meaning Making and Action Planning</a:t>
            </a:r>
          </a:p>
        </p:txBody>
      </p:sp>
      <p:sp>
        <p:nvSpPr>
          <p:cNvPr id="58" name="TextBox 57">
            <a:extLst>
              <a:ext uri="{FF2B5EF4-FFF2-40B4-BE49-F238E27FC236}">
                <a16:creationId xmlns:a16="http://schemas.microsoft.com/office/drawing/2014/main" id="{1DC703B9-46E2-F735-76D5-671CC68BB6A5}"/>
              </a:ext>
            </a:extLst>
          </p:cNvPr>
          <p:cNvSpPr txBox="1"/>
          <p:nvPr/>
        </p:nvSpPr>
        <p:spPr>
          <a:xfrm>
            <a:off x="7484519" y="3293420"/>
            <a:ext cx="2091989" cy="2823916"/>
          </a:xfrm>
          <a:prstGeom prst="rect">
            <a:avLst/>
          </a:prstGeom>
          <a:solidFill>
            <a:schemeClr val="bg1"/>
          </a:solidFill>
          <a:ln w="28575">
            <a:solidFill>
              <a:schemeClr val="accent4">
                <a:lumMod val="20000"/>
                <a:lumOff val="80000"/>
              </a:schemeClr>
            </a:solidFill>
          </a:ln>
        </p:spPr>
        <p:txBody>
          <a:bodyPr wrap="square" lIns="182880" tIns="182880" rIns="91440" bIns="45720" rtlCol="0" anchor="t">
            <a:noAutofit/>
          </a:bodyPr>
          <a:lstStyle/>
          <a:p>
            <a:pPr>
              <a:spcAft>
                <a:spcPts val="1800"/>
              </a:spcAf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rPr>
              <a:t>Dive deep into </a:t>
            </a:r>
            <a:r>
              <a:rPr lang="en-US" sz="1400">
                <a:solidFill>
                  <a:prstClr val="black"/>
                </a:solidFill>
                <a:latin typeface="Aptos" panose="020B0004020202020204" pitchFamily="34" charset="0"/>
              </a:rPr>
              <a:t>our priority resource inequities</a:t>
            </a:r>
            <a:r>
              <a:rPr kumimoji="0" lang="en-US" sz="1400" b="0" u="none" strike="noStrike" kern="1200" cap="none" spc="0" normalizeH="0" baseline="0" noProof="0">
                <a:ln>
                  <a:noFill/>
                </a:ln>
                <a:solidFill>
                  <a:prstClr val="black"/>
                </a:solidFill>
                <a:effectLst/>
                <a:uLnTx/>
                <a:uFillTx/>
                <a:latin typeface="Aptos" panose="020B0004020202020204" pitchFamily="34" charset="0"/>
              </a:rPr>
              <a:t> </a:t>
            </a:r>
            <a:r>
              <a:rPr kumimoji="0" lang="en-US" sz="1400" b="0" i="0" u="none" strike="noStrike" kern="1200" cap="none" spc="0" normalizeH="0" baseline="0" noProof="0">
                <a:ln>
                  <a:noFill/>
                </a:ln>
                <a:solidFill>
                  <a:prstClr val="black"/>
                </a:solidFill>
                <a:effectLst/>
                <a:uLnTx/>
                <a:uFillTx/>
                <a:latin typeface="Aptos" panose="020B0004020202020204" pitchFamily="34" charset="0"/>
              </a:rPr>
              <a:t>with </a:t>
            </a:r>
            <a:r>
              <a:rPr lang="en-US" sz="1400">
                <a:solidFill>
                  <a:prstClr val="black"/>
                </a:solidFill>
                <a:latin typeface="Aptos" panose="020B0004020202020204" pitchFamily="34" charset="0"/>
              </a:rPr>
              <a:t>our</a:t>
            </a:r>
            <a:r>
              <a:rPr kumimoji="0" lang="en-US" sz="1400" b="0" i="0" u="none" strike="noStrike" kern="1200" cap="none" spc="0" normalizeH="0" baseline="0" noProof="0">
                <a:ln>
                  <a:noFill/>
                </a:ln>
                <a:solidFill>
                  <a:prstClr val="black"/>
                </a:solidFill>
                <a:effectLst/>
                <a:uLnTx/>
                <a:uFillTx/>
                <a:latin typeface="Aptos" panose="020B0004020202020204" pitchFamily="34" charset="0"/>
              </a:rPr>
              <a:t> own data</a:t>
            </a:r>
            <a:endParaRPr kumimoji="0" lang="en-US" sz="1400">
              <a:solidFill>
                <a:prstClr val="black"/>
              </a:solidFill>
              <a:latin typeface="Aptos" panose="020B0004020202020204" pitchFamily="34" charset="0"/>
            </a:endParaRPr>
          </a:p>
          <a:p>
            <a:pPr>
              <a:spcAft>
                <a:spcPts val="1800"/>
              </a:spcAf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rPr>
              <a:t>Discuss trends</a:t>
            </a:r>
            <a:br>
              <a:rPr lang="en-US" sz="1400" b="0" i="0" u="none" strike="noStrike" kern="1200" cap="none" spc="0" normalizeH="0" baseline="0" noProof="0">
                <a:ln>
                  <a:noFill/>
                </a:ln>
                <a:effectLst/>
                <a:uLnTx/>
                <a:uFillTx/>
                <a:latin typeface="Aptos" panose="020B0004020202020204" pitchFamily="34" charset="0"/>
              </a:rPr>
            </a:br>
            <a:r>
              <a:rPr kumimoji="0" lang="en-US" sz="1400" b="0" i="0" u="none" strike="noStrike" kern="1200" cap="none" spc="0" normalizeH="0" baseline="0" noProof="0">
                <a:ln>
                  <a:noFill/>
                </a:ln>
                <a:solidFill>
                  <a:prstClr val="black"/>
                </a:solidFill>
                <a:effectLst/>
                <a:uLnTx/>
                <a:uFillTx/>
                <a:latin typeface="Aptos" panose="020B0004020202020204" pitchFamily="34" charset="0"/>
              </a:rPr>
              <a:t>and underlying factors</a:t>
            </a:r>
            <a:endParaRPr kumimoji="0" lang="en-US" sz="1400">
              <a:solidFill>
                <a:prstClr val="black"/>
              </a:solidFill>
              <a:latin typeface="Aptos" panose="020B0004020202020204" pitchFamily="34" charset="0"/>
            </a:endParaRPr>
          </a:p>
          <a:p>
            <a:pPr>
              <a:spcAft>
                <a:spcPts val="1800"/>
              </a:spcAft>
              <a:defRPr/>
            </a:pPr>
            <a:r>
              <a:rPr lang="en-US" sz="1400">
                <a:solidFill>
                  <a:prstClr val="black"/>
                </a:solidFill>
                <a:latin typeface="Aptos" panose="020B0004020202020204" pitchFamily="34" charset="0"/>
              </a:rPr>
              <a:t>Identify and align on actions</a:t>
            </a:r>
            <a:r>
              <a:rPr kumimoji="0" lang="en-US" sz="1400" b="0" i="0" u="none" strike="noStrike" kern="1200" cap="none" spc="0" normalizeH="0" baseline="0" noProof="0">
                <a:ln>
                  <a:noFill/>
                </a:ln>
                <a:solidFill>
                  <a:prstClr val="black"/>
                </a:solidFill>
                <a:effectLst/>
                <a:uLnTx/>
                <a:uFillTx/>
                <a:latin typeface="Aptos" panose="020B0004020202020204" pitchFamily="34" charset="0"/>
              </a:rPr>
              <a:t> and next steps</a:t>
            </a:r>
            <a:endParaRPr lang="en-US" sz="1400" b="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8" name="Slide Number Placeholder 7">
            <a:extLst>
              <a:ext uri="{FF2B5EF4-FFF2-40B4-BE49-F238E27FC236}">
                <a16:creationId xmlns:a16="http://schemas.microsoft.com/office/drawing/2014/main" id="{FD268135-0E61-4AEE-8D23-160A19EF7BF3}"/>
              </a:ext>
            </a:extLst>
          </p:cNvPr>
          <p:cNvSpPr>
            <a:spLocks noGrp="1"/>
          </p:cNvSpPr>
          <p:nvPr>
            <p:ph type="sldNum" sz="quarter" idx="12"/>
          </p:nvPr>
        </p:nvSpPr>
        <p:spPr/>
        <p:txBody>
          <a:bodyPr/>
          <a:lstStyle/>
          <a:p>
            <a:fld id="{330EA680-D336-4FF7-8B7A-9848BB0A1C32}" type="slidenum">
              <a:rPr lang="en-US" smtClean="0"/>
              <a:t>28</a:t>
            </a:fld>
            <a:endParaRPr lang="en-US"/>
          </a:p>
        </p:txBody>
      </p:sp>
      <p:sp>
        <p:nvSpPr>
          <p:cNvPr id="20" name="Rectangle 19">
            <a:extLst>
              <a:ext uri="{FF2B5EF4-FFF2-40B4-BE49-F238E27FC236}">
                <a16:creationId xmlns:a16="http://schemas.microsoft.com/office/drawing/2014/main" id="{4B240F99-C5AA-C679-6B50-86722DC34AA1}"/>
              </a:ext>
            </a:extLst>
          </p:cNvPr>
          <p:cNvSpPr/>
          <p:nvPr/>
        </p:nvSpPr>
        <p:spPr>
          <a:xfrm>
            <a:off x="9920522" y="3293421"/>
            <a:ext cx="2091989" cy="2823915"/>
          </a:xfrm>
          <a:prstGeom prst="rect">
            <a:avLst/>
          </a:prstGeom>
          <a:noFill/>
          <a:ln>
            <a:solidFill>
              <a:schemeClr val="bg2">
                <a:lumMod val="40000"/>
                <a:lumOff val="6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tIns="182880" rIns="91440" bIns="45720" rtlCol="0" anchor="t" anchorCtr="0"/>
          <a:lstStyle/>
          <a:p>
            <a:pPr marL="0" lvl="0" indent="0" defTabSz="844550">
              <a:lnSpc>
                <a:spcPct val="90000"/>
              </a:lnSpc>
              <a:spcBef>
                <a:spcPct val="0"/>
              </a:spcBef>
              <a:spcAft>
                <a:spcPts val="1800"/>
              </a:spcAft>
              <a:buClrTx/>
              <a:buSzTx/>
              <a:buFontTx/>
              <a:buNone/>
            </a:pPr>
            <a:r>
              <a:rPr lang="en-US" sz="1400">
                <a:ln/>
                <a:solidFill>
                  <a:schemeClr val="tx1"/>
                </a:solidFill>
                <a:latin typeface="Aptos" panose="020B0004020202020204" pitchFamily="34" charset="0"/>
              </a:rPr>
              <a:t>Work together to implement action steps and measure success</a:t>
            </a:r>
          </a:p>
          <a:p>
            <a:pPr marL="0" lvl="0" indent="0" defTabSz="844550">
              <a:lnSpc>
                <a:spcPct val="90000"/>
              </a:lnSpc>
              <a:spcBef>
                <a:spcPct val="0"/>
              </a:spcBef>
              <a:spcAft>
                <a:spcPts val="1800"/>
              </a:spcAft>
              <a:buClrTx/>
              <a:buSzTx/>
              <a:buFontTx/>
              <a:buNone/>
            </a:pPr>
            <a:r>
              <a:rPr lang="en-US" sz="1400">
                <a:ln/>
                <a:solidFill>
                  <a:schemeClr val="tx1"/>
                </a:solidFill>
                <a:latin typeface="Aptos" panose="020B0004020202020204" pitchFamily="34" charset="0"/>
              </a:rPr>
              <a:t>At any point, </a:t>
            </a:r>
            <a:br>
              <a:rPr lang="en-US" sz="1400">
                <a:ln/>
                <a:solidFill>
                  <a:schemeClr val="tx1"/>
                </a:solidFill>
                <a:latin typeface="Aptos" panose="020B0004020202020204" pitchFamily="34" charset="0"/>
              </a:rPr>
            </a:br>
            <a:r>
              <a:rPr lang="en-US" sz="1400">
                <a:ln/>
                <a:solidFill>
                  <a:schemeClr val="tx1"/>
                </a:solidFill>
                <a:latin typeface="Aptos" panose="020B0004020202020204" pitchFamily="34" charset="0"/>
              </a:rPr>
              <a:t>restart this process at Meeting 2 to reevaluate/</a:t>
            </a:r>
            <a:br>
              <a:rPr lang="en-US" sz="1400">
                <a:ln/>
                <a:solidFill>
                  <a:schemeClr val="tx1"/>
                </a:solidFill>
                <a:latin typeface="Aptos" panose="020B0004020202020204" pitchFamily="34" charset="0"/>
              </a:rPr>
            </a:br>
            <a:r>
              <a:rPr lang="en-US" sz="1400">
                <a:ln/>
                <a:solidFill>
                  <a:schemeClr val="tx1"/>
                </a:solidFill>
                <a:latin typeface="Aptos" panose="020B0004020202020204" pitchFamily="34" charset="0"/>
              </a:rPr>
              <a:t>reprioritize resource inequities</a:t>
            </a:r>
          </a:p>
        </p:txBody>
      </p:sp>
      <p:sp>
        <p:nvSpPr>
          <p:cNvPr id="21" name="Rectangle 20">
            <a:extLst>
              <a:ext uri="{FF2B5EF4-FFF2-40B4-BE49-F238E27FC236}">
                <a16:creationId xmlns:a16="http://schemas.microsoft.com/office/drawing/2014/main" id="{2AF4A42E-B320-5286-19C8-EC1BF8E70342}"/>
              </a:ext>
            </a:extLst>
          </p:cNvPr>
          <p:cNvSpPr/>
          <p:nvPr/>
        </p:nvSpPr>
        <p:spPr>
          <a:xfrm>
            <a:off x="9920522" y="2047721"/>
            <a:ext cx="2093975" cy="1200329"/>
          </a:xfrm>
          <a:prstGeom prst="rect">
            <a:avLst/>
          </a:prstGeom>
          <a:solidFill>
            <a:schemeClr val="bg2">
              <a:lumMod val="20000"/>
              <a:lumOff val="80000"/>
            </a:schemeClr>
          </a:solidFill>
          <a:ln>
            <a:no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rtlCol="0" anchor="ctr" anchorCtr="0"/>
          <a:lstStyle/>
          <a:p>
            <a:pPr marL="0" lvl="0" indent="0" defTabSz="844550">
              <a:lnSpc>
                <a:spcPct val="90000"/>
              </a:lnSpc>
              <a:spcBef>
                <a:spcPct val="0"/>
              </a:spcBef>
              <a:spcAft>
                <a:spcPct val="35000"/>
              </a:spcAft>
              <a:buClrTx/>
              <a:buSzTx/>
              <a:buFontTx/>
              <a:buNone/>
            </a:pPr>
            <a:r>
              <a:rPr lang="en-US" sz="2000" b="1">
                <a:ln/>
                <a:solidFill>
                  <a:schemeClr val="tx1"/>
                </a:solidFill>
                <a:latin typeface="Aptos" panose="020B0004020202020204" pitchFamily="34" charset="0"/>
              </a:rPr>
              <a:t>Ongoing</a:t>
            </a:r>
            <a:br>
              <a:rPr lang="en-US" sz="2000" b="1">
                <a:ln/>
                <a:solidFill>
                  <a:schemeClr val="tx1"/>
                </a:solidFill>
                <a:latin typeface="Aptos" panose="020B0004020202020204" pitchFamily="34" charset="0"/>
              </a:rPr>
            </a:br>
            <a:r>
              <a:rPr lang="en-US" sz="1400">
                <a:ln/>
                <a:solidFill>
                  <a:schemeClr val="tx1"/>
                </a:solidFill>
                <a:latin typeface="Aptos" panose="020B0004020202020204" pitchFamily="34" charset="0"/>
              </a:rPr>
              <a:t>Implementation </a:t>
            </a:r>
            <a:br>
              <a:rPr lang="en-US" sz="1400">
                <a:ln/>
                <a:solidFill>
                  <a:schemeClr val="tx1"/>
                </a:solidFill>
                <a:latin typeface="Aptos" panose="020B0004020202020204" pitchFamily="34" charset="0"/>
              </a:rPr>
            </a:br>
            <a:r>
              <a:rPr lang="en-US" sz="1400">
                <a:ln/>
                <a:solidFill>
                  <a:schemeClr val="tx1"/>
                </a:solidFill>
                <a:latin typeface="Aptos" panose="020B0004020202020204" pitchFamily="34" charset="0"/>
              </a:rPr>
              <a:t>and Evaluation</a:t>
            </a:r>
            <a:endParaRPr lang="en-US" sz="1400" b="1">
              <a:ln/>
              <a:solidFill>
                <a:schemeClr val="tx1"/>
              </a:solidFill>
              <a:latin typeface="Aptos" panose="020B0004020202020204" pitchFamily="34" charset="0"/>
            </a:endParaRPr>
          </a:p>
        </p:txBody>
      </p:sp>
      <p:sp>
        <p:nvSpPr>
          <p:cNvPr id="7" name="TextBox 6">
            <a:extLst>
              <a:ext uri="{FF2B5EF4-FFF2-40B4-BE49-F238E27FC236}">
                <a16:creationId xmlns:a16="http://schemas.microsoft.com/office/drawing/2014/main" id="{64737CFA-D7C2-6C97-A6F7-4E9379DE5027}"/>
              </a:ext>
            </a:extLst>
          </p:cNvPr>
          <p:cNvSpPr txBox="1"/>
          <p:nvPr/>
        </p:nvSpPr>
        <p:spPr>
          <a:xfrm>
            <a:off x="177502" y="3293420"/>
            <a:ext cx="2090997" cy="2823917"/>
          </a:xfrm>
          <a:prstGeom prst="rect">
            <a:avLst/>
          </a:prstGeom>
          <a:noFill/>
          <a:ln w="28575">
            <a:solidFill>
              <a:schemeClr val="accent4">
                <a:lumMod val="20000"/>
                <a:lumOff val="80000"/>
              </a:schemeClr>
            </a:solidFill>
          </a:ln>
        </p:spPr>
        <p:txBody>
          <a:bodyPr wrap="square" lIns="182880" tIns="182880" rIns="91440" bIns="45720" rtlCol="0" anchor="t">
            <a:noAutofit/>
          </a:bodyPr>
          <a:lstStyle/>
          <a:p>
            <a:pPr marR="0" lvl="0" algn="l" defTabSz="914400" rtl="0" eaLnBrk="1" fontAlgn="auto" latinLnBrk="0" hangingPunct="1">
              <a:spcBef>
                <a:spcPts val="0"/>
              </a:spcBef>
              <a:spcAft>
                <a:spcPts val="1800"/>
              </a:spcAft>
              <a:buClrTx/>
              <a:buSzTx/>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rPr>
              <a:t>Understand resource equity and why it matters</a:t>
            </a:r>
            <a:endParaRPr kumimoji="0" lang="en-US" sz="1400">
              <a:solidFill>
                <a:srgbClr val="000000"/>
              </a:solidFill>
              <a:latin typeface="Aptos" panose="020B0004020202020204" pitchFamily="34" charset="0"/>
            </a:endParaRPr>
          </a:p>
          <a:p>
            <a:pPr marR="0" lvl="0" algn="l" defTabSz="914400" rtl="0" eaLnBrk="1" fontAlgn="auto" latinLnBrk="0" hangingPunct="1">
              <a:spcBef>
                <a:spcPts val="0"/>
              </a:spcBef>
              <a:spcAft>
                <a:spcPts val="1800"/>
              </a:spcAft>
              <a:buClrTx/>
              <a:buSzTx/>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rPr>
              <a:t>Decide if this process is right for </a:t>
            </a:r>
            <a:r>
              <a:rPr lang="en-US" sz="1400">
                <a:solidFill>
                  <a:srgbClr val="000000"/>
                </a:solidFill>
                <a:latin typeface="Aptos" panose="020B0004020202020204" pitchFamily="34" charset="0"/>
              </a:rPr>
              <a:t>our</a:t>
            </a:r>
            <a:r>
              <a:rPr kumimoji="0" lang="en-US" sz="1400" b="0" i="0" u="none" strike="noStrike" kern="1200" cap="none" spc="0" normalizeH="0" baseline="0" noProof="0">
                <a:ln>
                  <a:noFill/>
                </a:ln>
                <a:solidFill>
                  <a:srgbClr val="000000"/>
                </a:solidFill>
                <a:effectLst/>
                <a:uLnTx/>
                <a:uFillTx/>
                <a:latin typeface="Aptos" panose="020B0004020202020204" pitchFamily="34" charset="0"/>
              </a:rPr>
              <a:t> school</a:t>
            </a:r>
            <a:endParaRPr lang="en-US" sz="1400">
              <a:solidFill>
                <a:srgbClr val="000000"/>
              </a:solidFill>
              <a:latin typeface="Aptos" panose="020B0004020202020204" pitchFamily="34" charset="0"/>
            </a:endParaRPr>
          </a:p>
        </p:txBody>
      </p:sp>
      <p:sp>
        <p:nvSpPr>
          <p:cNvPr id="2" name="TextBox 1">
            <a:extLst>
              <a:ext uri="{FF2B5EF4-FFF2-40B4-BE49-F238E27FC236}">
                <a16:creationId xmlns:a16="http://schemas.microsoft.com/office/drawing/2014/main" id="{5C85BBC6-CBAA-B716-031E-8A03D041105E}"/>
              </a:ext>
            </a:extLst>
          </p:cNvPr>
          <p:cNvSpPr txBox="1"/>
          <p:nvPr/>
        </p:nvSpPr>
        <p:spPr>
          <a:xfrm>
            <a:off x="177502" y="2047721"/>
            <a:ext cx="2093975" cy="1200328"/>
          </a:xfrm>
          <a:prstGeom prst="rect">
            <a:avLst/>
          </a:prstGeom>
          <a:solidFill>
            <a:schemeClr val="accent4">
              <a:lumMod val="20000"/>
              <a:lumOff val="80000"/>
            </a:schemeClr>
          </a:solidFill>
        </p:spPr>
        <p:txBody>
          <a:bodyPr wrap="square" lIns="182880" rIns="91440" rtlCol="0" anchor="ctr" anchorCtr="0">
            <a:noAutofit/>
          </a:bodyPr>
          <a:lstStyle/>
          <a:p>
            <a:r>
              <a:rPr lang="en-US" sz="2000" b="1">
                <a:latin typeface="Aptos" panose="020B0004020202020204" pitchFamily="34" charset="0"/>
              </a:rPr>
              <a:t>Meeting 1</a:t>
            </a:r>
          </a:p>
          <a:p>
            <a:r>
              <a:rPr lang="en-US" sz="1400">
                <a:latin typeface="Aptos" panose="020B0004020202020204" pitchFamily="34" charset="0"/>
              </a:rPr>
              <a:t>Introduction to Resource Equity</a:t>
            </a:r>
          </a:p>
        </p:txBody>
      </p:sp>
      <p:grpSp>
        <p:nvGrpSpPr>
          <p:cNvPr id="22" name="Group 21">
            <a:extLst>
              <a:ext uri="{FF2B5EF4-FFF2-40B4-BE49-F238E27FC236}">
                <a16:creationId xmlns:a16="http://schemas.microsoft.com/office/drawing/2014/main" id="{CC6CB15A-3C20-2F40-9CF0-430D72603382}"/>
              </a:ext>
            </a:extLst>
          </p:cNvPr>
          <p:cNvGrpSpPr/>
          <p:nvPr/>
        </p:nvGrpSpPr>
        <p:grpSpPr>
          <a:xfrm>
            <a:off x="445882" y="5365718"/>
            <a:ext cx="1564912" cy="347574"/>
            <a:chOff x="253918" y="3418611"/>
            <a:chExt cx="1564912" cy="347574"/>
          </a:xfrm>
        </p:grpSpPr>
        <p:sp>
          <p:nvSpPr>
            <p:cNvPr id="23" name="Star: 5 Points 40">
              <a:extLst>
                <a:ext uri="{FF2B5EF4-FFF2-40B4-BE49-F238E27FC236}">
                  <a16:creationId xmlns:a16="http://schemas.microsoft.com/office/drawing/2014/main" id="{AAD76AA4-2CE7-0F18-9EEC-614E5C9A7424}"/>
                </a:ext>
              </a:extLst>
            </p:cNvPr>
            <p:cNvSpPr/>
            <p:nvPr/>
          </p:nvSpPr>
          <p:spPr>
            <a:xfrm>
              <a:off x="253918" y="3418611"/>
              <a:ext cx="309390" cy="305794"/>
            </a:xfrm>
            <a:prstGeom prst="star5">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33D6F53-779D-0C1F-769D-9C63A0555BB5}"/>
                </a:ext>
              </a:extLst>
            </p:cNvPr>
            <p:cNvSpPr txBox="1"/>
            <p:nvPr/>
          </p:nvSpPr>
          <p:spPr>
            <a:xfrm>
              <a:off x="568295" y="3427631"/>
              <a:ext cx="12505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003057"/>
                  </a:solidFill>
                  <a:latin typeface="Aptos" panose="020B0004020202020204" pitchFamily="34" charset="0"/>
                </a:rPr>
                <a:t>We’re </a:t>
              </a:r>
              <a:r>
                <a:rPr kumimoji="0" lang="en-US" sz="1600" b="1" i="0" u="none" strike="noStrike" kern="1200" cap="none" spc="0" normalizeH="0" baseline="0" noProof="0">
                  <a:ln>
                    <a:noFill/>
                  </a:ln>
                  <a:solidFill>
                    <a:srgbClr val="003057"/>
                  </a:solidFill>
                  <a:effectLst/>
                  <a:uLnTx/>
                  <a:uFillTx/>
                  <a:latin typeface="Aptos" panose="020B0004020202020204" pitchFamily="34" charset="0"/>
                </a:rPr>
                <a:t>here!</a:t>
              </a:r>
            </a:p>
          </p:txBody>
        </p:sp>
      </p:grpSp>
      <p:pic>
        <p:nvPicPr>
          <p:cNvPr id="32" name="Picture 31">
            <a:extLst>
              <a:ext uri="{FF2B5EF4-FFF2-40B4-BE49-F238E27FC236}">
                <a16:creationId xmlns:a16="http://schemas.microsoft.com/office/drawing/2014/main" id="{BBA35F4A-A9A6-B95A-348A-5DA84CF8672D}"/>
              </a:ext>
            </a:extLst>
          </p:cNvPr>
          <p:cNvPicPr>
            <a:picLocks noChangeAspect="1"/>
          </p:cNvPicPr>
          <p:nvPr/>
        </p:nvPicPr>
        <p:blipFill>
          <a:blip r:embed="rId6"/>
          <a:stretch>
            <a:fillRect/>
          </a:stretch>
        </p:blipFill>
        <p:spPr>
          <a:xfrm>
            <a:off x="2308645" y="2557643"/>
            <a:ext cx="290095" cy="155326"/>
          </a:xfrm>
          <a:prstGeom prst="rect">
            <a:avLst/>
          </a:prstGeom>
        </p:spPr>
      </p:pic>
      <p:pic>
        <p:nvPicPr>
          <p:cNvPr id="33" name="Picture 32">
            <a:extLst>
              <a:ext uri="{FF2B5EF4-FFF2-40B4-BE49-F238E27FC236}">
                <a16:creationId xmlns:a16="http://schemas.microsoft.com/office/drawing/2014/main" id="{3253E981-A53B-0B0A-C100-5389E7D0EB46}"/>
              </a:ext>
            </a:extLst>
          </p:cNvPr>
          <p:cNvPicPr>
            <a:picLocks noChangeAspect="1"/>
          </p:cNvPicPr>
          <p:nvPr/>
        </p:nvPicPr>
        <p:blipFill>
          <a:blip r:embed="rId6"/>
          <a:stretch>
            <a:fillRect/>
          </a:stretch>
        </p:blipFill>
        <p:spPr>
          <a:xfrm>
            <a:off x="4735154" y="2557643"/>
            <a:ext cx="290095" cy="155326"/>
          </a:xfrm>
          <a:prstGeom prst="rect">
            <a:avLst/>
          </a:prstGeom>
        </p:spPr>
      </p:pic>
      <p:pic>
        <p:nvPicPr>
          <p:cNvPr id="34" name="Picture 33">
            <a:extLst>
              <a:ext uri="{FF2B5EF4-FFF2-40B4-BE49-F238E27FC236}">
                <a16:creationId xmlns:a16="http://schemas.microsoft.com/office/drawing/2014/main" id="{D9028B74-7D0E-9D89-A132-FA6F9B9FA8D1}"/>
              </a:ext>
            </a:extLst>
          </p:cNvPr>
          <p:cNvPicPr>
            <a:picLocks noChangeAspect="1"/>
          </p:cNvPicPr>
          <p:nvPr/>
        </p:nvPicPr>
        <p:blipFill>
          <a:blip r:embed="rId6"/>
          <a:stretch>
            <a:fillRect/>
          </a:stretch>
        </p:blipFill>
        <p:spPr>
          <a:xfrm>
            <a:off x="7161664" y="2557643"/>
            <a:ext cx="290095" cy="155326"/>
          </a:xfrm>
          <a:prstGeom prst="rect">
            <a:avLst/>
          </a:prstGeom>
        </p:spPr>
      </p:pic>
      <p:pic>
        <p:nvPicPr>
          <p:cNvPr id="36" name="Picture 35">
            <a:extLst>
              <a:ext uri="{FF2B5EF4-FFF2-40B4-BE49-F238E27FC236}">
                <a16:creationId xmlns:a16="http://schemas.microsoft.com/office/drawing/2014/main" id="{CCBA6258-041F-E8B3-3D56-7FB08B34D4BF}"/>
              </a:ext>
            </a:extLst>
          </p:cNvPr>
          <p:cNvPicPr>
            <a:picLocks noChangeAspect="1"/>
          </p:cNvPicPr>
          <p:nvPr/>
        </p:nvPicPr>
        <p:blipFill>
          <a:blip r:embed="rId6"/>
          <a:stretch>
            <a:fillRect/>
          </a:stretch>
        </p:blipFill>
        <p:spPr>
          <a:xfrm>
            <a:off x="9598810" y="2557643"/>
            <a:ext cx="290095" cy="155326"/>
          </a:xfrm>
          <a:prstGeom prst="rect">
            <a:avLst/>
          </a:prstGeom>
        </p:spPr>
      </p:pic>
      <p:sp>
        <p:nvSpPr>
          <p:cNvPr id="14" name="Rectangle 13">
            <a:extLst>
              <a:ext uri="{FF2B5EF4-FFF2-40B4-BE49-F238E27FC236}">
                <a16:creationId xmlns:a16="http://schemas.microsoft.com/office/drawing/2014/main" id="{4D0A22CF-F9FB-A5E7-C21B-30337F2AEA83}"/>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a:extLst>
              <a:ext uri="{FF2B5EF4-FFF2-40B4-BE49-F238E27FC236}">
                <a16:creationId xmlns:a16="http://schemas.microsoft.com/office/drawing/2014/main" id="{51D9BB09-065F-7B32-7320-3FE36DEE4AB5}"/>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Aptos" panose="020B0004020202020204" pitchFamily="34" charset="0"/>
              </a:rPr>
              <a:t>Previewing our next meeting</a:t>
            </a:r>
          </a:p>
        </p:txBody>
      </p:sp>
      <p:sp>
        <p:nvSpPr>
          <p:cNvPr id="16" name="Rectangle 15">
            <a:extLst>
              <a:ext uri="{FF2B5EF4-FFF2-40B4-BE49-F238E27FC236}">
                <a16:creationId xmlns:a16="http://schemas.microsoft.com/office/drawing/2014/main" id="{AFB236D0-9EFD-44C1-8F39-1BCB62DAEDBF}"/>
              </a:ext>
            </a:extLst>
          </p:cNvPr>
          <p:cNvSpPr/>
          <p:nvPr/>
        </p:nvSpPr>
        <p:spPr>
          <a:xfrm>
            <a:off x="47620" y="1994409"/>
            <a:ext cx="2561938" cy="4151856"/>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EBBDD24-AF62-DE8C-6429-7676102A372E}"/>
              </a:ext>
            </a:extLst>
          </p:cNvPr>
          <p:cNvSpPr/>
          <p:nvPr/>
        </p:nvSpPr>
        <p:spPr>
          <a:xfrm>
            <a:off x="4735154" y="1893825"/>
            <a:ext cx="7409226" cy="4261229"/>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8" name="Speech Bubble: Rectangle 38">
            <a:extLst>
              <a:ext uri="{FF2B5EF4-FFF2-40B4-BE49-F238E27FC236}">
                <a16:creationId xmlns:a16="http://schemas.microsoft.com/office/drawing/2014/main" id="{C7BDECAD-9F6D-AFB8-8553-8E778F1FA911}"/>
              </a:ext>
            </a:extLst>
          </p:cNvPr>
          <p:cNvSpPr/>
          <p:nvPr/>
        </p:nvSpPr>
        <p:spPr>
          <a:xfrm>
            <a:off x="5282607" y="1789561"/>
            <a:ext cx="4475694" cy="2250089"/>
          </a:xfrm>
          <a:prstGeom prst="wedgeRoundRectCallout">
            <a:avLst>
              <a:gd name="adj1" fmla="val -57906"/>
              <a:gd name="adj2" fmla="val -22221"/>
              <a:gd name="adj3" fmla="val 16667"/>
            </a:avLst>
          </a:prstGeom>
          <a:solidFill>
            <a:srgbClr val="003057"/>
          </a:solidFill>
          <a:ln>
            <a:noFill/>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57200" tIns="45720" rIns="640080" bIns="45720" rtlCol="0" anchor="ctr"/>
          <a:lstStyle/>
          <a:p>
            <a:pPr>
              <a:spcBef>
                <a:spcPts val="1200"/>
              </a:spcBef>
            </a:pPr>
            <a:r>
              <a:rPr lang="en-US" sz="2000">
                <a:solidFill>
                  <a:schemeClr val="bg1"/>
                </a:solidFill>
                <a:latin typeface="Aptos" panose="020B0004020202020204" pitchFamily="34" charset="0"/>
              </a:rPr>
              <a:t>Before our next meeting, our team facilitator will pare down 15 common resource inequities to the 10 that feel most relevant for our school.</a:t>
            </a:r>
          </a:p>
        </p:txBody>
      </p:sp>
    </p:spTree>
    <p:extLst>
      <p:ext uri="{BB962C8B-B14F-4D97-AF65-F5344CB8AC3E}">
        <p14:creationId xmlns:p14="http://schemas.microsoft.com/office/powerpoint/2010/main" val="2800129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3E1108E0-1C36-01F8-A204-DBD4F2C4B45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02E5C96-4DEB-E8FC-7D9F-A864DC1FB37E}"/>
              </a:ext>
            </a:extLst>
          </p:cNvPr>
          <p:cNvGraphicFramePr>
            <a:graphicFrameLocks noChangeAspect="1"/>
          </p:cNvGraphicFramePr>
          <p:nvPr>
            <p:custDataLst>
              <p:tags r:id="rId1"/>
            </p:custDataLst>
            <p:extLst>
              <p:ext uri="{D42A27DB-BD31-4B8C-83A1-F6EECF244321}">
                <p14:modId xmlns:p14="http://schemas.microsoft.com/office/powerpoint/2010/main" val="2476235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E02E5C96-4DEB-E8FC-7D9F-A864DC1FB3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B2BE9EEA-5752-31B6-B14E-2E8859241F9A}"/>
              </a:ext>
            </a:extLst>
          </p:cNvPr>
          <p:cNvPicPr>
            <a:picLocks noGrp="1" noRot="1" noMove="1" noResize="1" noEditPoints="1" noAdjustHandles="1" noChangeArrowheads="1" noChangeShapeType="1" noCrop="1"/>
          </p:cNvPicPr>
          <p:nvPr/>
        </p:nvPicPr>
        <p:blipFill>
          <a:blip r:embed="rId6"/>
          <a:srcRect t="12237" b="31499"/>
          <a:stretch/>
        </p:blipFill>
        <p:spPr>
          <a:xfrm>
            <a:off x="0" y="0"/>
            <a:ext cx="12188952" cy="6858000"/>
          </a:xfrm>
          <a:prstGeom prst="rect">
            <a:avLst/>
          </a:prstGeom>
        </p:spPr>
      </p:pic>
      <p:sp>
        <p:nvSpPr>
          <p:cNvPr id="8" name="Title 1">
            <a:extLst>
              <a:ext uri="{FF2B5EF4-FFF2-40B4-BE49-F238E27FC236}">
                <a16:creationId xmlns:a16="http://schemas.microsoft.com/office/drawing/2014/main" id="{70BC330F-C7F3-C721-E3DB-3489B9717A2B}"/>
              </a:ext>
            </a:extLst>
          </p:cNvPr>
          <p:cNvSpPr txBox="1">
            <a:spLocks/>
          </p:cNvSpPr>
          <p:nvPr/>
        </p:nvSpPr>
        <p:spPr>
          <a:xfrm>
            <a:off x="3215280" y="1616682"/>
            <a:ext cx="5761440" cy="3624636"/>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1200" cap="none" spc="0" normalizeH="0" baseline="0" noProof="0">
                <a:ln>
                  <a:noFill/>
                </a:ln>
                <a:solidFill>
                  <a:prstClr val="white"/>
                </a:solidFill>
                <a:effectLst/>
                <a:uLnTx/>
                <a:uFillTx/>
                <a:latin typeface="Aptos" panose="020B0004020202020204" pitchFamily="34" charset="0"/>
                <a:sym typeface="Arial"/>
              </a:rPr>
              <a:t>Thank you!</a:t>
            </a:r>
          </a:p>
        </p:txBody>
      </p:sp>
      <p:sp>
        <p:nvSpPr>
          <p:cNvPr id="2" name="Slide Number Placeholder 1">
            <a:extLst>
              <a:ext uri="{FF2B5EF4-FFF2-40B4-BE49-F238E27FC236}">
                <a16:creationId xmlns:a16="http://schemas.microsoft.com/office/drawing/2014/main" id="{2389CBAC-2246-9FCA-C159-77D6C97CDA75}"/>
              </a:ext>
            </a:extLst>
          </p:cNvPr>
          <p:cNvSpPr>
            <a:spLocks noGrp="1"/>
          </p:cNvSpPr>
          <p:nvPr>
            <p:ph type="sldNum" idx="12"/>
          </p:nvPr>
        </p:nvSpPr>
        <p:spPr/>
        <p:txBody>
          <a:bodyPr/>
          <a:lstStyle/>
          <a:p>
            <a:fld id="{330EA680-D336-4FF7-8B7A-9848BB0A1C32}" type="slidenum">
              <a:rPr lang="en-US" smtClean="0"/>
              <a:t>29</a:t>
            </a:fld>
            <a:endParaRPr lang="en-US"/>
          </a:p>
        </p:txBody>
      </p:sp>
    </p:spTree>
    <p:extLst>
      <p:ext uri="{BB962C8B-B14F-4D97-AF65-F5344CB8AC3E}">
        <p14:creationId xmlns:p14="http://schemas.microsoft.com/office/powerpoint/2010/main" val="1195401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25907-6061-6BAD-5D8B-8355B5980481}"/>
            </a:ext>
          </a:extLst>
        </p:cNvPr>
        <p:cNvGrpSpPr/>
        <p:nvPr/>
      </p:nvGrpSpPr>
      <p:grpSpPr>
        <a:xfrm>
          <a:off x="0" y="0"/>
          <a:ext cx="0" cy="0"/>
          <a:chOff x="0" y="0"/>
          <a:chExt cx="0" cy="0"/>
        </a:xfrm>
      </p:grpSpPr>
      <p:sp>
        <p:nvSpPr>
          <p:cNvPr id="10" name="Rounded Rectangle 9">
            <a:extLst>
              <a:ext uri="{FF2B5EF4-FFF2-40B4-BE49-F238E27FC236}">
                <a16:creationId xmlns:a16="http://schemas.microsoft.com/office/drawing/2014/main" id="{AFCC2FC9-7745-4DDB-5602-BAA637006063}"/>
              </a:ext>
            </a:extLst>
          </p:cNvPr>
          <p:cNvSpPr/>
          <p:nvPr/>
        </p:nvSpPr>
        <p:spPr>
          <a:xfrm>
            <a:off x="450851" y="1768013"/>
            <a:ext cx="7131918" cy="1378547"/>
          </a:xfrm>
          <a:prstGeom prst="roundRect">
            <a:avLst>
              <a:gd name="adj" fmla="val 9437"/>
            </a:avLst>
          </a:prstGeom>
          <a:solidFill>
            <a:schemeClr val="bg1">
              <a:lumMod val="95000"/>
            </a:schemeClr>
          </a:solidFill>
          <a:ln w="25400">
            <a:no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2560462-0903-6934-ACFF-1B0FE3F54DF1}"/>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hink-cell data - do not delete" hidden="1">
            <a:extLst>
              <a:ext uri="{FF2B5EF4-FFF2-40B4-BE49-F238E27FC236}">
                <a16:creationId xmlns:a16="http://schemas.microsoft.com/office/drawing/2014/main" id="{2BCA549D-B883-89E0-AEB2-F72657753F5C}"/>
              </a:ext>
            </a:extLst>
          </p:cNvPr>
          <p:cNvGraphicFramePr>
            <a:graphicFrameLocks noChangeAspect="1"/>
          </p:cNvGraphicFramePr>
          <p:nvPr>
            <p:custDataLst>
              <p:tags r:id="rId1"/>
            </p:custDataLst>
            <p:extLst>
              <p:ext uri="{D42A27DB-BD31-4B8C-83A1-F6EECF244321}">
                <p14:modId xmlns:p14="http://schemas.microsoft.com/office/powerpoint/2010/main" val="8851356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2BCA549D-B883-89E0-AEB2-F72657753F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Title 2">
            <a:extLst>
              <a:ext uri="{FF2B5EF4-FFF2-40B4-BE49-F238E27FC236}">
                <a16:creationId xmlns:a16="http://schemas.microsoft.com/office/drawing/2014/main" id="{792FCBCC-2F8B-652A-4383-B4BA23BB6BD7}"/>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Aptos" panose="020B0004020202020204" pitchFamily="34" charset="0"/>
              </a:rPr>
              <a:t>About the Alliance for Resource Equity</a:t>
            </a:r>
          </a:p>
        </p:txBody>
      </p:sp>
      <p:sp>
        <p:nvSpPr>
          <p:cNvPr id="2" name="Text Placeholder 2">
            <a:extLst>
              <a:ext uri="{FF2B5EF4-FFF2-40B4-BE49-F238E27FC236}">
                <a16:creationId xmlns:a16="http://schemas.microsoft.com/office/drawing/2014/main" id="{A9EC9EA2-3413-049F-9A1E-EC8DE0B1D551}"/>
              </a:ext>
            </a:extLst>
          </p:cNvPr>
          <p:cNvSpPr txBox="1">
            <a:spLocks/>
          </p:cNvSpPr>
          <p:nvPr/>
        </p:nvSpPr>
        <p:spPr>
          <a:xfrm>
            <a:off x="623021" y="1963856"/>
            <a:ext cx="6741606" cy="1015663"/>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r>
              <a:rPr lang="en-US" sz="2000">
                <a:solidFill>
                  <a:schemeClr val="tx1"/>
                </a:solidFill>
                <a:latin typeface="Aptos" panose="020B0004020202020204" pitchFamily="34" charset="0"/>
              </a:rPr>
              <a:t>Since 2020, the </a:t>
            </a:r>
            <a:r>
              <a:rPr lang="en-US" sz="2000" b="1">
                <a:solidFill>
                  <a:srgbClr val="003057"/>
                </a:solidFill>
                <a:latin typeface="Aptos" panose="020B0004020202020204" pitchFamily="34" charset="0"/>
              </a:rPr>
              <a:t>Alliance for Resource Equity (ARE)</a:t>
            </a:r>
            <a:r>
              <a:rPr lang="en-US" sz="2000" b="1">
                <a:solidFill>
                  <a:schemeClr val="tx1"/>
                </a:solidFill>
                <a:latin typeface="Aptos" panose="020B0004020202020204" pitchFamily="34" charset="0"/>
              </a:rPr>
              <a:t> </a:t>
            </a:r>
            <a:r>
              <a:rPr lang="en-US" sz="2000">
                <a:solidFill>
                  <a:schemeClr val="tx1"/>
                </a:solidFill>
                <a:latin typeface="Aptos" panose="020B0004020202020204" pitchFamily="34" charset="0"/>
              </a:rPr>
              <a:t>has been creating tools and resources to help</a:t>
            </a:r>
            <a:r>
              <a:rPr lang="en-US" sz="2000" b="0" i="0" u="none" strike="noStrike">
                <a:solidFill>
                  <a:schemeClr val="tx1"/>
                </a:solidFill>
                <a:effectLst/>
                <a:latin typeface="Aptos" panose="020B0004020202020204" pitchFamily="34" charset="0"/>
              </a:rPr>
              <a:t> </a:t>
            </a:r>
            <a:r>
              <a:rPr lang="en-US" sz="2000" b="0" i="0" u="none" strike="noStrike">
                <a:solidFill>
                  <a:srgbClr val="000000"/>
                </a:solidFill>
                <a:effectLst/>
                <a:latin typeface="Aptos" panose="020B0004020202020204" pitchFamily="34" charset="0"/>
              </a:rPr>
              <a:t>communities take action on resource equity in schools across the country. </a:t>
            </a:r>
            <a:endParaRPr lang="en-US" sz="2000">
              <a:solidFill>
                <a:schemeClr val="tx1"/>
              </a:solidFill>
              <a:latin typeface="Aptos" panose="020B0004020202020204" pitchFamily="34" charset="0"/>
            </a:endParaRPr>
          </a:p>
        </p:txBody>
      </p:sp>
      <p:sp>
        <p:nvSpPr>
          <p:cNvPr id="6" name="Text Placeholder 2">
            <a:extLst>
              <a:ext uri="{FF2B5EF4-FFF2-40B4-BE49-F238E27FC236}">
                <a16:creationId xmlns:a16="http://schemas.microsoft.com/office/drawing/2014/main" id="{2F6988BB-49B1-E515-F251-23D20BF6B384}"/>
              </a:ext>
            </a:extLst>
          </p:cNvPr>
          <p:cNvSpPr txBox="1">
            <a:spLocks/>
          </p:cNvSpPr>
          <p:nvPr/>
        </p:nvSpPr>
        <p:spPr>
          <a:xfrm>
            <a:off x="623021" y="3487200"/>
            <a:ext cx="6841388" cy="2369880"/>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1600" b="0" i="0" u="none" strike="noStrike">
                <a:solidFill>
                  <a:srgbClr val="000000"/>
                </a:solidFill>
                <a:effectLst/>
                <a:latin typeface="Aptos" panose="020B0004020202020204" pitchFamily="34" charset="0"/>
              </a:rPr>
              <a:t>ARE’s resource equity approach has helped</a:t>
            </a:r>
            <a:r>
              <a:rPr lang="en-US" sz="1600">
                <a:solidFill>
                  <a:srgbClr val="000000"/>
                </a:solidFill>
                <a:latin typeface="Aptos" panose="020B0004020202020204" pitchFamily="34" charset="0"/>
              </a:rPr>
              <a:t> dozens of districts and schools—and even a few states.</a:t>
            </a:r>
            <a:endParaRPr lang="en-US" sz="1600">
              <a:latin typeface="Aptos" panose="020B0004020202020204" pitchFamily="34" charset="0"/>
            </a:endParaRPr>
          </a:p>
          <a:p>
            <a:pPr fontAlgn="base">
              <a:spcAft>
                <a:spcPts val="1200"/>
              </a:spcAft>
            </a:pPr>
            <a:r>
              <a:rPr lang="en-US" sz="1600">
                <a:solidFill>
                  <a:srgbClr val="000000"/>
                </a:solidFill>
                <a:latin typeface="Aptos" panose="020B0004020202020204" pitchFamily="34" charset="0"/>
              </a:rPr>
              <a:t>Now, we’re adding to our suite of free </a:t>
            </a:r>
            <a:r>
              <a:rPr lang="en-US" sz="1600">
                <a:latin typeface="Aptos" panose="020B0004020202020204" pitchFamily="34" charset="0"/>
              </a:rPr>
              <a:t>resources and tools with this </a:t>
            </a:r>
            <a:br>
              <a:rPr lang="en-US" sz="1600">
                <a:latin typeface="Aptos" panose="020B0004020202020204" pitchFamily="34" charset="0"/>
              </a:rPr>
            </a:br>
            <a:r>
              <a:rPr lang="en-US" sz="1600" b="1">
                <a:latin typeface="Aptos" panose="020B0004020202020204" pitchFamily="34" charset="0"/>
              </a:rPr>
              <a:t>5-step facilitation</a:t>
            </a:r>
            <a:r>
              <a:rPr lang="en-US" sz="1600" b="1" i="0">
                <a:solidFill>
                  <a:srgbClr val="000000"/>
                </a:solidFill>
                <a:effectLst/>
                <a:latin typeface="Aptos" panose="020B0004020202020204" pitchFamily="34" charset="0"/>
              </a:rPr>
              <a:t> guide for school leaders </a:t>
            </a:r>
            <a:r>
              <a:rPr lang="en-US" sz="1600" b="0" i="0">
                <a:solidFill>
                  <a:srgbClr val="000000"/>
                </a:solidFill>
                <a:effectLst/>
                <a:latin typeface="Aptos" panose="020B0004020202020204" pitchFamily="34" charset="0"/>
              </a:rPr>
              <a:t>who are interested in:</a:t>
            </a:r>
            <a:endParaRPr lang="en-US" sz="1600">
              <a:solidFill>
                <a:srgbClr val="000000"/>
              </a:solidFill>
              <a:latin typeface="Aptos" panose="020B0004020202020204" pitchFamily="34" charset="0"/>
            </a:endParaRPr>
          </a:p>
          <a:p>
            <a:pPr fontAlgn="base">
              <a:buFont typeface="Wingdings" panose="05000000000000000000" pitchFamily="2" charset="2"/>
              <a:buChar char="ü"/>
            </a:pPr>
            <a:r>
              <a:rPr lang="en-US" sz="1600">
                <a:latin typeface="Aptos" panose="020B0004020202020204" pitchFamily="34" charset="0"/>
              </a:rPr>
              <a:t> Assessing</a:t>
            </a:r>
            <a:r>
              <a:rPr lang="en-US" sz="1600" b="0">
                <a:solidFill>
                  <a:srgbClr val="000000"/>
                </a:solidFill>
                <a:latin typeface="Aptos" panose="020B0004020202020204" pitchFamily="34" charset="0"/>
              </a:rPr>
              <a:t> how common resource inequities may show up at their school.</a:t>
            </a:r>
          </a:p>
          <a:p>
            <a:pPr>
              <a:buFont typeface="Wingdings" panose="05000000000000000000" pitchFamily="2" charset="2"/>
              <a:buChar char="ü"/>
              <a:defRPr/>
            </a:pPr>
            <a:r>
              <a:rPr lang="en-US" sz="1600">
                <a:latin typeface="Aptos" panose="020B0004020202020204" pitchFamily="34" charset="0"/>
              </a:rPr>
              <a:t> Prioritizing</a:t>
            </a:r>
            <a:r>
              <a:rPr lang="en-US" sz="1600" b="0">
                <a:solidFill>
                  <a:srgbClr val="000000"/>
                </a:solidFill>
                <a:latin typeface="Aptos" panose="020B0004020202020204" pitchFamily="34" charset="0"/>
              </a:rPr>
              <a:t> which resource inequities are most important to address.</a:t>
            </a:r>
          </a:p>
          <a:p>
            <a:pPr>
              <a:buFont typeface="Wingdings" panose="05000000000000000000" pitchFamily="2" charset="2"/>
              <a:buChar char="ü"/>
              <a:defRPr/>
            </a:pPr>
            <a:r>
              <a:rPr lang="en-US" sz="1600">
                <a:latin typeface="Aptos" panose="020B0004020202020204" pitchFamily="34" charset="0"/>
              </a:rPr>
              <a:t> Grounding</a:t>
            </a:r>
            <a:r>
              <a:rPr lang="en-US" sz="1600" b="0">
                <a:solidFill>
                  <a:srgbClr val="000000"/>
                </a:solidFill>
                <a:latin typeface="Aptos" panose="020B0004020202020204" pitchFamily="34" charset="0"/>
              </a:rPr>
              <a:t> in data to understand the nuances of their school.</a:t>
            </a:r>
          </a:p>
          <a:p>
            <a:pPr>
              <a:buFont typeface="Wingdings" panose="05000000000000000000" pitchFamily="2" charset="2"/>
              <a:buChar char="ü"/>
              <a:defRPr/>
            </a:pPr>
            <a:r>
              <a:rPr lang="en-US" sz="1600">
                <a:latin typeface="Aptos" panose="020B0004020202020204" pitchFamily="34" charset="0"/>
              </a:rPr>
              <a:t> Taking</a:t>
            </a:r>
            <a:r>
              <a:rPr lang="en-US" sz="1600" b="0">
                <a:solidFill>
                  <a:srgbClr val="000000"/>
                </a:solidFill>
                <a:latin typeface="Aptos" panose="020B0004020202020204" pitchFamily="34" charset="0"/>
              </a:rPr>
              <a:t> action to help improve their students’ experiences and outcomes.</a:t>
            </a:r>
            <a:endParaRPr lang="en-US" sz="1600" b="0" i="0">
              <a:solidFill>
                <a:srgbClr val="000000"/>
              </a:solidFill>
              <a:effectLst/>
              <a:latin typeface="Aptos" panose="020B0004020202020204" pitchFamily="34" charset="0"/>
            </a:endParaRPr>
          </a:p>
        </p:txBody>
      </p:sp>
      <p:sp>
        <p:nvSpPr>
          <p:cNvPr id="5" name="Slide Number Placeholder 4">
            <a:extLst>
              <a:ext uri="{FF2B5EF4-FFF2-40B4-BE49-F238E27FC236}">
                <a16:creationId xmlns:a16="http://schemas.microsoft.com/office/drawing/2014/main" id="{D4CE0CD3-99BE-C1D7-C4ED-879BA878F98D}"/>
              </a:ext>
            </a:extLst>
          </p:cNvPr>
          <p:cNvSpPr>
            <a:spLocks noGrp="1"/>
          </p:cNvSpPr>
          <p:nvPr>
            <p:ph type="sldNum" sz="quarter" idx="12"/>
          </p:nvPr>
        </p:nvSpPr>
        <p:spPr/>
        <p:txBody>
          <a:bodyPr/>
          <a:lstStyle/>
          <a:p>
            <a:fld id="{330EA680-D336-4FF7-8B7A-9848BB0A1C32}" type="slidenum">
              <a:rPr lang="en-US" smtClean="0"/>
              <a:t>3</a:t>
            </a:fld>
            <a:endParaRPr lang="en-US"/>
          </a:p>
        </p:txBody>
      </p:sp>
      <p:pic>
        <p:nvPicPr>
          <p:cNvPr id="14" name="Picture 13">
            <a:extLst>
              <a:ext uri="{FF2B5EF4-FFF2-40B4-BE49-F238E27FC236}">
                <a16:creationId xmlns:a16="http://schemas.microsoft.com/office/drawing/2014/main" id="{AAE27FF6-B093-402F-040F-DE53CDA25E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66010" y="1667893"/>
            <a:ext cx="2713665" cy="1475944"/>
          </a:xfrm>
          <a:prstGeom prst="rect">
            <a:avLst/>
          </a:prstGeom>
          <a:ln>
            <a:solidFill>
              <a:schemeClr val="bg1">
                <a:lumMod val="95000"/>
              </a:schemeClr>
            </a:solidFill>
          </a:ln>
          <a:effectLst>
            <a:outerShdw blurRad="114300" dist="50800" dir="2760000" algn="tl" rotWithShape="0">
              <a:prstClr val="black">
                <a:alpha val="4000"/>
              </a:prstClr>
            </a:outerShdw>
          </a:effectLst>
        </p:spPr>
      </p:pic>
      <p:pic>
        <p:nvPicPr>
          <p:cNvPr id="23" name="Picture 22">
            <a:extLst>
              <a:ext uri="{FF2B5EF4-FFF2-40B4-BE49-F238E27FC236}">
                <a16:creationId xmlns:a16="http://schemas.microsoft.com/office/drawing/2014/main" id="{A528A065-656C-683D-57DA-02C21F07D95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922037" y="4706656"/>
            <a:ext cx="2864821" cy="1690730"/>
          </a:xfrm>
          <a:prstGeom prst="rect">
            <a:avLst/>
          </a:prstGeom>
          <a:ln>
            <a:solidFill>
              <a:schemeClr val="bg1">
                <a:lumMod val="95000"/>
              </a:schemeClr>
            </a:solidFill>
          </a:ln>
          <a:effectLst>
            <a:outerShdw blurRad="114300" dist="50800" dir="2760000" algn="tl" rotWithShape="0">
              <a:prstClr val="black">
                <a:alpha val="4000"/>
              </a:prstClr>
            </a:outerShdw>
          </a:effectLst>
        </p:spPr>
      </p:pic>
      <p:sp>
        <p:nvSpPr>
          <p:cNvPr id="24" name="TextBox 23">
            <a:extLst>
              <a:ext uri="{FF2B5EF4-FFF2-40B4-BE49-F238E27FC236}">
                <a16:creationId xmlns:a16="http://schemas.microsoft.com/office/drawing/2014/main" id="{E1CE0B5D-EF26-BBF6-7EDA-CB4CB68E009E}"/>
              </a:ext>
            </a:extLst>
          </p:cNvPr>
          <p:cNvSpPr txBox="1"/>
          <p:nvPr/>
        </p:nvSpPr>
        <p:spPr>
          <a:xfrm>
            <a:off x="746589" y="6381064"/>
            <a:ext cx="6188481" cy="307777"/>
          </a:xfrm>
          <a:prstGeom prst="rect">
            <a:avLst/>
          </a:prstGeom>
          <a:noFill/>
        </p:spPr>
        <p:txBody>
          <a:bodyPr wrap="square" rtlCol="0">
            <a:spAutoFit/>
          </a:bodyPr>
          <a:lstStyle/>
          <a:p>
            <a:r>
              <a:rPr lang="en-US" sz="1400">
                <a:latin typeface="Aptos" panose="020B0004020202020204" pitchFamily="34" charset="0"/>
              </a:rPr>
              <a:t>To learn more, visit us at </a:t>
            </a:r>
            <a:r>
              <a:rPr lang="en-US" sz="1400">
                <a:latin typeface="Aptos" panose="020B0004020202020204" pitchFamily="34" charset="0"/>
                <a:hlinkClick r:id="rId7"/>
              </a:rPr>
              <a:t>https://educationresourceequity.org/</a:t>
            </a:r>
            <a:endParaRPr lang="en-US" sz="1400">
              <a:latin typeface="Aptos" panose="020B0004020202020204" pitchFamily="34" charset="0"/>
            </a:endParaRPr>
          </a:p>
        </p:txBody>
      </p:sp>
      <p:pic>
        <p:nvPicPr>
          <p:cNvPr id="4" name="Picture 3">
            <a:extLst>
              <a:ext uri="{FF2B5EF4-FFF2-40B4-BE49-F238E27FC236}">
                <a16:creationId xmlns:a16="http://schemas.microsoft.com/office/drawing/2014/main" id="{D1D4C50C-FB92-441D-CE04-6114EF248DA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162488">
            <a:off x="7847150" y="3559129"/>
            <a:ext cx="2398635" cy="1865093"/>
          </a:xfrm>
          <a:prstGeom prst="rect">
            <a:avLst/>
          </a:prstGeom>
          <a:ln>
            <a:solidFill>
              <a:schemeClr val="bg1">
                <a:lumMod val="95000"/>
              </a:schemeClr>
            </a:solidFill>
          </a:ln>
          <a:effectLst>
            <a:outerShdw blurRad="114300" dist="50800" dir="2760000" algn="tl" rotWithShape="0">
              <a:prstClr val="black">
                <a:alpha val="4000"/>
              </a:prstClr>
            </a:outerShdw>
          </a:effectLst>
        </p:spPr>
      </p:pic>
      <p:pic>
        <p:nvPicPr>
          <p:cNvPr id="12" name="Picture 11">
            <a:extLst>
              <a:ext uri="{FF2B5EF4-FFF2-40B4-BE49-F238E27FC236}">
                <a16:creationId xmlns:a16="http://schemas.microsoft.com/office/drawing/2014/main" id="{6F063D64-3A14-21EC-8FB4-C153FDB3366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83430">
            <a:off x="9654497" y="2699746"/>
            <a:ext cx="2222042" cy="1673466"/>
          </a:xfrm>
          <a:prstGeom prst="rect">
            <a:avLst/>
          </a:prstGeom>
          <a:ln>
            <a:solidFill>
              <a:schemeClr val="bg1">
                <a:lumMod val="95000"/>
              </a:schemeClr>
            </a:solidFill>
          </a:ln>
          <a:effectLst>
            <a:outerShdw blurRad="114300" dist="50800" dir="2760000" algn="tl" rotWithShape="0">
              <a:prstClr val="black">
                <a:alpha val="4000"/>
              </a:prstClr>
            </a:outerShdw>
          </a:effectLst>
        </p:spPr>
      </p:pic>
    </p:spTree>
    <p:extLst>
      <p:ext uri="{BB962C8B-B14F-4D97-AF65-F5344CB8AC3E}">
        <p14:creationId xmlns:p14="http://schemas.microsoft.com/office/powerpoint/2010/main" val="3811873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E3A1"/>
        </a:solidFill>
        <a:effectLst/>
      </p:bgPr>
    </p:bg>
    <p:spTree>
      <p:nvGrpSpPr>
        <p:cNvPr id="1" name="">
          <a:extLst>
            <a:ext uri="{FF2B5EF4-FFF2-40B4-BE49-F238E27FC236}">
              <a16:creationId xmlns:a16="http://schemas.microsoft.com/office/drawing/2014/main" id="{1A801F87-3B91-1B12-9094-3AC379A8EC74}"/>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8FEA24D-1DD5-7B8F-36B1-DF4C355099D0}"/>
              </a:ext>
            </a:extLst>
          </p:cNvPr>
          <p:cNvGraphicFramePr>
            <a:graphicFrameLocks noChangeAspect="1"/>
          </p:cNvGraphicFramePr>
          <p:nvPr>
            <p:custDataLst>
              <p:tags r:id="rId1"/>
            </p:custDataLst>
            <p:extLst>
              <p:ext uri="{D42A27DB-BD31-4B8C-83A1-F6EECF244321}">
                <p14:modId xmlns:p14="http://schemas.microsoft.com/office/powerpoint/2010/main" val="28908976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88FEA24D-1DD5-7B8F-36B1-DF4C355099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94E0B4C8-F9E1-FB91-C639-8447D7176B29}"/>
              </a:ext>
            </a:extLst>
          </p:cNvPr>
          <p:cNvSpPr txBox="1"/>
          <p:nvPr/>
        </p:nvSpPr>
        <p:spPr>
          <a:xfrm>
            <a:off x="5038725" y="3324225"/>
            <a:ext cx="184731" cy="369332"/>
          </a:xfrm>
          <a:prstGeom prst="rect">
            <a:avLst/>
          </a:prstGeom>
          <a:noFill/>
        </p:spPr>
        <p:txBody>
          <a:bodyPr wrap="none" rtlCol="0">
            <a:spAutoFit/>
          </a:bodyPr>
          <a:lstStyle/>
          <a:p>
            <a:endParaRPr lang="en-US"/>
          </a:p>
        </p:txBody>
      </p:sp>
      <p:sp>
        <p:nvSpPr>
          <p:cNvPr id="12" name="TextBox 11">
            <a:extLst>
              <a:ext uri="{FF2B5EF4-FFF2-40B4-BE49-F238E27FC236}">
                <a16:creationId xmlns:a16="http://schemas.microsoft.com/office/drawing/2014/main" id="{EBF6CF5F-24EF-22BF-BEE4-C09B66EEAA94}"/>
              </a:ext>
            </a:extLst>
          </p:cNvPr>
          <p:cNvSpPr txBox="1"/>
          <p:nvPr/>
        </p:nvSpPr>
        <p:spPr>
          <a:xfrm>
            <a:off x="983796" y="1225610"/>
            <a:ext cx="9417504" cy="3447098"/>
          </a:xfrm>
          <a:prstGeom prst="rect">
            <a:avLst/>
          </a:prstGeom>
          <a:noFill/>
        </p:spPr>
        <p:txBody>
          <a:bodyPr wrap="square" lIns="91440" tIns="45720" rIns="91440" bIns="45720" rtlCol="0" anchor="t">
            <a:spAutoFit/>
          </a:bodyPr>
          <a:lstStyle/>
          <a:p>
            <a:r>
              <a:rPr lang="en-US" sz="13800" b="1">
                <a:solidFill>
                  <a:srgbClr val="002060"/>
                </a:solidFill>
                <a:latin typeface="Aptos"/>
              </a:rPr>
              <a:t>Prework </a:t>
            </a:r>
            <a:r>
              <a:rPr lang="en-US" sz="8000" b="1">
                <a:solidFill>
                  <a:srgbClr val="002060"/>
                </a:solidFill>
                <a:latin typeface="Aptos"/>
              </a:rPr>
              <a:t>Before Meeting Two</a:t>
            </a:r>
            <a:endParaRPr lang="en-US" sz="13800" b="1">
              <a:solidFill>
                <a:srgbClr val="002060"/>
              </a:solidFill>
              <a:latin typeface="Aptos" panose="020B0004020202020204" pitchFamily="34" charset="0"/>
            </a:endParaRPr>
          </a:p>
        </p:txBody>
      </p:sp>
      <p:sp>
        <p:nvSpPr>
          <p:cNvPr id="2" name="Slide Number Placeholder 1">
            <a:extLst>
              <a:ext uri="{FF2B5EF4-FFF2-40B4-BE49-F238E27FC236}">
                <a16:creationId xmlns:a16="http://schemas.microsoft.com/office/drawing/2014/main" id="{2455B5B5-2B16-7F81-97FF-9BBC6F773386}"/>
              </a:ext>
            </a:extLst>
          </p:cNvPr>
          <p:cNvSpPr>
            <a:spLocks noGrp="1"/>
          </p:cNvSpPr>
          <p:nvPr>
            <p:ph type="sldNum" sz="quarter" idx="12"/>
          </p:nvPr>
        </p:nvSpPr>
        <p:spPr/>
        <p:txBody>
          <a:bodyPr/>
          <a:lstStyle/>
          <a:p>
            <a:fld id="{330EA680-D336-4FF7-8B7A-9848BB0A1C32}" type="slidenum">
              <a:rPr lang="en-US" smtClean="0"/>
              <a:t>30</a:t>
            </a:fld>
            <a:endParaRPr lang="en-US"/>
          </a:p>
        </p:txBody>
      </p:sp>
      <p:pic>
        <p:nvPicPr>
          <p:cNvPr id="6" name="Graphic 5" descr="Bookmark with solid fill">
            <a:extLst>
              <a:ext uri="{FF2B5EF4-FFF2-40B4-BE49-F238E27FC236}">
                <a16:creationId xmlns:a16="http://schemas.microsoft.com/office/drawing/2014/main" id="{022C7AE1-BBD8-BECD-A10E-05CE9E6F27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06188" y="-320633"/>
            <a:ext cx="1831069" cy="1977532"/>
          </a:xfrm>
          <a:prstGeom prst="rect">
            <a:avLst/>
          </a:prstGeom>
        </p:spPr>
      </p:pic>
    </p:spTree>
    <p:extLst>
      <p:ext uri="{BB962C8B-B14F-4D97-AF65-F5344CB8AC3E}">
        <p14:creationId xmlns:p14="http://schemas.microsoft.com/office/powerpoint/2010/main" val="2352162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E3A1"/>
        </a:solidFill>
        <a:effectLst/>
      </p:bgPr>
    </p:bg>
    <p:spTree>
      <p:nvGrpSpPr>
        <p:cNvPr id="1" name="">
          <a:extLst>
            <a:ext uri="{FF2B5EF4-FFF2-40B4-BE49-F238E27FC236}">
              <a16:creationId xmlns:a16="http://schemas.microsoft.com/office/drawing/2014/main" id="{027F75FA-741A-14C9-1545-188414C01271}"/>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607CD0E-8323-007F-C533-773567BE0055}"/>
              </a:ext>
            </a:extLst>
          </p:cNvPr>
          <p:cNvGraphicFramePr>
            <a:graphicFrameLocks noChangeAspect="1"/>
          </p:cNvGraphicFramePr>
          <p:nvPr>
            <p:custDataLst>
              <p:tags r:id="rId1"/>
            </p:custDataLst>
            <p:extLst>
              <p:ext uri="{D42A27DB-BD31-4B8C-83A1-F6EECF244321}">
                <p14:modId xmlns:p14="http://schemas.microsoft.com/office/powerpoint/2010/main" val="11863587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6" name="think-cell data - do not delete" hidden="1">
                        <a:extLst>
                          <a:ext uri="{FF2B5EF4-FFF2-40B4-BE49-F238E27FC236}">
                            <a16:creationId xmlns:a16="http://schemas.microsoft.com/office/drawing/2014/main" id="{C607CD0E-8323-007F-C533-773567BE005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FC99F21B-9F1C-2CFA-BBF0-B858F597FD64}"/>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2D5DD29-4D39-3D7A-6DDB-44E93E0E1577}"/>
              </a:ext>
            </a:extLst>
          </p:cNvPr>
          <p:cNvSpPr txBox="1"/>
          <p:nvPr/>
        </p:nvSpPr>
        <p:spPr>
          <a:xfrm>
            <a:off x="247369" y="1757715"/>
            <a:ext cx="10848721" cy="3785652"/>
          </a:xfrm>
          <a:prstGeom prst="rect">
            <a:avLst/>
          </a:prstGeom>
          <a:noFill/>
        </p:spPr>
        <p:txBody>
          <a:bodyPr wrap="square" lIns="91440" tIns="45720" rIns="91440" bIns="45720" rtlCol="0" anchor="t">
            <a:spAutoFit/>
          </a:bodyPr>
          <a:lstStyle/>
          <a:p>
            <a:r>
              <a:rPr lang="en-US" sz="2000">
                <a:latin typeface="Aptos" panose="020B0004020202020204" pitchFamily="34" charset="0"/>
              </a:rPr>
              <a:t>The following slides in this section illustrate 15 common resource inequities—but you’ll only have time to review 10 of them with your team across the next two meetings. </a:t>
            </a:r>
            <a:r>
              <a:rPr lang="en-US" sz="2000" b="1">
                <a:latin typeface="Aptos" panose="020B0004020202020204" pitchFamily="34" charset="0"/>
              </a:rPr>
              <a:t>So, we need you to review all 15 and deprioritize the 5 that feel least critical for your team to discuss.*</a:t>
            </a:r>
          </a:p>
          <a:p>
            <a:endParaRPr lang="en-US" sz="2000">
              <a:latin typeface="Aptos" panose="020B0004020202020204" pitchFamily="34" charset="0"/>
            </a:endParaRPr>
          </a:p>
          <a:p>
            <a:r>
              <a:rPr lang="en-US" sz="2000">
                <a:latin typeface="Aptos" panose="020B0004020202020204" pitchFamily="34" charset="0"/>
              </a:rPr>
              <a:t>Consider deprioritizing any resource inequity if: </a:t>
            </a:r>
          </a:p>
          <a:p>
            <a:pPr marL="285750" indent="-285750">
              <a:buFont typeface="Arial" panose="020B0604020202020204" pitchFamily="34" charset="0"/>
              <a:buChar char="•"/>
            </a:pPr>
            <a:r>
              <a:rPr lang="en-US" sz="2000">
                <a:latin typeface="Aptos" panose="020B0004020202020204" pitchFamily="34" charset="0"/>
              </a:rPr>
              <a:t>It doesn’t directly align with your school’s vision for student and teacher success.</a:t>
            </a:r>
            <a:endParaRPr lang="en-US" sz="2000">
              <a:effectLst/>
              <a:latin typeface="Aptos" panose="020B0004020202020204" pitchFamily="34" charset="0"/>
            </a:endParaRPr>
          </a:p>
          <a:p>
            <a:pPr marL="285750" indent="-285750">
              <a:buFont typeface="Arial" panose="020B0604020202020204" pitchFamily="34" charset="0"/>
              <a:buChar char="•"/>
            </a:pPr>
            <a:r>
              <a:rPr lang="en-US" sz="2000">
                <a:effectLst/>
                <a:latin typeface="Aptos" panose="020B0004020202020204" pitchFamily="34" charset="0"/>
              </a:rPr>
              <a:t>It’s not prevalent in or applicable to your school. (For example, if your school doesn’t have any unfilled special education or ELL teaching positions, you might eliminate resource inequity #2.)</a:t>
            </a:r>
          </a:p>
          <a:p>
            <a:pPr marL="285750" indent="-285750">
              <a:buFont typeface="Arial" panose="020B0604020202020204" pitchFamily="34" charset="0"/>
              <a:buChar char="•"/>
            </a:pPr>
            <a:r>
              <a:rPr lang="en-US" sz="2000">
                <a:effectLst/>
                <a:latin typeface="Aptos" panose="020B0004020202020204" pitchFamily="34" charset="0"/>
              </a:rPr>
              <a:t>Your team doesn’t yet </a:t>
            </a:r>
            <a:r>
              <a:rPr lang="en-US" sz="2000">
                <a:latin typeface="Aptos" panose="020B0004020202020204" pitchFamily="34" charset="0"/>
              </a:rPr>
              <a:t>have the relevant data </a:t>
            </a:r>
            <a:r>
              <a:rPr lang="en-US" sz="2000">
                <a:effectLst/>
                <a:latin typeface="Aptos" panose="020B0004020202020204" pitchFamily="34" charset="0"/>
              </a:rPr>
              <a:t>to investigate it</a:t>
            </a:r>
            <a:r>
              <a:rPr lang="en-US" sz="2000" i="1">
                <a:effectLst/>
                <a:latin typeface="Aptos" panose="020B0004020202020204" pitchFamily="34" charset="0"/>
              </a:rPr>
              <a:t>.</a:t>
            </a:r>
          </a:p>
          <a:p>
            <a:endParaRPr lang="en-US" sz="2000">
              <a:latin typeface="Aptos" panose="020B0004020202020204" pitchFamily="34" charset="0"/>
            </a:endParaRPr>
          </a:p>
          <a:p>
            <a:r>
              <a:rPr lang="en-US" sz="2000">
                <a:latin typeface="Aptos" panose="020B0004020202020204" pitchFamily="34" charset="0"/>
              </a:rPr>
              <a:t>Please “hide” the 5 slides that you’re deprioritizing. You’ll end up with 10 common resource inequities to explore as a group!</a:t>
            </a:r>
          </a:p>
        </p:txBody>
      </p:sp>
      <p:sp>
        <p:nvSpPr>
          <p:cNvPr id="3" name="Slide Number Placeholder 2">
            <a:extLst>
              <a:ext uri="{FF2B5EF4-FFF2-40B4-BE49-F238E27FC236}">
                <a16:creationId xmlns:a16="http://schemas.microsoft.com/office/drawing/2014/main" id="{34E25763-6645-299E-87DB-3591E2187F70}"/>
              </a:ext>
            </a:extLst>
          </p:cNvPr>
          <p:cNvSpPr>
            <a:spLocks noGrp="1"/>
          </p:cNvSpPr>
          <p:nvPr>
            <p:ph type="sldNum" idx="12"/>
          </p:nvPr>
        </p:nvSpPr>
        <p:spPr/>
        <p:txBody>
          <a:bodyPr/>
          <a:lstStyle/>
          <a:p>
            <a:fld id="{330EA680-D336-4FF7-8B7A-9848BB0A1C32}" type="slidenum">
              <a:rPr lang="en-US" smtClean="0">
                <a:latin typeface="Aptos" panose="020B0004020202020204" pitchFamily="34" charset="0"/>
              </a:rPr>
              <a:t>31</a:t>
            </a:fld>
            <a:endParaRPr lang="en-US">
              <a:latin typeface="Aptos" panose="020B0004020202020204" pitchFamily="34" charset="0"/>
            </a:endParaRPr>
          </a:p>
        </p:txBody>
      </p:sp>
      <p:sp>
        <p:nvSpPr>
          <p:cNvPr id="7" name="Title 4">
            <a:extLst>
              <a:ext uri="{FF2B5EF4-FFF2-40B4-BE49-F238E27FC236}">
                <a16:creationId xmlns:a16="http://schemas.microsoft.com/office/drawing/2014/main" id="{33F2BE6E-ED46-3D73-E6EC-C3628F292708}"/>
              </a:ext>
            </a:extLst>
          </p:cNvPr>
          <p:cNvSpPr txBox="1">
            <a:spLocks/>
          </p:cNvSpPr>
          <p:nvPr/>
        </p:nvSpPr>
        <p:spPr>
          <a:xfrm>
            <a:off x="247369" y="365126"/>
            <a:ext cx="10515600" cy="823594"/>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3057"/>
                </a:solidFill>
                <a:latin typeface="Aptos" panose="020B0004020202020204" pitchFamily="34" charset="0"/>
              </a:rPr>
              <a:t>PREWORK: review and prioritize</a:t>
            </a:r>
          </a:p>
        </p:txBody>
      </p:sp>
      <p:sp>
        <p:nvSpPr>
          <p:cNvPr id="2" name="TextBox 1">
            <a:extLst>
              <a:ext uri="{FF2B5EF4-FFF2-40B4-BE49-F238E27FC236}">
                <a16:creationId xmlns:a16="http://schemas.microsoft.com/office/drawing/2014/main" id="{06D0BE9F-BF3E-3327-529A-F7798F7B9E88}"/>
              </a:ext>
            </a:extLst>
          </p:cNvPr>
          <p:cNvSpPr txBox="1"/>
          <p:nvPr/>
        </p:nvSpPr>
        <p:spPr>
          <a:xfrm>
            <a:off x="247369" y="6000889"/>
            <a:ext cx="10515600" cy="523220"/>
          </a:xfrm>
          <a:prstGeom prst="rect">
            <a:avLst/>
          </a:prstGeom>
          <a:noFill/>
        </p:spPr>
        <p:txBody>
          <a:bodyPr wrap="square" rtlCol="0">
            <a:spAutoFit/>
          </a:bodyPr>
          <a:lstStyle/>
          <a:p>
            <a:r>
              <a:rPr lang="en-US" sz="1400">
                <a:latin typeface="Aptos" panose="020B0004020202020204" pitchFamily="34" charset="0"/>
              </a:rPr>
              <a:t>* Want to explore all 15 resource inequities with your team or don’t feel like you can pare it down? Go for it! We recommend adding another meeting so that you still have adequate time to discuss.</a:t>
            </a:r>
            <a:endParaRPr lang="en-US" sz="1400">
              <a:effectLst/>
              <a:latin typeface="Aptos" panose="020B0004020202020204" pitchFamily="34" charset="0"/>
            </a:endParaRPr>
          </a:p>
        </p:txBody>
      </p:sp>
    </p:spTree>
    <p:extLst>
      <p:ext uri="{BB962C8B-B14F-4D97-AF65-F5344CB8AC3E}">
        <p14:creationId xmlns:p14="http://schemas.microsoft.com/office/powerpoint/2010/main" val="17097067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DBBF1BF-1516-4AB4-0916-889ECDEFD991}"/>
              </a:ext>
            </a:extLst>
          </p:cNvPr>
          <p:cNvGraphicFramePr>
            <a:graphicFrameLocks noChangeAspect="1"/>
          </p:cNvGraphicFramePr>
          <p:nvPr>
            <p:custDataLst>
              <p:tags r:id="rId1"/>
            </p:custDataLst>
            <p:extLst>
              <p:ext uri="{D42A27DB-BD31-4B8C-83A1-F6EECF244321}">
                <p14:modId xmlns:p14="http://schemas.microsoft.com/office/powerpoint/2010/main" val="34250420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6DBBF1BF-1516-4AB4-0916-889ECDEFD9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64B0C3CA-DDBC-6C14-E0CB-220AB67401AE}"/>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027DDC-B6A7-E07D-ADB6-99776DB2BECA}"/>
              </a:ext>
            </a:extLst>
          </p:cNvPr>
          <p:cNvSpPr txBox="1"/>
          <p:nvPr/>
        </p:nvSpPr>
        <p:spPr>
          <a:xfrm>
            <a:off x="240633" y="1757715"/>
            <a:ext cx="10834910" cy="3785652"/>
          </a:xfrm>
          <a:prstGeom prst="rect">
            <a:avLst/>
          </a:prstGeom>
          <a:noFill/>
        </p:spPr>
        <p:txBody>
          <a:bodyPr wrap="square" lIns="91440" tIns="45720" rIns="91440" bIns="45720" rtlCol="0" anchor="t">
            <a:spAutoFit/>
          </a:bodyPr>
          <a:lstStyle/>
          <a:p>
            <a:r>
              <a:rPr lang="en-US" sz="2000">
                <a:latin typeface="Aptos" panose="020B0004020202020204" pitchFamily="34" charset="0"/>
              </a:rPr>
              <a:t>Once you’ve chosen the 10 resource inequities that you want to explore, there are a few changes you need to make to this deck so that you’re ready for Meetings 2 and 3.</a:t>
            </a:r>
            <a:endParaRPr lang="en-US" sz="2000" strike="sngStrike">
              <a:latin typeface="Aptos" panose="020B0004020202020204" pitchFamily="34" charset="0"/>
            </a:endParaRPr>
          </a:p>
          <a:p>
            <a:endParaRPr lang="en-US" sz="2000">
              <a:latin typeface="Aptos" panose="020B0004020202020204" pitchFamily="34" charset="0"/>
            </a:endParaRPr>
          </a:p>
          <a:p>
            <a:r>
              <a:rPr lang="en-US" sz="2000">
                <a:latin typeface="Aptos" panose="020B0004020202020204" pitchFamily="34" charset="0"/>
              </a:rPr>
              <a:t>To prep for Meeting 2:</a:t>
            </a:r>
          </a:p>
          <a:p>
            <a:pPr marL="457200" indent="-457200">
              <a:buFont typeface="+mj-lt"/>
              <a:buAutoNum type="arabicPeriod"/>
            </a:pPr>
            <a:r>
              <a:rPr lang="en-US" sz="2000">
                <a:latin typeface="Aptos" panose="020B0004020202020204" pitchFamily="34" charset="0"/>
              </a:rPr>
              <a:t>Copy and paste 5 of your 10 resource inequity slides to the placeholder in Meeting 2.</a:t>
            </a:r>
          </a:p>
          <a:p>
            <a:pPr marL="457200" indent="-457200">
              <a:buFont typeface="+mj-lt"/>
              <a:buAutoNum type="arabicPeriod"/>
            </a:pPr>
            <a:r>
              <a:rPr lang="en-US" sz="2000">
                <a:latin typeface="Aptos" panose="020B0004020202020204" pitchFamily="34" charset="0"/>
              </a:rPr>
              <a:t>Find the blank agenda slide for Meeting 2. Add in the titles of the 10 resource inequities that you plan to discuss as a group.</a:t>
            </a:r>
          </a:p>
          <a:p>
            <a:endParaRPr lang="en-US" sz="2000">
              <a:latin typeface="Aptos" panose="020B0004020202020204" pitchFamily="34" charset="0"/>
            </a:endParaRPr>
          </a:p>
          <a:p>
            <a:r>
              <a:rPr lang="en-US" sz="2000">
                <a:latin typeface="Aptos" panose="020B0004020202020204" pitchFamily="34" charset="0"/>
              </a:rPr>
              <a:t>To prep for Meeting 3:</a:t>
            </a:r>
          </a:p>
          <a:p>
            <a:pPr marL="457200" indent="-457200">
              <a:buFont typeface="+mj-lt"/>
              <a:buAutoNum type="arabicPeriod"/>
            </a:pPr>
            <a:r>
              <a:rPr lang="en-US" sz="2000">
                <a:latin typeface="Aptos" panose="020B0004020202020204" pitchFamily="34" charset="0"/>
              </a:rPr>
              <a:t>Copy and paste your remaining 5 resource inequity slides to the placeholder in Meeting 3.</a:t>
            </a:r>
          </a:p>
          <a:p>
            <a:pPr marL="457200" indent="-457200">
              <a:buFont typeface="+mj-lt"/>
              <a:buAutoNum type="arabicPeriod"/>
            </a:pPr>
            <a:r>
              <a:rPr lang="en-US" sz="2000">
                <a:latin typeface="Aptos" panose="020B0004020202020204" pitchFamily="34" charset="0"/>
              </a:rPr>
              <a:t>Find the blank agenda slide for Meeting 3. Add in the titles of the 10 resource inequities that you plan to discuss as a group.</a:t>
            </a:r>
          </a:p>
        </p:txBody>
      </p:sp>
      <p:sp>
        <p:nvSpPr>
          <p:cNvPr id="3" name="Slide Number Placeholder 2">
            <a:extLst>
              <a:ext uri="{FF2B5EF4-FFF2-40B4-BE49-F238E27FC236}">
                <a16:creationId xmlns:a16="http://schemas.microsoft.com/office/drawing/2014/main" id="{440681CA-43F6-EE8C-C879-4828081B8CC1}"/>
              </a:ext>
            </a:extLst>
          </p:cNvPr>
          <p:cNvSpPr>
            <a:spLocks noGrp="1"/>
          </p:cNvSpPr>
          <p:nvPr>
            <p:ph type="sldNum" idx="12"/>
          </p:nvPr>
        </p:nvSpPr>
        <p:spPr/>
        <p:txBody>
          <a:bodyPr/>
          <a:lstStyle/>
          <a:p>
            <a:fld id="{330EA680-D336-4FF7-8B7A-9848BB0A1C32}" type="slidenum">
              <a:rPr lang="en-US" smtClean="0">
                <a:latin typeface="Aptos" panose="020B0004020202020204" pitchFamily="34" charset="0"/>
              </a:rPr>
              <a:t>32</a:t>
            </a:fld>
            <a:endParaRPr lang="en-US">
              <a:latin typeface="Aptos" panose="020B0004020202020204" pitchFamily="34" charset="0"/>
            </a:endParaRPr>
          </a:p>
        </p:txBody>
      </p:sp>
      <p:sp>
        <p:nvSpPr>
          <p:cNvPr id="6" name="TextBox 5">
            <a:extLst>
              <a:ext uri="{FF2B5EF4-FFF2-40B4-BE49-F238E27FC236}">
                <a16:creationId xmlns:a16="http://schemas.microsoft.com/office/drawing/2014/main" id="{048B95F8-B350-253B-7594-7AC8B2150AEC}"/>
              </a:ext>
            </a:extLst>
          </p:cNvPr>
          <p:cNvSpPr txBox="1"/>
          <p:nvPr/>
        </p:nvSpPr>
        <p:spPr>
          <a:xfrm>
            <a:off x="736593" y="6398717"/>
            <a:ext cx="9013814" cy="307777"/>
          </a:xfrm>
          <a:prstGeom prst="rect">
            <a:avLst/>
          </a:prstGeom>
          <a:noFill/>
        </p:spPr>
        <p:txBody>
          <a:bodyPr wrap="none" rtlCol="0">
            <a:spAutoFit/>
          </a:bodyPr>
          <a:lstStyle/>
          <a:p>
            <a:r>
              <a:rPr lang="en-US" sz="1400" b="0" i="1">
                <a:effectLst/>
                <a:latin typeface="Aptos" panose="020B0004020202020204" pitchFamily="34" charset="0"/>
              </a:rPr>
              <a:t>Optional</a:t>
            </a:r>
            <a:r>
              <a:rPr lang="en-US" sz="1400" i="1">
                <a:latin typeface="Aptos" panose="020B0004020202020204" pitchFamily="34" charset="0"/>
              </a:rPr>
              <a:t> but recommended:</a:t>
            </a:r>
            <a:r>
              <a:rPr lang="en-US" sz="1400" b="0" i="1">
                <a:effectLst/>
                <a:latin typeface="Aptos" panose="020B0004020202020204" pitchFamily="34" charset="0"/>
              </a:rPr>
              <a:t> Send out the slides as optional prework for the team to review before Meetings 2 and 3</a:t>
            </a:r>
            <a:endParaRPr lang="en-US" sz="1400" b="1" i="1">
              <a:effectLst/>
              <a:latin typeface="Aptos" panose="020B0004020202020204" pitchFamily="34" charset="0"/>
            </a:endParaRPr>
          </a:p>
        </p:txBody>
      </p:sp>
      <p:sp>
        <p:nvSpPr>
          <p:cNvPr id="7" name="Title 4">
            <a:extLst>
              <a:ext uri="{FF2B5EF4-FFF2-40B4-BE49-F238E27FC236}">
                <a16:creationId xmlns:a16="http://schemas.microsoft.com/office/drawing/2014/main" id="{BA103476-B021-AC69-C0AC-3F304DD7E6D5}"/>
              </a:ext>
            </a:extLst>
          </p:cNvPr>
          <p:cNvSpPr txBox="1">
            <a:spLocks/>
          </p:cNvSpPr>
          <p:nvPr/>
        </p:nvSpPr>
        <p:spPr>
          <a:xfrm>
            <a:off x="240632" y="365126"/>
            <a:ext cx="10515600" cy="823594"/>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3057"/>
                </a:solidFill>
                <a:latin typeface="Aptos" panose="020B0004020202020204" pitchFamily="34" charset="0"/>
              </a:rPr>
              <a:t>PREWORK: update slides</a:t>
            </a:r>
          </a:p>
        </p:txBody>
      </p:sp>
    </p:spTree>
    <p:extLst>
      <p:ext uri="{BB962C8B-B14F-4D97-AF65-F5344CB8AC3E}">
        <p14:creationId xmlns:p14="http://schemas.microsoft.com/office/powerpoint/2010/main" val="419621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EE918-B40B-A162-8818-3391C1320536}"/>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B833167-1523-550F-BECD-F36A210EE058}"/>
              </a:ext>
            </a:extLst>
          </p:cNvPr>
          <p:cNvGraphicFramePr>
            <a:graphicFrameLocks noGrp="1"/>
          </p:cNvGraphicFramePr>
          <p:nvPr>
            <p:extLst>
              <p:ext uri="{D42A27DB-BD31-4B8C-83A1-F6EECF244321}">
                <p14:modId xmlns:p14="http://schemas.microsoft.com/office/powerpoint/2010/main" val="1833805745"/>
              </p:ext>
            </p:extLst>
          </p:nvPr>
        </p:nvGraphicFramePr>
        <p:xfrm>
          <a:off x="0" y="488192"/>
          <a:ext cx="12192000" cy="6126480"/>
        </p:xfrm>
        <a:graphic>
          <a:graphicData uri="http://schemas.openxmlformats.org/drawingml/2006/table">
            <a:tbl>
              <a:tblPr firstRow="1" bandRow="1">
                <a:tableStyleId>{5C22544A-7EE6-4342-B048-85BDC9FD1C3A}</a:tableStyleId>
              </a:tblPr>
              <a:tblGrid>
                <a:gridCol w="389348">
                  <a:extLst>
                    <a:ext uri="{9D8B030D-6E8A-4147-A177-3AD203B41FA5}">
                      <a16:colId xmlns:a16="http://schemas.microsoft.com/office/drawing/2014/main" val="2847491933"/>
                    </a:ext>
                  </a:extLst>
                </a:gridCol>
                <a:gridCol w="9700583">
                  <a:extLst>
                    <a:ext uri="{9D8B030D-6E8A-4147-A177-3AD203B41FA5}">
                      <a16:colId xmlns:a16="http://schemas.microsoft.com/office/drawing/2014/main" val="1143912501"/>
                    </a:ext>
                  </a:extLst>
                </a:gridCol>
                <a:gridCol w="683172">
                  <a:extLst>
                    <a:ext uri="{9D8B030D-6E8A-4147-A177-3AD203B41FA5}">
                      <a16:colId xmlns:a16="http://schemas.microsoft.com/office/drawing/2014/main" val="1662661721"/>
                    </a:ext>
                  </a:extLst>
                </a:gridCol>
                <a:gridCol w="788276">
                  <a:extLst>
                    <a:ext uri="{9D8B030D-6E8A-4147-A177-3AD203B41FA5}">
                      <a16:colId xmlns:a16="http://schemas.microsoft.com/office/drawing/2014/main" val="1553317625"/>
                    </a:ext>
                  </a:extLst>
                </a:gridCol>
                <a:gridCol w="630621">
                  <a:extLst>
                    <a:ext uri="{9D8B030D-6E8A-4147-A177-3AD203B41FA5}">
                      <a16:colId xmlns:a16="http://schemas.microsoft.com/office/drawing/2014/main" val="3870157670"/>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chemeClr val="tx1"/>
                        </a:solidFill>
                        <a:latin typeface="Aptos" panose="020B0004020202020204" pitchFamily="34" charset="0"/>
                      </a:endParaRPr>
                    </a:p>
                  </a:txBody>
                  <a:tcPr>
                    <a:lnB w="317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0000"/>
                          </a:solidFill>
                          <a:latin typeface="Aptos" panose="020B0004020202020204" pitchFamily="34" charset="0"/>
                        </a:rPr>
                        <a:t>Do we want to prioritize investigating this in our school?</a:t>
                      </a:r>
                      <a:endParaRPr lang="en-US" sz="1600">
                        <a:solidFill>
                          <a:schemeClr val="tx1"/>
                        </a:solidFill>
                        <a:latin typeface="Aptos" panose="020B0004020202020204" pitchFamily="34" charset="0"/>
                      </a:endParaRPr>
                    </a:p>
                  </a:txBody>
                  <a:tcPr>
                    <a:lnB w="3175" cap="flat" cmpd="sng" algn="ctr">
                      <a:solidFill>
                        <a:schemeClr val="bg2"/>
                      </a:solidFill>
                      <a:prstDash val="solid"/>
                      <a:round/>
                      <a:headEnd type="none" w="med" len="med"/>
                      <a:tailEnd type="none" w="med" len="med"/>
                    </a:lnB>
                    <a:noFill/>
                  </a:tcPr>
                </a:tc>
                <a:tc>
                  <a:txBody>
                    <a:bodyPr/>
                    <a:lstStyle/>
                    <a:p>
                      <a:pPr algn="ctr"/>
                      <a:r>
                        <a:rPr lang="en-US" sz="1400">
                          <a:solidFill>
                            <a:srgbClr val="C00000"/>
                          </a:solidFill>
                          <a:latin typeface="Aptos" panose="020B0004020202020204" pitchFamily="34" charset="0"/>
                        </a:rPr>
                        <a:t>No</a:t>
                      </a:r>
                    </a:p>
                  </a:txBody>
                  <a:tcPr>
                    <a:lnB w="3175" cap="flat" cmpd="sng" algn="ctr">
                      <a:solidFill>
                        <a:schemeClr val="bg2"/>
                      </a:solidFill>
                      <a:prstDash val="solid"/>
                      <a:round/>
                      <a:headEnd type="none" w="med" len="med"/>
                      <a:tailEnd type="none" w="med" len="med"/>
                    </a:lnB>
                    <a:noFill/>
                  </a:tcPr>
                </a:tc>
                <a:tc>
                  <a:txBody>
                    <a:bodyPr/>
                    <a:lstStyle/>
                    <a:p>
                      <a:pPr algn="ctr"/>
                      <a:r>
                        <a:rPr lang="en-US" sz="1400">
                          <a:solidFill>
                            <a:schemeClr val="tx2"/>
                          </a:solidFill>
                          <a:latin typeface="Aptos" panose="020B0004020202020204" pitchFamily="34" charset="0"/>
                        </a:rPr>
                        <a:t>Maybe</a:t>
                      </a:r>
                    </a:p>
                  </a:txBody>
                  <a:tcPr>
                    <a:lnB w="3175" cap="flat" cmpd="sng" algn="ctr">
                      <a:solidFill>
                        <a:schemeClr val="bg2"/>
                      </a:solidFill>
                      <a:prstDash val="solid"/>
                      <a:round/>
                      <a:headEnd type="none" w="med" len="med"/>
                      <a:tailEnd type="none" w="med" len="med"/>
                    </a:lnB>
                    <a:noFill/>
                  </a:tcPr>
                </a:tc>
                <a:tc>
                  <a:txBody>
                    <a:bodyPr/>
                    <a:lstStyle/>
                    <a:p>
                      <a:pPr algn="ctr"/>
                      <a:r>
                        <a:rPr lang="en-US" sz="1400">
                          <a:solidFill>
                            <a:schemeClr val="accent1"/>
                          </a:solidFill>
                          <a:latin typeface="Aptos" panose="020B0004020202020204" pitchFamily="34" charset="0"/>
                        </a:rPr>
                        <a:t>Yes</a:t>
                      </a:r>
                    </a:p>
                  </a:txBody>
                  <a:tcPr>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65400260"/>
                  </a:ext>
                </a:extLst>
              </a:tr>
              <a:tr h="259275">
                <a:tc>
                  <a:txBody>
                    <a:bodyPr/>
                    <a:lstStyle/>
                    <a:p>
                      <a:pPr algn="r"/>
                      <a:r>
                        <a:rPr lang="en-US" sz="1400">
                          <a:solidFill>
                            <a:schemeClr val="tx1"/>
                          </a:solidFill>
                          <a:latin typeface="Aptos" panose="020B0004020202020204" pitchFamily="34" charset="0"/>
                        </a:rPr>
                        <a:t>1</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200" b="0" i="0" u="none" strike="noStrike" kern="1200" cap="none" spc="0" normalizeH="0" baseline="0" noProof="0">
                          <a:ln>
                            <a:noFill/>
                          </a:ln>
                          <a:solidFill>
                            <a:prstClr val="black"/>
                          </a:solidFill>
                          <a:effectLst/>
                          <a:uLnTx/>
                          <a:uFillTx/>
                          <a:latin typeface="Aptos" panose="020B0004020202020204" pitchFamily="34" charset="0"/>
                        </a:rPr>
                        <a:t>Students who need the most support aren’t being assigned to classes taught by the most effective teachers.</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080519252"/>
                  </a:ext>
                </a:extLst>
              </a:tr>
              <a:tr h="440767">
                <a:tc>
                  <a:txBody>
                    <a:bodyPr/>
                    <a:lstStyle/>
                    <a:p>
                      <a:pPr algn="r"/>
                      <a:r>
                        <a:rPr lang="en-US" sz="1400">
                          <a:solidFill>
                            <a:schemeClr val="tx1"/>
                          </a:solidFill>
                          <a:latin typeface="Aptos" panose="020B0004020202020204" pitchFamily="34" charset="0"/>
                        </a:rPr>
                        <a:t>2</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prstClr val="black"/>
                          </a:solidFill>
                          <a:effectLst/>
                          <a:uLnTx/>
                          <a:uFillTx/>
                          <a:latin typeface="Aptos" panose="020B0004020202020204" pitchFamily="34" charset="0"/>
                        </a:rPr>
                        <a:t>Students with disabilities and ELL students are more likely than their peers to have novice teachers or long-term subs due to higher vacancy rates in harder-to-staff positions.</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471374594"/>
                  </a:ext>
                </a:extLst>
              </a:tr>
              <a:tr h="440767">
                <a:tc>
                  <a:txBody>
                    <a:bodyPr/>
                    <a:lstStyle/>
                    <a:p>
                      <a:pPr algn="r"/>
                      <a:r>
                        <a:rPr lang="en-US" sz="1400">
                          <a:solidFill>
                            <a:schemeClr val="tx1"/>
                          </a:solidFill>
                          <a:latin typeface="Aptos" panose="020B0004020202020204" pitchFamily="34" charset="0"/>
                        </a:rPr>
                        <a:t>3</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Aptos" panose="020B0004020202020204" pitchFamily="34" charset="0"/>
                        </a:rPr>
                        <a:t>Students lack consistent access to culturally relevant, engaging teaching practices, with students of color experiencing this lack of access more keenly than others.</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207242021"/>
                  </a:ext>
                </a:extLst>
              </a:tr>
              <a:tr h="259275">
                <a:tc>
                  <a:txBody>
                    <a:bodyPr/>
                    <a:lstStyle/>
                    <a:p>
                      <a:pPr algn="r"/>
                      <a:r>
                        <a:rPr lang="en-US" sz="1400">
                          <a:solidFill>
                            <a:schemeClr val="tx1"/>
                          </a:solidFill>
                          <a:latin typeface="Aptos" panose="020B0004020202020204" pitchFamily="34" charset="0"/>
                        </a:rPr>
                        <a:t>4</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Students of color are less likely than their peers to have teachers and school leaders of the same race/ethnicity.</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596008957"/>
                  </a:ext>
                </a:extLst>
              </a:tr>
              <a:tr h="440767">
                <a:tc>
                  <a:txBody>
                    <a:bodyPr/>
                    <a:lstStyle/>
                    <a:p>
                      <a:pPr algn="r"/>
                      <a:r>
                        <a:rPr lang="en-US" sz="1400">
                          <a:solidFill>
                            <a:schemeClr val="tx1"/>
                          </a:solidFill>
                          <a:latin typeface="Aptos" panose="020B0004020202020204" pitchFamily="34" charset="0"/>
                        </a:rPr>
                        <a:t>5</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prstClr val="black"/>
                          </a:solidFill>
                          <a:latin typeface="Aptos" panose="020B0004020202020204" pitchFamily="34" charset="0"/>
                        </a:rPr>
                        <a:t>Students lack consistent access to culturally relevant curricula and instructional materials, with students of color experiencing this lack of access more keenly than others.</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917934572"/>
                  </a:ext>
                </a:extLst>
              </a:tr>
              <a:tr h="259275">
                <a:tc>
                  <a:txBody>
                    <a:bodyPr/>
                    <a:lstStyle/>
                    <a:p>
                      <a:pPr algn="r"/>
                      <a:r>
                        <a:rPr lang="en-US" sz="1400">
                          <a:solidFill>
                            <a:schemeClr val="tx1"/>
                          </a:solidFill>
                          <a:latin typeface="Aptos" panose="020B0004020202020204" pitchFamily="34" charset="0"/>
                        </a:rPr>
                        <a:t>6</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effectLst/>
                          <a:latin typeface="Aptos" panose="020B0004020202020204" pitchFamily="34" charset="0"/>
                          <a:ea typeface="Calibri" panose="020F0502020204030204" pitchFamily="34" charset="0"/>
                          <a:cs typeface="Calibri" panose="020F0502020204030204" pitchFamily="34" charset="0"/>
                        </a:rPr>
                        <a:t>Students of color are less likely than their peers to be enrolled in advanced coursework, even when they’ve met eligibility criteria.</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104119281"/>
                  </a:ext>
                </a:extLst>
              </a:tr>
              <a:tr h="259275">
                <a:tc>
                  <a:txBody>
                    <a:bodyPr/>
                    <a:lstStyle/>
                    <a:p>
                      <a:pPr algn="r"/>
                      <a:r>
                        <a:rPr lang="en-US" sz="1400">
                          <a:solidFill>
                            <a:schemeClr val="tx1"/>
                          </a:solidFill>
                          <a:latin typeface="Aptos" panose="020B0004020202020204" pitchFamily="34" charset="0"/>
                        </a:rPr>
                        <a:t>7</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effectLst/>
                          <a:latin typeface="Aptos" panose="020B0004020202020204" pitchFamily="34" charset="0"/>
                          <a:ea typeface="Calibri" panose="020F0502020204030204" pitchFamily="34" charset="0"/>
                          <a:cs typeface="Calibri" panose="020F0502020204030204" pitchFamily="34" charset="0"/>
                        </a:rPr>
                        <a:t>Students of color and students from low-income backgrounds are less likely than their peers to have access to arts and enrichment opportunities.</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889468964"/>
                  </a:ext>
                </a:extLst>
              </a:tr>
              <a:tr h="259275">
                <a:tc>
                  <a:txBody>
                    <a:bodyPr/>
                    <a:lstStyle/>
                    <a:p>
                      <a:pPr algn="r"/>
                      <a:r>
                        <a:rPr lang="en-US" sz="1400">
                          <a:solidFill>
                            <a:schemeClr val="tx1"/>
                          </a:solidFill>
                          <a:latin typeface="Aptos" panose="020B0004020202020204" pitchFamily="34" charset="0"/>
                        </a:rPr>
                        <a:t>8</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effectLst/>
                          <a:latin typeface="Aptos" panose="020B0004020202020204" pitchFamily="34" charset="0"/>
                          <a:ea typeface="Calibri" panose="020F0502020204030204" pitchFamily="34" charset="0"/>
                          <a:cs typeface="Calibri" panose="020F0502020204030204" pitchFamily="34" charset="0"/>
                        </a:rPr>
                        <a:t>Lower-performing students don’t consistently receive additional instructional time in the subjects they're behind in.</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902290550"/>
                  </a:ext>
                </a:extLst>
              </a:tr>
              <a:tr h="259275">
                <a:tc>
                  <a:txBody>
                    <a:bodyPr/>
                    <a:lstStyle/>
                    <a:p>
                      <a:pPr algn="r"/>
                      <a:r>
                        <a:rPr lang="en-US" sz="1400">
                          <a:solidFill>
                            <a:schemeClr val="tx1"/>
                          </a:solidFill>
                          <a:latin typeface="Aptos" panose="020B0004020202020204" pitchFamily="34" charset="0"/>
                        </a:rPr>
                        <a:t>9</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effectLst/>
                          <a:latin typeface="Aptos" panose="020B0004020202020204" pitchFamily="34" charset="0"/>
                          <a:ea typeface="Calibri" panose="020F0502020204030204" pitchFamily="34" charset="0"/>
                          <a:cs typeface="Calibri" panose="020F0502020204030204" pitchFamily="34" charset="0"/>
                        </a:rPr>
                        <a:t>Lower-performing students don’t consistently receive additional instructional attention in the subjects they're behind in.</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886909221"/>
                  </a:ext>
                </a:extLst>
              </a:tr>
              <a:tr h="259275">
                <a:tc>
                  <a:txBody>
                    <a:bodyPr/>
                    <a:lstStyle/>
                    <a:p>
                      <a:pPr algn="r"/>
                      <a:r>
                        <a:rPr lang="en-US" sz="1400">
                          <a:solidFill>
                            <a:schemeClr val="tx1"/>
                          </a:solidFill>
                          <a:latin typeface="Aptos" panose="020B0004020202020204" pitchFamily="34" charset="0"/>
                        </a:rPr>
                        <a:t>10</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effectLst/>
                          <a:latin typeface="Aptos" panose="020B0004020202020204" pitchFamily="34" charset="0"/>
                          <a:ea typeface="Calibri" panose="020F0502020204030204" pitchFamily="34" charset="0"/>
                          <a:cs typeface="Calibri" panose="020F0502020204030204" pitchFamily="34" charset="0"/>
                        </a:rPr>
                        <a:t>Students of color are more likely to be expelled and suspended than their peers.</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878194271"/>
                  </a:ext>
                </a:extLst>
              </a:tr>
              <a:tr h="440767">
                <a:tc>
                  <a:txBody>
                    <a:bodyPr/>
                    <a:lstStyle/>
                    <a:p>
                      <a:pPr algn="r"/>
                      <a:r>
                        <a:rPr lang="en-US" sz="1400">
                          <a:solidFill>
                            <a:schemeClr val="tx1"/>
                          </a:solidFill>
                          <a:latin typeface="Aptos" panose="020B0004020202020204" pitchFamily="34" charset="0"/>
                        </a:rPr>
                        <a:t>11</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latin typeface="Aptos" panose="020B0004020202020204" pitchFamily="34" charset="0"/>
                        </a:rPr>
                        <a:t>Students of color and students from low-income backgrounds are less likely than their peers to experience positive relationships with staff and other students.</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468567636"/>
                  </a:ext>
                </a:extLst>
              </a:tr>
              <a:tr h="440767">
                <a:tc>
                  <a:txBody>
                    <a:bodyPr/>
                    <a:lstStyle/>
                    <a:p>
                      <a:pPr algn="r"/>
                      <a:r>
                        <a:rPr lang="en-US" sz="1400">
                          <a:solidFill>
                            <a:schemeClr val="tx1"/>
                          </a:solidFill>
                          <a:latin typeface="Aptos" panose="020B0004020202020204" pitchFamily="34" charset="0"/>
                        </a:rPr>
                        <a:t>12</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latin typeface="Aptos" panose="020B0004020202020204" pitchFamily="34" charset="0"/>
                        </a:rPr>
                        <a:t>Students lack consistent access to effective social-emotional learning opportunities, with students of color and students from low-income backgrounds disproportionately experiencing this challenge.</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914888999"/>
                  </a:ext>
                </a:extLst>
              </a:tr>
              <a:tr h="440767">
                <a:tc>
                  <a:txBody>
                    <a:bodyPr/>
                    <a:lstStyle/>
                    <a:p>
                      <a:pPr algn="r"/>
                      <a:r>
                        <a:rPr lang="en-US" sz="1400">
                          <a:solidFill>
                            <a:schemeClr val="tx1"/>
                          </a:solidFill>
                          <a:latin typeface="Aptos" panose="020B0004020202020204" pitchFamily="34" charset="0"/>
                        </a:rPr>
                        <a:t>13</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latin typeface="Aptos" panose="020B0004020202020204" pitchFamily="34" charset="0"/>
                        </a:rPr>
                        <a:t>Families from low-income and multicultural backgrounds are less consistently informed about their students’ academic and nonacademic progress than other families.</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774901807"/>
                  </a:ext>
                </a:extLst>
              </a:tr>
              <a:tr h="440767">
                <a:tc>
                  <a:txBody>
                    <a:bodyPr/>
                    <a:lstStyle/>
                    <a:p>
                      <a:pPr algn="r"/>
                      <a:r>
                        <a:rPr lang="en-US" sz="1400">
                          <a:solidFill>
                            <a:schemeClr val="tx1"/>
                          </a:solidFill>
                          <a:latin typeface="Aptos" panose="020B0004020202020204" pitchFamily="34" charset="0"/>
                        </a:rPr>
                        <a:t>14</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latin typeface="Aptos" panose="020B0004020202020204" pitchFamily="34" charset="0"/>
                        </a:rPr>
                        <a:t>Students lack consistent access to high-quality postsecondary advising, with students of color and students from low-income backgrounds disproportionately experiencing this challenge.</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820959473"/>
                  </a:ext>
                </a:extLst>
              </a:tr>
              <a:tr h="259275">
                <a:tc>
                  <a:txBody>
                    <a:bodyPr/>
                    <a:lstStyle/>
                    <a:p>
                      <a:pPr algn="r"/>
                      <a:r>
                        <a:rPr lang="en-US" sz="1400">
                          <a:solidFill>
                            <a:schemeClr val="tx1"/>
                          </a:solidFill>
                          <a:latin typeface="Aptos" panose="020B0004020202020204" pitchFamily="34" charset="0"/>
                        </a:rPr>
                        <a:t>15</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200">
                          <a:solidFill>
                            <a:schemeClr val="tx1"/>
                          </a:solidFill>
                          <a:latin typeface="Aptos" panose="020B0004020202020204" pitchFamily="34" charset="0"/>
                        </a:rPr>
                        <a:t>Students aren’t enrolled in racially or socioeconomically diverse classrooms that reflect the diversity of the overall school.</a:t>
                      </a:r>
                    </a:p>
                  </a:txBody>
                  <a:tcP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no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solidFill>
                      <a:schemeClr val="accent3">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solidFill>
                      <a:schemeClr val="tx2">
                        <a:lumMod val="20000"/>
                        <a:lumOff val="80000"/>
                      </a:schemeClr>
                    </a:solidFill>
                  </a:tcPr>
                </a:tc>
                <a:tc>
                  <a:txBody>
                    <a:bodyPr/>
                    <a:lstStyle/>
                    <a:p>
                      <a:pPr algn="ctr"/>
                      <a:endParaRPr lang="en-US" sz="1200">
                        <a:solidFill>
                          <a:schemeClr val="tx1"/>
                        </a:solidFill>
                        <a:latin typeface="Arial Narrow" panose="020B0606020202030204" pitchFamily="34" charset="0"/>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solidFill>
                      <a:schemeClr val="accent1">
                        <a:lumMod val="40000"/>
                        <a:lumOff val="60000"/>
                      </a:schemeClr>
                    </a:solidFill>
                  </a:tcPr>
                </a:tc>
                <a:extLst>
                  <a:ext uri="{0D108BD9-81ED-4DB2-BD59-A6C34878D82A}">
                    <a16:rowId xmlns:a16="http://schemas.microsoft.com/office/drawing/2014/main" val="1182229644"/>
                  </a:ext>
                </a:extLst>
              </a:tr>
            </a:tbl>
          </a:graphicData>
        </a:graphic>
      </p:graphicFrame>
      <p:graphicFrame>
        <p:nvGraphicFramePr>
          <p:cNvPr id="3" name="think-cell data - do not delete" hidden="1">
            <a:extLst>
              <a:ext uri="{FF2B5EF4-FFF2-40B4-BE49-F238E27FC236}">
                <a16:creationId xmlns:a16="http://schemas.microsoft.com/office/drawing/2014/main" id="{529FB21A-CF59-9ED2-3E84-3174CF966CDF}"/>
              </a:ext>
            </a:extLst>
          </p:cNvPr>
          <p:cNvGraphicFramePr>
            <a:graphicFrameLocks noChangeAspect="1"/>
          </p:cNvGraphicFramePr>
          <p:nvPr>
            <p:custDataLst>
              <p:tags r:id="rId1"/>
            </p:custDataLst>
            <p:extLst>
              <p:ext uri="{D42A27DB-BD31-4B8C-83A1-F6EECF244321}">
                <p14:modId xmlns:p14="http://schemas.microsoft.com/office/powerpoint/2010/main" val="5807322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529FB21A-CF59-9ED2-3E84-3174CF966C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AA7DD09B-10AF-1E70-E0A4-DDBD4A085850}"/>
              </a:ext>
            </a:extLst>
          </p:cNvPr>
          <p:cNvSpPr/>
          <p:nvPr/>
        </p:nvSpPr>
        <p:spPr>
          <a:xfrm>
            <a:off x="0" y="0"/>
            <a:ext cx="12192000" cy="488192"/>
          </a:xfrm>
          <a:prstGeom prst="rect">
            <a:avLst/>
          </a:prstGeom>
          <a:solidFill>
            <a:schemeClr val="bg1">
              <a:lumMod val="85000"/>
            </a:schemeClr>
          </a:solidFill>
          <a:ln>
            <a:solidFill>
              <a:schemeClr val="bg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a:solidFill>
                  <a:srgbClr val="000000"/>
                </a:solidFill>
                <a:latin typeface="Aptos" panose="020B0004020202020204" pitchFamily="34" charset="0"/>
              </a:rPr>
              <a:t>Summary of Common Resource Inequities </a:t>
            </a:r>
            <a:endParaRPr lang="en-US" sz="2400">
              <a:latin typeface="Aptos" panose="020B0004020202020204" pitchFamily="34" charset="0"/>
            </a:endParaRPr>
          </a:p>
        </p:txBody>
      </p:sp>
      <p:sp>
        <p:nvSpPr>
          <p:cNvPr id="7" name="Slide Number Placeholder 6">
            <a:extLst>
              <a:ext uri="{FF2B5EF4-FFF2-40B4-BE49-F238E27FC236}">
                <a16:creationId xmlns:a16="http://schemas.microsoft.com/office/drawing/2014/main" id="{68313252-80AE-F238-243D-244A07385AE6}"/>
              </a:ext>
            </a:extLst>
          </p:cNvPr>
          <p:cNvSpPr>
            <a:spLocks noGrp="1"/>
          </p:cNvSpPr>
          <p:nvPr>
            <p:ph type="sldNum" sz="quarter" idx="12"/>
          </p:nvPr>
        </p:nvSpPr>
        <p:spPr/>
        <p:txBody>
          <a:bodyPr/>
          <a:lstStyle/>
          <a:p>
            <a:fld id="{330EA680-D336-4FF7-8B7A-9848BB0A1C32}" type="slidenum">
              <a:rPr lang="en-US" smtClean="0"/>
              <a:t>33</a:t>
            </a:fld>
            <a:endParaRPr lang="en-US"/>
          </a:p>
        </p:txBody>
      </p:sp>
      <p:sp>
        <p:nvSpPr>
          <p:cNvPr id="8" name="Rectangle 7">
            <a:extLst>
              <a:ext uri="{FF2B5EF4-FFF2-40B4-BE49-F238E27FC236}">
                <a16:creationId xmlns:a16="http://schemas.microsoft.com/office/drawing/2014/main" id="{7FB2497E-9F85-46AC-5F03-5BC463DCABE0}"/>
              </a:ext>
            </a:extLst>
          </p:cNvPr>
          <p:cNvSpPr/>
          <p:nvPr/>
        </p:nvSpPr>
        <p:spPr>
          <a:xfrm>
            <a:off x="476506" y="203672"/>
            <a:ext cx="11238987" cy="6335240"/>
          </a:xfrm>
          <a:prstGeom prst="rect">
            <a:avLst/>
          </a:prstGeom>
          <a:solidFill>
            <a:srgbClr val="FEE3A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br>
              <a:rPr lang="en-US" sz="4400" b="1">
                <a:solidFill>
                  <a:srgbClr val="003057"/>
                </a:solidFill>
                <a:latin typeface="Aptos" panose="020B0004020202020204" pitchFamily="34" charset="0"/>
              </a:rPr>
            </a:br>
            <a:r>
              <a:rPr lang="en-US" sz="4400" b="1">
                <a:solidFill>
                  <a:srgbClr val="003057"/>
                </a:solidFill>
                <a:latin typeface="Aptos" panose="020B0004020202020204" pitchFamily="34" charset="0"/>
              </a:rPr>
              <a:t>Optional resource for note-takers</a:t>
            </a:r>
          </a:p>
          <a:p>
            <a:br>
              <a:rPr lang="en-US" sz="1800">
                <a:solidFill>
                  <a:schemeClr val="tx1"/>
                </a:solidFill>
                <a:effectLst/>
                <a:latin typeface="Aptos" panose="020B0004020202020204" pitchFamily="34" charset="0"/>
              </a:rPr>
            </a:br>
            <a:endParaRPr lang="en-US" sz="1800">
              <a:solidFill>
                <a:schemeClr val="tx1"/>
              </a:solidFill>
              <a:effectLst/>
              <a:latin typeface="Aptos" panose="020B0004020202020204" pitchFamily="34" charset="0"/>
            </a:endParaRPr>
          </a:p>
          <a:p>
            <a:r>
              <a:rPr lang="en-US" sz="2800">
                <a:solidFill>
                  <a:schemeClr val="tx1"/>
                </a:solidFill>
                <a:latin typeface="Aptos" panose="020B0004020202020204" pitchFamily="34" charset="0"/>
              </a:rPr>
              <a:t>Feel free</a:t>
            </a:r>
            <a:r>
              <a:rPr lang="en-US" sz="2800">
                <a:solidFill>
                  <a:schemeClr val="tx1"/>
                </a:solidFill>
                <a:effectLst/>
                <a:latin typeface="Aptos" panose="020B0004020202020204" pitchFamily="34" charset="0"/>
              </a:rPr>
              <a:t> to use this slide during Meetings 2 and 3 to document the yes/no/maybe decisions your team is making. Just delete this text box and move it to the corresponding meeting slides!</a:t>
            </a:r>
            <a:endParaRPr lang="en-US" sz="6000">
              <a:solidFill>
                <a:schemeClr val="tx1"/>
              </a:solidFill>
              <a:latin typeface="Aptos" panose="020B0004020202020204" pitchFamily="34" charset="0"/>
            </a:endParaRPr>
          </a:p>
          <a:p>
            <a:endParaRPr lang="en-US" sz="4400">
              <a:solidFill>
                <a:schemeClr val="tx1"/>
              </a:solidFill>
              <a:latin typeface="Aptos" panose="020B0004020202020204" pitchFamily="34" charset="0"/>
            </a:endParaRPr>
          </a:p>
        </p:txBody>
      </p:sp>
    </p:spTree>
    <p:extLst>
      <p:ext uri="{BB962C8B-B14F-4D97-AF65-F5344CB8AC3E}">
        <p14:creationId xmlns:p14="http://schemas.microsoft.com/office/powerpoint/2010/main" val="3708066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0C2B616-0866-8349-CB8B-1BB6F4879DC2}"/>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B19FC2A-5E3E-234E-2025-E7EA7913AFB0}"/>
              </a:ext>
            </a:extLst>
          </p:cNvPr>
          <p:cNvSpPr txBox="1">
            <a:spLocks/>
          </p:cNvSpPr>
          <p:nvPr/>
        </p:nvSpPr>
        <p:spPr>
          <a:xfrm>
            <a:off x="342899" y="150338"/>
            <a:ext cx="9593581"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1</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300">
                <a:solidFill>
                  <a:schemeClr val="bg1"/>
                </a:solidFill>
                <a:latin typeface="Aptos Narrow" panose="020B0004020202020204" pitchFamily="34" charset="0"/>
              </a:rPr>
              <a:t>Students who need the most support aren’t being assigned to classes taught by the most effective teachers.</a:t>
            </a:r>
          </a:p>
        </p:txBody>
      </p:sp>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B51EC4E2-738A-9667-E6B6-6BB7E2A9F0C1}"/>
              </a:ext>
            </a:extLst>
          </p:cNvPr>
          <p:cNvSpPr txBox="1"/>
          <p:nvPr/>
        </p:nvSpPr>
        <p:spPr>
          <a:xfrm>
            <a:off x="1468429" y="1713988"/>
            <a:ext cx="7259323"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This school offers 47 math sections, but teacher expertise isn’t distributed strategically across the different courses. </a:t>
            </a:r>
          </a:p>
        </p:txBody>
      </p:sp>
      <p:sp>
        <p:nvSpPr>
          <p:cNvPr id="26" name="TextBox 25">
            <a:extLst>
              <a:ext uri="{FF2B5EF4-FFF2-40B4-BE49-F238E27FC236}">
                <a16:creationId xmlns:a16="http://schemas.microsoft.com/office/drawing/2014/main" id="{4318AB94-8A1D-1854-5F97-1F621C2B3A13}"/>
              </a:ext>
            </a:extLst>
          </p:cNvPr>
          <p:cNvSpPr txBox="1"/>
          <p:nvPr/>
        </p:nvSpPr>
        <p:spPr>
          <a:xfrm>
            <a:off x="705254" y="6275441"/>
            <a:ext cx="8015907" cy="553998"/>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Note: If you don’t have evaluation data easily available, consider using teacher experience as a proxy, as more experienced teachers are often more effective (Kini &amp; Podolsky,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ARE analysis of common trends in high schools.</a:t>
            </a:r>
          </a:p>
        </p:txBody>
      </p:sp>
      <p:sp>
        <p:nvSpPr>
          <p:cNvPr id="32" name="Rectangle 31">
            <a:extLst>
              <a:ext uri="{FF2B5EF4-FFF2-40B4-BE49-F238E27FC236}">
                <a16:creationId xmlns:a16="http://schemas.microsoft.com/office/drawing/2014/main" id="{6692ED4E-A338-3934-241C-C361C7E4A123}"/>
              </a:ext>
            </a:extLst>
          </p:cNvPr>
          <p:cNvSpPr/>
          <p:nvPr/>
        </p:nvSpPr>
        <p:spPr>
          <a:xfrm>
            <a:off x="642098" y="2657341"/>
            <a:ext cx="4325280" cy="283974"/>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200" b="1" i="0" strike="noStrike" kern="1200" cap="none" spc="0" normalizeH="0" baseline="0" noProof="0">
                <a:ln>
                  <a:noFill/>
                </a:ln>
                <a:effectLst/>
                <a:uLnTx/>
                <a:uFillTx/>
                <a:latin typeface="Aptos" panose="020B0004020202020204"/>
              </a:rPr>
              <a:t>Distribution of Math Sections by Teacher Effectiveness</a:t>
            </a:r>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E68699">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108556"/>
            <a:ext cx="2131332" cy="3954929"/>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How are we distributing teacher expertise across different subjects and grade levels?</a:t>
            </a:r>
          </a:p>
          <a:p>
            <a:pPr marL="194310" indent="-194310" algn="l" rtl="0" fontAlgn="base">
              <a:spcAft>
                <a:spcPts val="400"/>
              </a:spcAft>
              <a:buFont typeface="Arial" panose="020B0604020202020204" pitchFamily="34" charset="0"/>
              <a:buChar char="•"/>
            </a:pPr>
            <a:r>
              <a:rPr lang="en-US" sz="1300">
                <a:latin typeface="Aptos"/>
              </a:rPr>
              <a:t>Are some student groups less likely to have access to highly effective teachers?</a:t>
            </a:r>
          </a:p>
          <a:p>
            <a:pPr algn="l" rtl="0" fontAlgn="base">
              <a:spcBef>
                <a:spcPts val="1200"/>
              </a:spcBef>
            </a:pPr>
            <a:r>
              <a:rPr lang="en-US" sz="1300" b="1" i="0">
                <a:effectLst/>
                <a:latin typeface="Aptos"/>
              </a:rPr>
              <a:t>What quantitative or qualitative data could help us assess this in our school?</a:t>
            </a:r>
          </a:p>
          <a:p>
            <a:pPr algn="l" rtl="0" fontAlgn="base">
              <a:spcBef>
                <a:spcPts val="1200"/>
              </a:spcBef>
            </a:pPr>
            <a:r>
              <a:rPr lang="en-US" sz="1300" b="1" i="0">
                <a:effectLst/>
                <a:latin typeface="Aptos"/>
              </a:rPr>
              <a:t>Do we want to prioritize this—yes, no, or maybe?</a:t>
            </a: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2"/>
            <a:ext cx="2852865" cy="471990"/>
          </a:xfrm>
          <a:prstGeom prst="rect">
            <a:avLst/>
          </a:prstGeom>
          <a:solidFill>
            <a:srgbClr val="C636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2" name="Title 1">
            <a:extLst>
              <a:ext uri="{FF2B5EF4-FFF2-40B4-BE49-F238E27FC236}">
                <a16:creationId xmlns:a16="http://schemas.microsoft.com/office/drawing/2014/main" id="{3D6A1048-0124-6B1A-1BCF-06A826778E46}"/>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grpSp>
        <p:nvGrpSpPr>
          <p:cNvPr id="12" name="Group 11">
            <a:extLst>
              <a:ext uri="{FF2B5EF4-FFF2-40B4-BE49-F238E27FC236}">
                <a16:creationId xmlns:a16="http://schemas.microsoft.com/office/drawing/2014/main" id="{E5F26185-0388-AD65-2422-46B51A458445}"/>
              </a:ext>
            </a:extLst>
          </p:cNvPr>
          <p:cNvGrpSpPr/>
          <p:nvPr/>
        </p:nvGrpSpPr>
        <p:grpSpPr>
          <a:xfrm>
            <a:off x="10974590" y="228036"/>
            <a:ext cx="1026252" cy="903825"/>
            <a:chOff x="11022090" y="228036"/>
            <a:chExt cx="1026252" cy="903825"/>
          </a:xfrm>
        </p:grpSpPr>
        <p:pic>
          <p:nvPicPr>
            <p:cNvPr id="13" name="Picture 12">
              <a:extLst>
                <a:ext uri="{FF2B5EF4-FFF2-40B4-BE49-F238E27FC236}">
                  <a16:creationId xmlns:a16="http://schemas.microsoft.com/office/drawing/2014/main" id="{C3C3E17E-34E4-25D9-0689-435119D4538C}"/>
                </a:ext>
              </a:extLst>
            </p:cNvPr>
            <p:cNvPicPr>
              <a:picLocks noChangeAspect="1"/>
            </p:cNvPicPr>
            <p:nvPr/>
          </p:nvPicPr>
          <p:blipFill>
            <a:blip r:embed="rId6"/>
            <a:stretch>
              <a:fillRect/>
            </a:stretch>
          </p:blipFill>
          <p:spPr>
            <a:xfrm>
              <a:off x="11073331" y="228036"/>
              <a:ext cx="923771" cy="903825"/>
            </a:xfrm>
            <a:prstGeom prst="rect">
              <a:avLst/>
            </a:prstGeom>
          </p:spPr>
        </p:pic>
        <p:sp>
          <p:nvSpPr>
            <p:cNvPr id="14" name="Rectangle 13">
              <a:extLst>
                <a:ext uri="{FF2B5EF4-FFF2-40B4-BE49-F238E27FC236}">
                  <a16:creationId xmlns:a16="http://schemas.microsoft.com/office/drawing/2014/main" id="{68CE7131-D1FC-D2F9-C69B-7BEB29656849}"/>
                </a:ext>
              </a:extLst>
            </p:cNvPr>
            <p:cNvSpPr/>
            <p:nvPr/>
          </p:nvSpPr>
          <p:spPr>
            <a:xfrm>
              <a:off x="11022090" y="357889"/>
              <a:ext cx="1026252"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chemeClr val="accent2"/>
                    </a:outerShdw>
                  </a:effectLst>
                  <a:latin typeface="Aptos" panose="020B0004020202020204" pitchFamily="34" charset="0"/>
                </a:rPr>
                <a:t>Teaching Quality &amp; Diversity</a:t>
              </a:r>
            </a:p>
          </p:txBody>
        </p:sp>
      </p:grpSp>
      <p:graphicFrame>
        <p:nvGraphicFramePr>
          <p:cNvPr id="2" name="Table 1">
            <a:extLst>
              <a:ext uri="{FF2B5EF4-FFF2-40B4-BE49-F238E27FC236}">
                <a16:creationId xmlns:a16="http://schemas.microsoft.com/office/drawing/2014/main" id="{008638AC-6218-5163-FB7F-5438629FF446}"/>
              </a:ext>
            </a:extLst>
          </p:cNvPr>
          <p:cNvGraphicFramePr>
            <a:graphicFrameLocks noGrp="1"/>
          </p:cNvGraphicFramePr>
          <p:nvPr>
            <p:extLst>
              <p:ext uri="{D42A27DB-BD31-4B8C-83A1-F6EECF244321}">
                <p14:modId xmlns:p14="http://schemas.microsoft.com/office/powerpoint/2010/main" val="1045301410"/>
              </p:ext>
            </p:extLst>
          </p:nvPr>
        </p:nvGraphicFramePr>
        <p:xfrm>
          <a:off x="655896" y="2980016"/>
          <a:ext cx="7727116" cy="1737360"/>
        </p:xfrm>
        <a:graphic>
          <a:graphicData uri="http://schemas.openxmlformats.org/drawingml/2006/table">
            <a:tbl>
              <a:tblPr firstRow="1" bandRow="1">
                <a:tableStyleId>{5940675A-B579-460E-94D1-54222C63F5DA}</a:tableStyleId>
              </a:tblPr>
              <a:tblGrid>
                <a:gridCol w="1552465">
                  <a:extLst>
                    <a:ext uri="{9D8B030D-6E8A-4147-A177-3AD203B41FA5}">
                      <a16:colId xmlns:a16="http://schemas.microsoft.com/office/drawing/2014/main" val="147346643"/>
                    </a:ext>
                  </a:extLst>
                </a:gridCol>
                <a:gridCol w="882093">
                  <a:extLst>
                    <a:ext uri="{9D8B030D-6E8A-4147-A177-3AD203B41FA5}">
                      <a16:colId xmlns:a16="http://schemas.microsoft.com/office/drawing/2014/main" val="2351654435"/>
                    </a:ext>
                  </a:extLst>
                </a:gridCol>
                <a:gridCol w="882093">
                  <a:extLst>
                    <a:ext uri="{9D8B030D-6E8A-4147-A177-3AD203B41FA5}">
                      <a16:colId xmlns:a16="http://schemas.microsoft.com/office/drawing/2014/main" val="991408531"/>
                    </a:ext>
                  </a:extLst>
                </a:gridCol>
                <a:gridCol w="882093">
                  <a:extLst>
                    <a:ext uri="{9D8B030D-6E8A-4147-A177-3AD203B41FA5}">
                      <a16:colId xmlns:a16="http://schemas.microsoft.com/office/drawing/2014/main" val="218058339"/>
                    </a:ext>
                  </a:extLst>
                </a:gridCol>
                <a:gridCol w="882093">
                  <a:extLst>
                    <a:ext uri="{9D8B030D-6E8A-4147-A177-3AD203B41FA5}">
                      <a16:colId xmlns:a16="http://schemas.microsoft.com/office/drawing/2014/main" val="1074074902"/>
                    </a:ext>
                  </a:extLst>
                </a:gridCol>
                <a:gridCol w="882093">
                  <a:extLst>
                    <a:ext uri="{9D8B030D-6E8A-4147-A177-3AD203B41FA5}">
                      <a16:colId xmlns:a16="http://schemas.microsoft.com/office/drawing/2014/main" val="1644874143"/>
                    </a:ext>
                  </a:extLst>
                </a:gridCol>
                <a:gridCol w="882093">
                  <a:extLst>
                    <a:ext uri="{9D8B030D-6E8A-4147-A177-3AD203B41FA5}">
                      <a16:colId xmlns:a16="http://schemas.microsoft.com/office/drawing/2014/main" val="2245275388"/>
                    </a:ext>
                  </a:extLst>
                </a:gridCol>
                <a:gridCol w="882093">
                  <a:extLst>
                    <a:ext uri="{9D8B030D-6E8A-4147-A177-3AD203B41FA5}">
                      <a16:colId xmlns:a16="http://schemas.microsoft.com/office/drawing/2014/main" val="3216261778"/>
                    </a:ext>
                  </a:extLst>
                </a:gridCol>
              </a:tblGrid>
              <a:tr h="241011">
                <a:tc>
                  <a:txBody>
                    <a:bodyPr/>
                    <a:lstStyle/>
                    <a:p>
                      <a:r>
                        <a:rPr lang="en-US" sz="1200" b="0">
                          <a:latin typeface="Aptos"/>
                        </a:rPr>
                        <a:t>Teacher Evaluation Rating</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ptos"/>
                        </a:rPr>
                        <a:t>Math Support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latin typeface="Aptos"/>
                        </a:rPr>
                        <a:t>Pre-Algebra</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latin typeface="Aptos"/>
                        </a:rPr>
                        <a:t>Algebra I</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ptos"/>
                        </a:rPr>
                        <a:t>Geometry</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ptos"/>
                        </a:rPr>
                        <a:t>Algebra II</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ptos"/>
                        </a:rPr>
                        <a:t>Pre-Calc</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latin typeface="Aptos"/>
                        </a:rPr>
                        <a:t>AP Math</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90385116"/>
                  </a:ext>
                </a:extLst>
              </a:tr>
              <a:tr h="426720">
                <a:tc>
                  <a:txBody>
                    <a:bodyPr/>
                    <a:lstStyle/>
                    <a:p>
                      <a:r>
                        <a:rPr lang="en-US" sz="1200">
                          <a:latin typeface="Aptos"/>
                        </a:rPr>
                        <a:t>Developing</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400" b="0">
                        <a:solidFill>
                          <a:schemeClr val="tx1"/>
                        </a:solidFill>
                        <a:latin typeface="Apto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US" sz="1400" b="0">
                          <a:solidFill>
                            <a:schemeClr val="bg1"/>
                          </a:solidFill>
                          <a:latin typeface="Aptos"/>
                        </a:rPr>
                        <a:t>3</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C63663"/>
                    </a:solidFill>
                  </a:tcPr>
                </a:tc>
                <a:tc>
                  <a:txBody>
                    <a:bodyPr/>
                    <a:lstStyle/>
                    <a:p>
                      <a:pPr algn="ctr"/>
                      <a:r>
                        <a:rPr lang="en-US" sz="1400" b="0">
                          <a:solidFill>
                            <a:schemeClr val="bg1"/>
                          </a:solidFill>
                          <a:latin typeface="Aptos"/>
                        </a:rPr>
                        <a:t>5 </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C63663"/>
                    </a:solidFill>
                  </a:tcPr>
                </a:tc>
                <a:tc>
                  <a:txBody>
                    <a:bodyPr/>
                    <a:lstStyle/>
                    <a:p>
                      <a:pPr algn="ctr"/>
                      <a:endParaRPr lang="en-US" sz="1400">
                        <a:latin typeface="Apto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US" sz="1400">
                          <a:latin typeface="Aptos" panose="020B0004020202020204" pitchFamily="34" charset="0"/>
                        </a:rPr>
                        <a:t>2</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a:endParaRPr lang="en-US" sz="1400">
                        <a:latin typeface="Aptos" panose="020B00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en-US" sz="1400">
                        <a:latin typeface="Aptos" panose="020B00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628959052"/>
                  </a:ext>
                </a:extLst>
              </a:tr>
              <a:tr h="426720">
                <a:tc>
                  <a:txBody>
                    <a:bodyPr/>
                    <a:lstStyle/>
                    <a:p>
                      <a:r>
                        <a:rPr lang="en-US" sz="1200">
                          <a:latin typeface="Aptos"/>
                        </a:rPr>
                        <a:t>Proficient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400">
                          <a:solidFill>
                            <a:schemeClr val="tx1"/>
                          </a:solidFill>
                          <a:latin typeface="Aptos"/>
                        </a:rPr>
                        <a:t>5 </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a:endParaRPr lang="en-US" sz="1400">
                        <a:latin typeface="Aptos" panose="020B00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Aptos"/>
                        </a:rPr>
                        <a:t>5</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a:r>
                        <a:rPr lang="en-US" sz="1400">
                          <a:latin typeface="Aptos"/>
                        </a:rPr>
                        <a:t>11</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a:endParaRPr lang="en-US" sz="1400">
                        <a:latin typeface="Apto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US" sz="1400">
                          <a:latin typeface="Aptos"/>
                        </a:rPr>
                        <a:t>2</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a:latin typeface="Aptos"/>
                        </a:rPr>
                        <a:t>2 </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12744057"/>
                  </a:ext>
                </a:extLst>
              </a:tr>
              <a:tr h="426720">
                <a:tc>
                  <a:txBody>
                    <a:bodyPr/>
                    <a:lstStyle/>
                    <a:p>
                      <a:r>
                        <a:rPr lang="en-US" sz="1200">
                          <a:latin typeface="Aptos"/>
                        </a:rPr>
                        <a:t>Exemplary</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400">
                          <a:latin typeface="Aptos"/>
                        </a:rPr>
                        <a:t>2</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gridSpan="3">
                  <a:txBody>
                    <a:bodyPr/>
                    <a:lstStyle/>
                    <a:p>
                      <a:pPr algn="ctr"/>
                      <a:endParaRPr lang="en-US" sz="1400">
                        <a:latin typeface="Aptos" panose="020B00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hMerge="1">
                  <a:txBody>
                    <a:bodyPr/>
                    <a:lstStyle/>
                    <a:p>
                      <a:pPr algn="ctr"/>
                      <a:endParaRPr lang="en-US" sz="1200">
                        <a:latin typeface="Aptos" panose="020B00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tc hMerge="1">
                  <a:txBody>
                    <a:bodyPr/>
                    <a:lstStyle/>
                    <a:p>
                      <a:pPr algn="ctr"/>
                      <a:endParaRPr lang="en-US" sz="1200">
                        <a:latin typeface="Aptos" panose="020B00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a:r>
                        <a:rPr lang="en-US" sz="1400">
                          <a:latin typeface="Aptos"/>
                        </a:rPr>
                        <a:t>8 </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68699"/>
                    </a:solidFill>
                  </a:tcPr>
                </a:tc>
                <a:tc>
                  <a:txBody>
                    <a:bodyPr/>
                    <a:lstStyle/>
                    <a:p>
                      <a:pPr algn="ctr"/>
                      <a:endParaRPr lang="en-US" sz="1400">
                        <a:latin typeface="Aptos" panose="020B00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US" sz="1400">
                          <a:latin typeface="Aptos"/>
                        </a:rPr>
                        <a:t>2 </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68699"/>
                    </a:solidFill>
                  </a:tcPr>
                </a:tc>
                <a:extLst>
                  <a:ext uri="{0D108BD9-81ED-4DB2-BD59-A6C34878D82A}">
                    <a16:rowId xmlns:a16="http://schemas.microsoft.com/office/drawing/2014/main" val="605072433"/>
                  </a:ext>
                </a:extLst>
              </a:tr>
            </a:tbl>
          </a:graphicData>
        </a:graphic>
      </p:graphicFrame>
      <p:cxnSp>
        <p:nvCxnSpPr>
          <p:cNvPr id="3" name="Straight Arrow Connector 2">
            <a:extLst>
              <a:ext uri="{FF2B5EF4-FFF2-40B4-BE49-F238E27FC236}">
                <a16:creationId xmlns:a16="http://schemas.microsoft.com/office/drawing/2014/main" id="{43302244-8617-BA1C-28C1-AF4B502C4BE9}"/>
              </a:ext>
            </a:extLst>
          </p:cNvPr>
          <p:cNvCxnSpPr>
            <a:cxnSpLocks/>
          </p:cNvCxnSpPr>
          <p:nvPr/>
        </p:nvCxnSpPr>
        <p:spPr>
          <a:xfrm flipV="1">
            <a:off x="3543029" y="3866935"/>
            <a:ext cx="0" cy="1163778"/>
          </a:xfrm>
          <a:prstGeom prst="straightConnector1">
            <a:avLst/>
          </a:prstGeom>
          <a:ln w="38100">
            <a:solidFill>
              <a:srgbClr val="C63663"/>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40CD6D0C-9873-824C-EAFD-1E452BCE0FED}"/>
              </a:ext>
            </a:extLst>
          </p:cNvPr>
          <p:cNvSpPr txBox="1"/>
          <p:nvPr/>
        </p:nvSpPr>
        <p:spPr>
          <a:xfrm>
            <a:off x="1910725" y="5035328"/>
            <a:ext cx="3269158" cy="892552"/>
          </a:xfrm>
          <a:prstGeom prst="rect">
            <a:avLst/>
          </a:prstGeom>
          <a:noFill/>
        </p:spPr>
        <p:txBody>
          <a:bodyPr wrap="square" lIns="91440" tIns="45720" rIns="91440" bIns="45720" anchor="t">
            <a:spAutoFit/>
          </a:bodyPr>
          <a:lstStyle/>
          <a:p>
            <a:pPr>
              <a:defRPr/>
            </a:pPr>
            <a:r>
              <a:rPr lang="en-US" sz="1300" b="1">
                <a:latin typeface="Aptos" panose="020B0004020202020204" pitchFamily="34" charset="0"/>
              </a:rPr>
              <a:t>School X data shows that 9th graders struggle the most with math, yet all pre-algebra and half of the algebra 1 sections are taught by less effective teachers. </a:t>
            </a:r>
          </a:p>
        </p:txBody>
      </p:sp>
      <p:cxnSp>
        <p:nvCxnSpPr>
          <p:cNvPr id="6" name="Straight Arrow Connector 5">
            <a:extLst>
              <a:ext uri="{FF2B5EF4-FFF2-40B4-BE49-F238E27FC236}">
                <a16:creationId xmlns:a16="http://schemas.microsoft.com/office/drawing/2014/main" id="{B3E499A8-F47A-A422-87E6-71E4C06807DA}"/>
              </a:ext>
            </a:extLst>
          </p:cNvPr>
          <p:cNvCxnSpPr>
            <a:cxnSpLocks/>
          </p:cNvCxnSpPr>
          <p:nvPr/>
        </p:nvCxnSpPr>
        <p:spPr>
          <a:xfrm flipV="1">
            <a:off x="7042554" y="4732736"/>
            <a:ext cx="0" cy="296869"/>
          </a:xfrm>
          <a:prstGeom prst="straightConnector1">
            <a:avLst/>
          </a:prstGeom>
          <a:ln w="38100">
            <a:solidFill>
              <a:srgbClr val="E68699"/>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4144680-24DD-195E-1AB2-2563F3E2E44C}"/>
              </a:ext>
            </a:extLst>
          </p:cNvPr>
          <p:cNvSpPr txBox="1"/>
          <p:nvPr/>
        </p:nvSpPr>
        <p:spPr>
          <a:xfrm>
            <a:off x="5797857" y="5044685"/>
            <a:ext cx="2847596" cy="692497"/>
          </a:xfrm>
          <a:prstGeom prst="rect">
            <a:avLst/>
          </a:prstGeom>
          <a:noFill/>
        </p:spPr>
        <p:txBody>
          <a:bodyPr wrap="square" lIns="91440" tIns="45720" rIns="91440" bIns="45720" anchor="t">
            <a:spAutoFit/>
          </a:bodyPr>
          <a:lstStyle/>
          <a:p>
            <a:pPr>
              <a:defRPr/>
            </a:pPr>
            <a:r>
              <a:rPr lang="en-US" sz="1300">
                <a:latin typeface="Aptos" panose="020B0004020202020204"/>
              </a:rPr>
              <a:t>In contrast, most upper-level math sections in the school are being taught by exemplary teachers.</a:t>
            </a:r>
          </a:p>
        </p:txBody>
      </p:sp>
      <p:pic>
        <p:nvPicPr>
          <p:cNvPr id="16" name="Picture 15">
            <a:extLst>
              <a:ext uri="{FF2B5EF4-FFF2-40B4-BE49-F238E27FC236}">
                <a16:creationId xmlns:a16="http://schemas.microsoft.com/office/drawing/2014/main" id="{78C93F07-6FFA-988D-CF21-4B21ED3FDB28}"/>
              </a:ext>
            </a:extLst>
          </p:cNvPr>
          <p:cNvPicPr>
            <a:picLocks noChangeAspect="1"/>
          </p:cNvPicPr>
          <p:nvPr/>
        </p:nvPicPr>
        <p:blipFill>
          <a:blip r:embed="rId7"/>
          <a:stretch>
            <a:fillRect/>
          </a:stretch>
        </p:blipFill>
        <p:spPr>
          <a:xfrm>
            <a:off x="642098" y="1541514"/>
            <a:ext cx="675197" cy="661827"/>
          </a:xfrm>
          <a:prstGeom prst="rect">
            <a:avLst/>
          </a:prstGeom>
        </p:spPr>
      </p:pic>
    </p:spTree>
    <p:extLst>
      <p:ext uri="{BB962C8B-B14F-4D97-AF65-F5344CB8AC3E}">
        <p14:creationId xmlns:p14="http://schemas.microsoft.com/office/powerpoint/2010/main" val="2562476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0C2B616-0866-8349-CB8B-1BB6F4879DC2}"/>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B19FC2A-5E3E-234E-2025-E7EA7913AFB0}"/>
              </a:ext>
            </a:extLst>
          </p:cNvPr>
          <p:cNvSpPr txBox="1">
            <a:spLocks/>
          </p:cNvSpPr>
          <p:nvPr/>
        </p:nvSpPr>
        <p:spPr>
          <a:xfrm>
            <a:off x="342899" y="150338"/>
            <a:ext cx="10440533"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2</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300">
                <a:solidFill>
                  <a:schemeClr val="bg1"/>
                </a:solidFill>
                <a:latin typeface="Aptos Narrow" panose="020B0004020202020204" pitchFamily="34" charset="0"/>
              </a:rPr>
              <a:t>Students with disabilities and ELL students are more likely than their peers to have novice teachers or long-term subs due to higher vacancy rates in harder-to-staff positions.</a:t>
            </a:r>
          </a:p>
        </p:txBody>
      </p:sp>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B51EC4E2-738A-9667-E6B6-6BB7E2A9F0C1}"/>
              </a:ext>
            </a:extLst>
          </p:cNvPr>
          <p:cNvSpPr txBox="1"/>
          <p:nvPr/>
        </p:nvSpPr>
        <p:spPr>
          <a:xfrm>
            <a:off x="1468429" y="1713988"/>
            <a:ext cx="7259323"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This school consistently experiences a higher vacancy rate in special education </a:t>
            </a:r>
            <a:br>
              <a:rPr lang="en-US" sz="1300">
                <a:latin typeface="Aptos" panose="020B0004020202020204" pitchFamily="34" charset="0"/>
              </a:rPr>
            </a:br>
            <a:r>
              <a:rPr lang="en-US" sz="1300">
                <a:latin typeface="Aptos" panose="020B0004020202020204" pitchFamily="34" charset="0"/>
              </a:rPr>
              <a:t>and ELL positions than in other teaching positions.</a:t>
            </a:r>
          </a:p>
        </p:txBody>
      </p:sp>
      <p:sp>
        <p:nvSpPr>
          <p:cNvPr id="26" name="TextBox 25">
            <a:extLst>
              <a:ext uri="{FF2B5EF4-FFF2-40B4-BE49-F238E27FC236}">
                <a16:creationId xmlns:a16="http://schemas.microsoft.com/office/drawing/2014/main" id="{4318AB94-8A1D-1854-5F97-1F621C2B3A13}"/>
              </a:ext>
            </a:extLst>
          </p:cNvPr>
          <p:cNvSpPr txBox="1"/>
          <p:nvPr/>
        </p:nvSpPr>
        <p:spPr>
          <a:xfrm>
            <a:off x="686854" y="6468705"/>
            <a:ext cx="8304746" cy="246221"/>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ARE analysis of common trends in high schools.</a:t>
            </a:r>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E68699">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108556"/>
            <a:ext cx="2131332" cy="3754874"/>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Which depts or teams have higher rates of vacancies? </a:t>
            </a:r>
          </a:p>
          <a:p>
            <a:pPr marL="194310" indent="-194310" algn="l" rtl="0" fontAlgn="base">
              <a:spcAft>
                <a:spcPts val="400"/>
              </a:spcAft>
              <a:buFont typeface="Arial" panose="020B0604020202020204" pitchFamily="34" charset="0"/>
              <a:buChar char="•"/>
            </a:pPr>
            <a:r>
              <a:rPr lang="en-US" sz="1300">
                <a:latin typeface="Aptos"/>
              </a:rPr>
              <a:t>How do any recruitment and/or retention challenges impact our students?</a:t>
            </a:r>
          </a:p>
          <a:p>
            <a:pPr algn="l" rtl="0" fontAlgn="base">
              <a:spcBef>
                <a:spcPts val="1200"/>
              </a:spcBef>
            </a:pPr>
            <a:r>
              <a:rPr lang="en-US" sz="1300" b="1" i="0">
                <a:effectLst/>
                <a:latin typeface="Aptos"/>
              </a:rPr>
              <a:t>What quantitative or qualitative data could help us assess this in our school?</a:t>
            </a:r>
          </a:p>
          <a:p>
            <a:pPr algn="l" rtl="0" fontAlgn="base">
              <a:spcBef>
                <a:spcPts val="1200"/>
              </a:spcBef>
            </a:pPr>
            <a:r>
              <a:rPr lang="en-US" sz="1300" b="1" i="0">
                <a:effectLst/>
                <a:latin typeface="Aptos"/>
              </a:rPr>
              <a:t>Do we want to prioritize this—yes, no, or maybe?</a:t>
            </a: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2"/>
            <a:ext cx="2852865" cy="471990"/>
          </a:xfrm>
          <a:prstGeom prst="rect">
            <a:avLst/>
          </a:prstGeom>
          <a:solidFill>
            <a:srgbClr val="C636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2" name="Title 1">
            <a:extLst>
              <a:ext uri="{FF2B5EF4-FFF2-40B4-BE49-F238E27FC236}">
                <a16:creationId xmlns:a16="http://schemas.microsoft.com/office/drawing/2014/main" id="{3D6A1048-0124-6B1A-1BCF-06A826778E46}"/>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sp>
        <p:nvSpPr>
          <p:cNvPr id="7" name="TextBox 6">
            <a:extLst>
              <a:ext uri="{FF2B5EF4-FFF2-40B4-BE49-F238E27FC236}">
                <a16:creationId xmlns:a16="http://schemas.microsoft.com/office/drawing/2014/main" id="{32C6AEA9-8558-3D83-A10B-338B1C3A2B84}"/>
              </a:ext>
            </a:extLst>
          </p:cNvPr>
          <p:cNvSpPr txBox="1"/>
          <p:nvPr/>
        </p:nvSpPr>
        <p:spPr>
          <a:xfrm>
            <a:off x="1468429" y="5618811"/>
            <a:ext cx="4045800" cy="461665"/>
          </a:xfrm>
          <a:prstGeom prst="rect">
            <a:avLst/>
          </a:prstGeom>
          <a:noFill/>
        </p:spPr>
        <p:txBody>
          <a:bodyPr wrap="square">
            <a:spAutoFit/>
          </a:bodyPr>
          <a:lstStyle/>
          <a:p>
            <a:pPr>
              <a:defRPr/>
            </a:pPr>
            <a:r>
              <a:rPr lang="en-US" sz="1200">
                <a:latin typeface="Aptos" panose="020B0004020202020204" pitchFamily="34" charset="0"/>
              </a:rPr>
              <a:t>Reviewing historical data shows that this is a consistent trend at this school, despite outlying COVID years.</a:t>
            </a:r>
          </a:p>
        </p:txBody>
      </p:sp>
      <p:pic>
        <p:nvPicPr>
          <p:cNvPr id="8" name="Graphic 7" descr="Line arrow: Counter-clockwise curve outline">
            <a:extLst>
              <a:ext uri="{FF2B5EF4-FFF2-40B4-BE49-F238E27FC236}">
                <a16:creationId xmlns:a16="http://schemas.microsoft.com/office/drawing/2014/main" id="{0DB440B9-9338-45A4-937B-EC7992EE8F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657528">
            <a:off x="1017671" y="5522525"/>
            <a:ext cx="376312" cy="376312"/>
          </a:xfrm>
          <a:prstGeom prst="rect">
            <a:avLst/>
          </a:prstGeom>
        </p:spPr>
      </p:pic>
      <p:graphicFrame>
        <p:nvGraphicFramePr>
          <p:cNvPr id="9" name="Table 8">
            <a:extLst>
              <a:ext uri="{FF2B5EF4-FFF2-40B4-BE49-F238E27FC236}">
                <a16:creationId xmlns:a16="http://schemas.microsoft.com/office/drawing/2014/main" id="{C8C40489-536A-252D-5FB3-868C7F9DB886}"/>
              </a:ext>
            </a:extLst>
          </p:cNvPr>
          <p:cNvGraphicFramePr>
            <a:graphicFrameLocks noGrp="1"/>
          </p:cNvGraphicFramePr>
          <p:nvPr>
            <p:extLst>
              <p:ext uri="{D42A27DB-BD31-4B8C-83A1-F6EECF244321}">
                <p14:modId xmlns:p14="http://schemas.microsoft.com/office/powerpoint/2010/main" val="538158239"/>
              </p:ext>
            </p:extLst>
          </p:nvPr>
        </p:nvGraphicFramePr>
        <p:xfrm>
          <a:off x="664957" y="2993492"/>
          <a:ext cx="8015907" cy="2494888"/>
        </p:xfrm>
        <a:graphic>
          <a:graphicData uri="http://schemas.openxmlformats.org/drawingml/2006/table">
            <a:tbl>
              <a:tblPr firstRow="1" bandRow="1">
                <a:tableStyleId>{5940675A-B579-460E-94D1-54222C63F5DA}</a:tableStyleId>
              </a:tblPr>
              <a:tblGrid>
                <a:gridCol w="1104467">
                  <a:extLst>
                    <a:ext uri="{9D8B030D-6E8A-4147-A177-3AD203B41FA5}">
                      <a16:colId xmlns:a16="http://schemas.microsoft.com/office/drawing/2014/main" val="147346643"/>
                    </a:ext>
                  </a:extLst>
                </a:gridCol>
                <a:gridCol w="2624446">
                  <a:extLst>
                    <a:ext uri="{9D8B030D-6E8A-4147-A177-3AD203B41FA5}">
                      <a16:colId xmlns:a16="http://schemas.microsoft.com/office/drawing/2014/main" val="2991208625"/>
                    </a:ext>
                  </a:extLst>
                </a:gridCol>
                <a:gridCol w="2149434">
                  <a:extLst>
                    <a:ext uri="{9D8B030D-6E8A-4147-A177-3AD203B41FA5}">
                      <a16:colId xmlns:a16="http://schemas.microsoft.com/office/drawing/2014/main" val="3715060768"/>
                    </a:ext>
                  </a:extLst>
                </a:gridCol>
                <a:gridCol w="2137560">
                  <a:extLst>
                    <a:ext uri="{9D8B030D-6E8A-4147-A177-3AD203B41FA5}">
                      <a16:colId xmlns:a16="http://schemas.microsoft.com/office/drawing/2014/main" val="1066460222"/>
                    </a:ext>
                  </a:extLst>
                </a:gridCol>
              </a:tblGrid>
              <a:tr h="687858">
                <a:tc>
                  <a:txBody>
                    <a:bodyPr/>
                    <a:lstStyle/>
                    <a:p>
                      <a:pPr algn="ctr"/>
                      <a:r>
                        <a:rPr lang="en-US" sz="1200" b="0">
                          <a:latin typeface="Aptos" panose="020B0004020202020204" pitchFamily="34" charset="0"/>
                        </a:rPr>
                        <a:t>School Year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ptos" panose="020B0004020202020204" pitchFamily="34" charset="0"/>
                        </a:rPr>
                        <a:t>% of special education teaching positions that are vacant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ptos" panose="020B0004020202020204" pitchFamily="34" charset="0"/>
                        </a:rPr>
                        <a:t>% of ELL teaching positions that are vacant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ptos" panose="020B0004020202020204" pitchFamily="34" charset="0"/>
                        </a:rPr>
                        <a:t>% of all other teaching positions that are vacant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90385116"/>
                  </a:ext>
                </a:extLst>
              </a:tr>
              <a:tr h="361406">
                <a:tc>
                  <a:txBody>
                    <a:bodyPr/>
                    <a:lstStyle/>
                    <a:p>
                      <a:pPr algn="ctr"/>
                      <a:r>
                        <a:rPr lang="en-US" sz="1200">
                          <a:latin typeface="Aptos" panose="020B0004020202020204" pitchFamily="34" charset="0"/>
                        </a:rPr>
                        <a:t>2023-24</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latin typeface="Aptos" panose="020B0004020202020204" pitchFamily="34" charset="0"/>
                        </a:rPr>
                        <a:t>11%</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C1"/>
                    </a:solidFill>
                  </a:tcPr>
                </a:tc>
                <a:tc>
                  <a:txBody>
                    <a:bodyPr/>
                    <a:lstStyle/>
                    <a:p>
                      <a:pPr algn="ctr"/>
                      <a:r>
                        <a:rPr lang="en-US" sz="1200">
                          <a:latin typeface="Aptos" panose="020B0004020202020204" pitchFamily="34" charset="0"/>
                        </a:rPr>
                        <a:t>20%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CF89"/>
                    </a:solidFill>
                  </a:tcPr>
                </a:tc>
                <a:tc>
                  <a:txBody>
                    <a:bodyPr/>
                    <a:lstStyle/>
                    <a:p>
                      <a:pPr algn="ctr"/>
                      <a:r>
                        <a:rPr lang="en-US" sz="1200">
                          <a:latin typeface="Aptos" panose="020B0004020202020204" pitchFamily="34" charset="0"/>
                        </a:rPr>
                        <a:t>7%</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1662486"/>
                  </a:ext>
                </a:extLst>
              </a:tr>
              <a:tr h="361406">
                <a:tc>
                  <a:txBody>
                    <a:bodyPr/>
                    <a:lstStyle/>
                    <a:p>
                      <a:pPr algn="ctr"/>
                      <a:r>
                        <a:rPr lang="en-US" sz="1200">
                          <a:latin typeface="Aptos" panose="020B0004020202020204" pitchFamily="34" charset="0"/>
                        </a:rPr>
                        <a:t>2022-23</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ptos" panose="020B0004020202020204" pitchFamily="34" charset="0"/>
                        </a:rPr>
                        <a:t>11%</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C1"/>
                    </a:solidFill>
                  </a:tcPr>
                </a:tc>
                <a:tc>
                  <a:txBody>
                    <a:bodyPr/>
                    <a:lstStyle/>
                    <a:p>
                      <a:pPr algn="ctr"/>
                      <a:r>
                        <a:rPr lang="en-US" sz="1200">
                          <a:latin typeface="Aptos" panose="020B0004020202020204" pitchFamily="34" charset="0"/>
                        </a:rPr>
                        <a:t>20%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CF89"/>
                    </a:solidFill>
                  </a:tcPr>
                </a:tc>
                <a:tc>
                  <a:txBody>
                    <a:bodyPr/>
                    <a:lstStyle/>
                    <a:p>
                      <a:pPr algn="ctr"/>
                      <a:r>
                        <a:rPr lang="en-US" sz="1200">
                          <a:latin typeface="Aptos" panose="020B0004020202020204" pitchFamily="34" charset="0"/>
                        </a:rPr>
                        <a:t>8%</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3140373"/>
                  </a:ext>
                </a:extLst>
              </a:tr>
              <a:tr h="361406">
                <a:tc>
                  <a:txBody>
                    <a:bodyPr/>
                    <a:lstStyle/>
                    <a:p>
                      <a:pPr algn="ctr"/>
                      <a:r>
                        <a:rPr lang="en-US" sz="1200">
                          <a:latin typeface="Aptos" panose="020B0004020202020204" pitchFamily="34" charset="0"/>
                        </a:rPr>
                        <a:t>2021-22</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latin typeface="Aptos" panose="020B0004020202020204" pitchFamily="34" charset="0"/>
                        </a:rPr>
                        <a:t>22%</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CF89"/>
                    </a:solidFill>
                  </a:tcPr>
                </a:tc>
                <a:tc>
                  <a:txBody>
                    <a:bodyPr/>
                    <a:lstStyle/>
                    <a:p>
                      <a:pPr algn="ctr"/>
                      <a:r>
                        <a:rPr lang="en-US" sz="1200" b="0">
                          <a:latin typeface="Aptos" panose="020B0004020202020204" pitchFamily="34" charset="0"/>
                        </a:rPr>
                        <a:t>40%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6D6D"/>
                    </a:solidFill>
                  </a:tcPr>
                </a:tc>
                <a:tc>
                  <a:txBody>
                    <a:bodyPr/>
                    <a:lstStyle/>
                    <a:p>
                      <a:pPr algn="ctr"/>
                      <a:r>
                        <a:rPr lang="en-US" sz="1200">
                          <a:latin typeface="Aptos" panose="020B0004020202020204" pitchFamily="34" charset="0"/>
                        </a:rPr>
                        <a:t>9%</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8959052"/>
                  </a:ext>
                </a:extLst>
              </a:tr>
              <a:tr h="361406">
                <a:tc>
                  <a:txBody>
                    <a:bodyPr/>
                    <a:lstStyle/>
                    <a:p>
                      <a:pPr algn="ctr"/>
                      <a:r>
                        <a:rPr lang="en-US" sz="1200">
                          <a:latin typeface="Aptos" panose="020B0004020202020204" pitchFamily="34" charset="0"/>
                        </a:rPr>
                        <a:t>2020-21</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latin typeface="Aptos" panose="020B0004020202020204" pitchFamily="34" charset="0"/>
                        </a:rPr>
                        <a:t>22%</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CF89"/>
                    </a:solidFill>
                  </a:tcPr>
                </a:tc>
                <a:tc>
                  <a:txBody>
                    <a:bodyPr/>
                    <a:lstStyle/>
                    <a:p>
                      <a:pPr algn="ctr"/>
                      <a:r>
                        <a:rPr lang="en-US" sz="1200" b="0">
                          <a:latin typeface="Aptos" panose="020B0004020202020204" pitchFamily="34" charset="0"/>
                        </a:rPr>
                        <a:t>40%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6D6D"/>
                    </a:solidFill>
                  </a:tcPr>
                </a:tc>
                <a:tc>
                  <a:txBody>
                    <a:bodyPr/>
                    <a:lstStyle/>
                    <a:p>
                      <a:pPr algn="ctr"/>
                      <a:r>
                        <a:rPr lang="en-US" sz="1200">
                          <a:latin typeface="Aptos" panose="020B0004020202020204" pitchFamily="34" charset="0"/>
                        </a:rPr>
                        <a:t>9%</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2744057"/>
                  </a:ext>
                </a:extLst>
              </a:tr>
              <a:tr h="361406">
                <a:tc>
                  <a:txBody>
                    <a:bodyPr/>
                    <a:lstStyle/>
                    <a:p>
                      <a:pPr algn="ctr"/>
                      <a:r>
                        <a:rPr lang="en-US" sz="1200">
                          <a:latin typeface="Aptos" panose="020B0004020202020204" pitchFamily="34" charset="0"/>
                        </a:rPr>
                        <a:t>2019-20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latin typeface="Aptos" panose="020B0004020202020204" pitchFamily="34" charset="0"/>
                        </a:rPr>
                        <a:t>11%</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C1"/>
                    </a:solidFill>
                  </a:tcPr>
                </a:tc>
                <a:tc>
                  <a:txBody>
                    <a:bodyPr/>
                    <a:lstStyle/>
                    <a:p>
                      <a:pPr algn="ctr"/>
                      <a:r>
                        <a:rPr lang="en-US" sz="1200">
                          <a:latin typeface="Aptos" panose="020B0004020202020204" pitchFamily="34" charset="0"/>
                        </a:rPr>
                        <a:t>20%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CF89"/>
                    </a:solidFill>
                  </a:tcPr>
                </a:tc>
                <a:tc>
                  <a:txBody>
                    <a:bodyPr/>
                    <a:lstStyle/>
                    <a:p>
                      <a:pPr algn="ctr"/>
                      <a:r>
                        <a:rPr lang="en-US" sz="1200">
                          <a:latin typeface="Aptos" panose="020B0004020202020204" pitchFamily="34" charset="0"/>
                        </a:rPr>
                        <a:t>6%</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4149628"/>
                  </a:ext>
                </a:extLst>
              </a:tr>
            </a:tbl>
          </a:graphicData>
        </a:graphic>
      </p:graphicFrame>
      <p:grpSp>
        <p:nvGrpSpPr>
          <p:cNvPr id="12" name="Group 11">
            <a:extLst>
              <a:ext uri="{FF2B5EF4-FFF2-40B4-BE49-F238E27FC236}">
                <a16:creationId xmlns:a16="http://schemas.microsoft.com/office/drawing/2014/main" id="{E5F26185-0388-AD65-2422-46B51A458445}"/>
              </a:ext>
            </a:extLst>
          </p:cNvPr>
          <p:cNvGrpSpPr/>
          <p:nvPr/>
        </p:nvGrpSpPr>
        <p:grpSpPr>
          <a:xfrm>
            <a:off x="10974590" y="228036"/>
            <a:ext cx="1026252" cy="903825"/>
            <a:chOff x="11022090" y="228036"/>
            <a:chExt cx="1026252" cy="903825"/>
          </a:xfrm>
        </p:grpSpPr>
        <p:pic>
          <p:nvPicPr>
            <p:cNvPr id="13" name="Picture 12">
              <a:extLst>
                <a:ext uri="{FF2B5EF4-FFF2-40B4-BE49-F238E27FC236}">
                  <a16:creationId xmlns:a16="http://schemas.microsoft.com/office/drawing/2014/main" id="{C3C3E17E-34E4-25D9-0689-435119D4538C}"/>
                </a:ext>
              </a:extLst>
            </p:cNvPr>
            <p:cNvPicPr>
              <a:picLocks noChangeAspect="1"/>
            </p:cNvPicPr>
            <p:nvPr/>
          </p:nvPicPr>
          <p:blipFill>
            <a:blip r:embed="rId8"/>
            <a:stretch>
              <a:fillRect/>
            </a:stretch>
          </p:blipFill>
          <p:spPr>
            <a:xfrm>
              <a:off x="11073331" y="228036"/>
              <a:ext cx="923771" cy="903825"/>
            </a:xfrm>
            <a:prstGeom prst="rect">
              <a:avLst/>
            </a:prstGeom>
          </p:spPr>
        </p:pic>
        <p:sp>
          <p:nvSpPr>
            <p:cNvPr id="14" name="Rectangle 13">
              <a:extLst>
                <a:ext uri="{FF2B5EF4-FFF2-40B4-BE49-F238E27FC236}">
                  <a16:creationId xmlns:a16="http://schemas.microsoft.com/office/drawing/2014/main" id="{68CE7131-D1FC-D2F9-C69B-7BEB29656849}"/>
                </a:ext>
              </a:extLst>
            </p:cNvPr>
            <p:cNvSpPr/>
            <p:nvPr/>
          </p:nvSpPr>
          <p:spPr>
            <a:xfrm>
              <a:off x="11022090" y="357889"/>
              <a:ext cx="1026252"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chemeClr val="accent2"/>
                    </a:outerShdw>
                  </a:effectLst>
                  <a:latin typeface="Aptos" panose="020B0004020202020204" pitchFamily="34" charset="0"/>
                </a:rPr>
                <a:t>Teaching Quality &amp; Diversity</a:t>
              </a:r>
            </a:p>
          </p:txBody>
        </p:sp>
      </p:grpSp>
      <p:pic>
        <p:nvPicPr>
          <p:cNvPr id="18" name="Picture 17">
            <a:extLst>
              <a:ext uri="{FF2B5EF4-FFF2-40B4-BE49-F238E27FC236}">
                <a16:creationId xmlns:a16="http://schemas.microsoft.com/office/drawing/2014/main" id="{1E50741E-65ED-9EAD-E6F8-3A33EA58082A}"/>
              </a:ext>
            </a:extLst>
          </p:cNvPr>
          <p:cNvPicPr>
            <a:picLocks noChangeAspect="1"/>
          </p:cNvPicPr>
          <p:nvPr/>
        </p:nvPicPr>
        <p:blipFill>
          <a:blip r:embed="rId9"/>
          <a:stretch>
            <a:fillRect/>
          </a:stretch>
        </p:blipFill>
        <p:spPr>
          <a:xfrm>
            <a:off x="642098" y="1541514"/>
            <a:ext cx="675197" cy="661827"/>
          </a:xfrm>
          <a:prstGeom prst="rect">
            <a:avLst/>
          </a:prstGeom>
        </p:spPr>
      </p:pic>
      <p:sp>
        <p:nvSpPr>
          <p:cNvPr id="2" name="Rectangle 1">
            <a:extLst>
              <a:ext uri="{FF2B5EF4-FFF2-40B4-BE49-F238E27FC236}">
                <a16:creationId xmlns:a16="http://schemas.microsoft.com/office/drawing/2014/main" id="{1F497F98-B484-551D-FCB6-68B6695D52AE}"/>
              </a:ext>
            </a:extLst>
          </p:cNvPr>
          <p:cNvSpPr/>
          <p:nvPr/>
        </p:nvSpPr>
        <p:spPr>
          <a:xfrm>
            <a:off x="642098" y="2657341"/>
            <a:ext cx="4325280" cy="283974"/>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200" b="1" i="0" strike="noStrike" kern="1200" cap="none" spc="0" normalizeH="0" baseline="0" noProof="0">
                <a:ln>
                  <a:noFill/>
                </a:ln>
                <a:effectLst/>
                <a:uLnTx/>
                <a:uFillTx/>
                <a:latin typeface="Aptos" panose="020B0004020202020204"/>
              </a:rPr>
              <a:t>Teaching Position Vacancy Rates by Department</a:t>
            </a:r>
          </a:p>
        </p:txBody>
      </p:sp>
    </p:spTree>
    <p:extLst>
      <p:ext uri="{BB962C8B-B14F-4D97-AF65-F5344CB8AC3E}">
        <p14:creationId xmlns:p14="http://schemas.microsoft.com/office/powerpoint/2010/main" val="424912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extLst>
              <p:ext uri="{D42A27DB-BD31-4B8C-83A1-F6EECF244321}">
                <p14:modId xmlns:p14="http://schemas.microsoft.com/office/powerpoint/2010/main" val="257375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ounded Rectangle 14">
            <a:extLst>
              <a:ext uri="{FF2B5EF4-FFF2-40B4-BE49-F238E27FC236}">
                <a16:creationId xmlns:a16="http://schemas.microsoft.com/office/drawing/2014/main" id="{E779AAEC-6469-78C7-EF77-33EA83E7CBD4}"/>
              </a:ext>
            </a:extLst>
          </p:cNvPr>
          <p:cNvSpPr/>
          <p:nvPr/>
        </p:nvSpPr>
        <p:spPr>
          <a:xfrm>
            <a:off x="638365" y="2574569"/>
            <a:ext cx="4145410" cy="3648584"/>
          </a:xfrm>
          <a:prstGeom prst="roundRect">
            <a:avLst>
              <a:gd name="adj" fmla="val 2684"/>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56856217-4029-049A-0453-E138718BB549}"/>
              </a:ext>
            </a:extLst>
          </p:cNvPr>
          <p:cNvSpPr/>
          <p:nvPr/>
        </p:nvSpPr>
        <p:spPr>
          <a:xfrm>
            <a:off x="4997337" y="2563660"/>
            <a:ext cx="3730824" cy="3648584"/>
          </a:xfrm>
          <a:prstGeom prst="roundRect">
            <a:avLst>
              <a:gd name="adj" fmla="val 2652"/>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7" name="Round Same Side Corner Rectangle 16">
            <a:extLst>
              <a:ext uri="{FF2B5EF4-FFF2-40B4-BE49-F238E27FC236}">
                <a16:creationId xmlns:a16="http://schemas.microsoft.com/office/drawing/2014/main" id="{BA96C5F7-3957-F4F5-017C-34B4788C2A3F}"/>
              </a:ext>
            </a:extLst>
          </p:cNvPr>
          <p:cNvSpPr/>
          <p:nvPr/>
        </p:nvSpPr>
        <p:spPr>
          <a:xfrm>
            <a:off x="625325" y="2572655"/>
            <a:ext cx="4158450" cy="856345"/>
          </a:xfrm>
          <a:custGeom>
            <a:avLst/>
            <a:gdLst>
              <a:gd name="connsiteX0" fmla="*/ 86217 w 4158450"/>
              <a:gd name="connsiteY0" fmla="*/ 0 h 856345"/>
              <a:gd name="connsiteX1" fmla="*/ 670833 w 4158450"/>
              <a:gd name="connsiteY1" fmla="*/ 0 h 856345"/>
              <a:gd name="connsiteX2" fmla="*/ 1335169 w 4158450"/>
              <a:gd name="connsiteY2" fmla="*/ 0 h 856345"/>
              <a:gd name="connsiteX3" fmla="*/ 1919784 w 4158450"/>
              <a:gd name="connsiteY3" fmla="*/ 0 h 856345"/>
              <a:gd name="connsiteX4" fmla="*/ 2584120 w 4158450"/>
              <a:gd name="connsiteY4" fmla="*/ 0 h 856345"/>
              <a:gd name="connsiteX5" fmla="*/ 3128876 w 4158450"/>
              <a:gd name="connsiteY5" fmla="*/ 0 h 856345"/>
              <a:gd name="connsiteX6" fmla="*/ 4072233 w 4158450"/>
              <a:gd name="connsiteY6" fmla="*/ 0 h 856345"/>
              <a:gd name="connsiteX7" fmla="*/ 4158450 w 4158450"/>
              <a:gd name="connsiteY7" fmla="*/ 86217 h 856345"/>
              <a:gd name="connsiteX8" fmla="*/ 4158450 w 4158450"/>
              <a:gd name="connsiteY8" fmla="*/ 478982 h 856345"/>
              <a:gd name="connsiteX9" fmla="*/ 4158450 w 4158450"/>
              <a:gd name="connsiteY9" fmla="*/ 856345 h 856345"/>
              <a:gd name="connsiteX10" fmla="*/ 4158450 w 4158450"/>
              <a:gd name="connsiteY10" fmla="*/ 856345 h 856345"/>
              <a:gd name="connsiteX11" fmla="*/ 3423791 w 4158450"/>
              <a:gd name="connsiteY11" fmla="*/ 856345 h 856345"/>
              <a:gd name="connsiteX12" fmla="*/ 2689131 w 4158450"/>
              <a:gd name="connsiteY12" fmla="*/ 856345 h 856345"/>
              <a:gd name="connsiteX13" fmla="*/ 2079225 w 4158450"/>
              <a:gd name="connsiteY13" fmla="*/ 856345 h 856345"/>
              <a:gd name="connsiteX14" fmla="*/ 1344566 w 4158450"/>
              <a:gd name="connsiteY14" fmla="*/ 856345 h 856345"/>
              <a:gd name="connsiteX15" fmla="*/ 0 w 4158450"/>
              <a:gd name="connsiteY15" fmla="*/ 856345 h 856345"/>
              <a:gd name="connsiteX16" fmla="*/ 0 w 4158450"/>
              <a:gd name="connsiteY16" fmla="*/ 856345 h 856345"/>
              <a:gd name="connsiteX17" fmla="*/ 0 w 4158450"/>
              <a:gd name="connsiteY17" fmla="*/ 478982 h 856345"/>
              <a:gd name="connsiteX18" fmla="*/ 0 w 4158450"/>
              <a:gd name="connsiteY18" fmla="*/ 86217 h 856345"/>
              <a:gd name="connsiteX19" fmla="*/ 86217 w 4158450"/>
              <a:gd name="connsiteY19" fmla="*/ 0 h 85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8450" h="856345" fill="none" extrusionOk="0">
                <a:moveTo>
                  <a:pt x="86217" y="0"/>
                </a:moveTo>
                <a:cubicBezTo>
                  <a:pt x="348811" y="17452"/>
                  <a:pt x="553795" y="24554"/>
                  <a:pt x="670833" y="0"/>
                </a:cubicBezTo>
                <a:cubicBezTo>
                  <a:pt x="787871" y="-24554"/>
                  <a:pt x="1007145" y="-614"/>
                  <a:pt x="1335169" y="0"/>
                </a:cubicBezTo>
                <a:cubicBezTo>
                  <a:pt x="1663193" y="614"/>
                  <a:pt x="1801027" y="25273"/>
                  <a:pt x="1919784" y="0"/>
                </a:cubicBezTo>
                <a:cubicBezTo>
                  <a:pt x="2038541" y="-25273"/>
                  <a:pt x="2287271" y="-116"/>
                  <a:pt x="2584120" y="0"/>
                </a:cubicBezTo>
                <a:cubicBezTo>
                  <a:pt x="2880969" y="116"/>
                  <a:pt x="3014694" y="-22582"/>
                  <a:pt x="3128876" y="0"/>
                </a:cubicBezTo>
                <a:cubicBezTo>
                  <a:pt x="3243058" y="22582"/>
                  <a:pt x="3787138" y="45822"/>
                  <a:pt x="4072233" y="0"/>
                </a:cubicBezTo>
                <a:cubicBezTo>
                  <a:pt x="4118477" y="2754"/>
                  <a:pt x="4155510" y="34700"/>
                  <a:pt x="4158450" y="86217"/>
                </a:cubicBezTo>
                <a:cubicBezTo>
                  <a:pt x="4140657" y="232698"/>
                  <a:pt x="4153565" y="306424"/>
                  <a:pt x="4158450" y="478982"/>
                </a:cubicBezTo>
                <a:cubicBezTo>
                  <a:pt x="4163335" y="651540"/>
                  <a:pt x="4162045" y="757479"/>
                  <a:pt x="4158450" y="856345"/>
                </a:cubicBezTo>
                <a:lnTo>
                  <a:pt x="4158450" y="856345"/>
                </a:lnTo>
                <a:cubicBezTo>
                  <a:pt x="3824167" y="884937"/>
                  <a:pt x="3575207" y="847780"/>
                  <a:pt x="3423791" y="856345"/>
                </a:cubicBezTo>
                <a:cubicBezTo>
                  <a:pt x="3272375" y="864910"/>
                  <a:pt x="2941258" y="879812"/>
                  <a:pt x="2689131" y="856345"/>
                </a:cubicBezTo>
                <a:cubicBezTo>
                  <a:pt x="2437004" y="832878"/>
                  <a:pt x="2279469" y="854210"/>
                  <a:pt x="2079225" y="856345"/>
                </a:cubicBezTo>
                <a:cubicBezTo>
                  <a:pt x="1878981" y="858480"/>
                  <a:pt x="1539994" y="892852"/>
                  <a:pt x="1344566" y="856345"/>
                </a:cubicBezTo>
                <a:cubicBezTo>
                  <a:pt x="1149138" y="819838"/>
                  <a:pt x="425181" y="810423"/>
                  <a:pt x="0" y="856345"/>
                </a:cubicBezTo>
                <a:lnTo>
                  <a:pt x="0" y="856345"/>
                </a:lnTo>
                <a:cubicBezTo>
                  <a:pt x="-8613" y="695508"/>
                  <a:pt x="-16495" y="660503"/>
                  <a:pt x="0" y="478982"/>
                </a:cubicBezTo>
                <a:cubicBezTo>
                  <a:pt x="16495" y="297461"/>
                  <a:pt x="-2477" y="262877"/>
                  <a:pt x="0" y="86217"/>
                </a:cubicBezTo>
                <a:cubicBezTo>
                  <a:pt x="3415" y="47618"/>
                  <a:pt x="44670" y="1203"/>
                  <a:pt x="86217" y="0"/>
                </a:cubicBezTo>
                <a:close/>
              </a:path>
              <a:path w="4158450" h="856345" stroke="0" extrusionOk="0">
                <a:moveTo>
                  <a:pt x="86217" y="0"/>
                </a:moveTo>
                <a:cubicBezTo>
                  <a:pt x="250049" y="16348"/>
                  <a:pt x="468723" y="17525"/>
                  <a:pt x="710693" y="0"/>
                </a:cubicBezTo>
                <a:cubicBezTo>
                  <a:pt x="952663" y="-17525"/>
                  <a:pt x="1119026" y="-12212"/>
                  <a:pt x="1255448" y="0"/>
                </a:cubicBezTo>
                <a:cubicBezTo>
                  <a:pt x="1391870" y="12212"/>
                  <a:pt x="1736365" y="14344"/>
                  <a:pt x="1999505" y="0"/>
                </a:cubicBezTo>
                <a:cubicBezTo>
                  <a:pt x="2262645" y="-14344"/>
                  <a:pt x="2379205" y="-19950"/>
                  <a:pt x="2623981" y="0"/>
                </a:cubicBezTo>
                <a:cubicBezTo>
                  <a:pt x="2868757" y="19950"/>
                  <a:pt x="3104320" y="-23683"/>
                  <a:pt x="3248456" y="0"/>
                </a:cubicBezTo>
                <a:cubicBezTo>
                  <a:pt x="3392592" y="23683"/>
                  <a:pt x="3892029" y="-24700"/>
                  <a:pt x="4072233" y="0"/>
                </a:cubicBezTo>
                <a:cubicBezTo>
                  <a:pt x="4108917" y="-1674"/>
                  <a:pt x="4150483" y="46102"/>
                  <a:pt x="4158450" y="86217"/>
                </a:cubicBezTo>
                <a:cubicBezTo>
                  <a:pt x="4174900" y="176215"/>
                  <a:pt x="4167699" y="329096"/>
                  <a:pt x="4158450" y="455878"/>
                </a:cubicBezTo>
                <a:cubicBezTo>
                  <a:pt x="4149201" y="582660"/>
                  <a:pt x="4165106" y="700501"/>
                  <a:pt x="4158450" y="856345"/>
                </a:cubicBezTo>
                <a:lnTo>
                  <a:pt x="4158450" y="856345"/>
                </a:lnTo>
                <a:cubicBezTo>
                  <a:pt x="3772076" y="877855"/>
                  <a:pt x="3552075" y="839941"/>
                  <a:pt x="3382206" y="856345"/>
                </a:cubicBezTo>
                <a:cubicBezTo>
                  <a:pt x="3212337" y="872749"/>
                  <a:pt x="2800903" y="819958"/>
                  <a:pt x="2647547" y="856345"/>
                </a:cubicBezTo>
                <a:cubicBezTo>
                  <a:pt x="2494191" y="892732"/>
                  <a:pt x="2243480" y="858888"/>
                  <a:pt x="2079225" y="856345"/>
                </a:cubicBezTo>
                <a:cubicBezTo>
                  <a:pt x="1914970" y="853802"/>
                  <a:pt x="1716634" y="825210"/>
                  <a:pt x="1386150" y="856345"/>
                </a:cubicBezTo>
                <a:cubicBezTo>
                  <a:pt x="1055667" y="887480"/>
                  <a:pt x="946210" y="869114"/>
                  <a:pt x="693075" y="856345"/>
                </a:cubicBezTo>
                <a:cubicBezTo>
                  <a:pt x="439941" y="843576"/>
                  <a:pt x="151934" y="831530"/>
                  <a:pt x="0" y="856345"/>
                </a:cubicBezTo>
                <a:lnTo>
                  <a:pt x="0" y="856345"/>
                </a:lnTo>
                <a:cubicBezTo>
                  <a:pt x="-18741" y="727997"/>
                  <a:pt x="-8181" y="608830"/>
                  <a:pt x="0" y="463580"/>
                </a:cubicBezTo>
                <a:cubicBezTo>
                  <a:pt x="8181" y="318330"/>
                  <a:pt x="-14457" y="166471"/>
                  <a:pt x="0" y="86217"/>
                </a:cubicBezTo>
                <a:cubicBezTo>
                  <a:pt x="-2122" y="42396"/>
                  <a:pt x="44394" y="4304"/>
                  <a:pt x="86217"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0068"/>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1" name="Round Same Side Corner Rectangle 20">
            <a:extLst>
              <a:ext uri="{FF2B5EF4-FFF2-40B4-BE49-F238E27FC236}">
                <a16:creationId xmlns:a16="http://schemas.microsoft.com/office/drawing/2014/main" id="{1EEB8FE5-48C0-D41E-3EA2-F6FBA4B25DF2}"/>
              </a:ext>
            </a:extLst>
          </p:cNvPr>
          <p:cNvSpPr/>
          <p:nvPr/>
        </p:nvSpPr>
        <p:spPr>
          <a:xfrm>
            <a:off x="4997337" y="2548836"/>
            <a:ext cx="3730824" cy="872627"/>
          </a:xfrm>
          <a:custGeom>
            <a:avLst/>
            <a:gdLst>
              <a:gd name="connsiteX0" fmla="*/ 124541 w 3730824"/>
              <a:gd name="connsiteY0" fmla="*/ 0 h 872627"/>
              <a:gd name="connsiteX1" fmla="*/ 716437 w 3730824"/>
              <a:gd name="connsiteY1" fmla="*/ 0 h 872627"/>
              <a:gd name="connsiteX2" fmla="*/ 1482420 w 3730824"/>
              <a:gd name="connsiteY2" fmla="*/ 0 h 872627"/>
              <a:gd name="connsiteX3" fmla="*/ 2178769 w 3730824"/>
              <a:gd name="connsiteY3" fmla="*/ 0 h 872627"/>
              <a:gd name="connsiteX4" fmla="*/ 2805482 w 3730824"/>
              <a:gd name="connsiteY4" fmla="*/ 0 h 872627"/>
              <a:gd name="connsiteX5" fmla="*/ 3606283 w 3730824"/>
              <a:gd name="connsiteY5" fmla="*/ 0 h 872627"/>
              <a:gd name="connsiteX6" fmla="*/ 3730824 w 3730824"/>
              <a:gd name="connsiteY6" fmla="*/ 124541 h 872627"/>
              <a:gd name="connsiteX7" fmla="*/ 3730824 w 3730824"/>
              <a:gd name="connsiteY7" fmla="*/ 498584 h 872627"/>
              <a:gd name="connsiteX8" fmla="*/ 3730824 w 3730824"/>
              <a:gd name="connsiteY8" fmla="*/ 872627 h 872627"/>
              <a:gd name="connsiteX9" fmla="*/ 3730824 w 3730824"/>
              <a:gd name="connsiteY9" fmla="*/ 872627 h 872627"/>
              <a:gd name="connsiteX10" fmla="*/ 3071712 w 3730824"/>
              <a:gd name="connsiteY10" fmla="*/ 872627 h 872627"/>
              <a:gd name="connsiteX11" fmla="*/ 2487216 w 3730824"/>
              <a:gd name="connsiteY11" fmla="*/ 872627 h 872627"/>
              <a:gd name="connsiteX12" fmla="*/ 1977337 w 3730824"/>
              <a:gd name="connsiteY12" fmla="*/ 872627 h 872627"/>
              <a:gd name="connsiteX13" fmla="*/ 1318224 w 3730824"/>
              <a:gd name="connsiteY13" fmla="*/ 872627 h 872627"/>
              <a:gd name="connsiteX14" fmla="*/ 771037 w 3730824"/>
              <a:gd name="connsiteY14" fmla="*/ 872627 h 872627"/>
              <a:gd name="connsiteX15" fmla="*/ 0 w 3730824"/>
              <a:gd name="connsiteY15" fmla="*/ 872627 h 872627"/>
              <a:gd name="connsiteX16" fmla="*/ 0 w 3730824"/>
              <a:gd name="connsiteY16" fmla="*/ 872627 h 872627"/>
              <a:gd name="connsiteX17" fmla="*/ 0 w 3730824"/>
              <a:gd name="connsiteY17" fmla="*/ 483622 h 872627"/>
              <a:gd name="connsiteX18" fmla="*/ 0 w 3730824"/>
              <a:gd name="connsiteY18" fmla="*/ 124541 h 872627"/>
              <a:gd name="connsiteX19" fmla="*/ 124541 w 3730824"/>
              <a:gd name="connsiteY19" fmla="*/ 0 h 87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30824" h="872627" fill="none" extrusionOk="0">
                <a:moveTo>
                  <a:pt x="124541" y="0"/>
                </a:moveTo>
                <a:cubicBezTo>
                  <a:pt x="301649" y="8449"/>
                  <a:pt x="584998" y="-22671"/>
                  <a:pt x="716437" y="0"/>
                </a:cubicBezTo>
                <a:cubicBezTo>
                  <a:pt x="847876" y="22671"/>
                  <a:pt x="1144669" y="34454"/>
                  <a:pt x="1482420" y="0"/>
                </a:cubicBezTo>
                <a:cubicBezTo>
                  <a:pt x="1820171" y="-34454"/>
                  <a:pt x="1972743" y="6890"/>
                  <a:pt x="2178769" y="0"/>
                </a:cubicBezTo>
                <a:cubicBezTo>
                  <a:pt x="2384795" y="-6890"/>
                  <a:pt x="2503326" y="4282"/>
                  <a:pt x="2805482" y="0"/>
                </a:cubicBezTo>
                <a:cubicBezTo>
                  <a:pt x="3107638" y="-4282"/>
                  <a:pt x="3275094" y="13103"/>
                  <a:pt x="3606283" y="0"/>
                </a:cubicBezTo>
                <a:cubicBezTo>
                  <a:pt x="3668549" y="-369"/>
                  <a:pt x="3739280" y="63039"/>
                  <a:pt x="3730824" y="124541"/>
                </a:cubicBezTo>
                <a:cubicBezTo>
                  <a:pt x="3737556" y="202440"/>
                  <a:pt x="3744321" y="312196"/>
                  <a:pt x="3730824" y="498584"/>
                </a:cubicBezTo>
                <a:cubicBezTo>
                  <a:pt x="3717327" y="684972"/>
                  <a:pt x="3713821" y="716898"/>
                  <a:pt x="3730824" y="872627"/>
                </a:cubicBezTo>
                <a:lnTo>
                  <a:pt x="3730824" y="872627"/>
                </a:lnTo>
                <a:cubicBezTo>
                  <a:pt x="3520672" y="854777"/>
                  <a:pt x="3323248" y="901373"/>
                  <a:pt x="3071712" y="872627"/>
                </a:cubicBezTo>
                <a:cubicBezTo>
                  <a:pt x="2820176" y="843881"/>
                  <a:pt x="2763200" y="894984"/>
                  <a:pt x="2487216" y="872627"/>
                </a:cubicBezTo>
                <a:cubicBezTo>
                  <a:pt x="2211232" y="850270"/>
                  <a:pt x="2086676" y="889235"/>
                  <a:pt x="1977337" y="872627"/>
                </a:cubicBezTo>
                <a:cubicBezTo>
                  <a:pt x="1867998" y="856019"/>
                  <a:pt x="1455719" y="843432"/>
                  <a:pt x="1318224" y="872627"/>
                </a:cubicBezTo>
                <a:cubicBezTo>
                  <a:pt x="1180729" y="901822"/>
                  <a:pt x="943778" y="858712"/>
                  <a:pt x="771037" y="872627"/>
                </a:cubicBezTo>
                <a:cubicBezTo>
                  <a:pt x="598296" y="886542"/>
                  <a:pt x="269596" y="839516"/>
                  <a:pt x="0" y="872627"/>
                </a:cubicBezTo>
                <a:lnTo>
                  <a:pt x="0" y="872627"/>
                </a:lnTo>
                <a:cubicBezTo>
                  <a:pt x="-2000" y="776427"/>
                  <a:pt x="13173" y="575141"/>
                  <a:pt x="0" y="483622"/>
                </a:cubicBezTo>
                <a:cubicBezTo>
                  <a:pt x="-13173" y="392103"/>
                  <a:pt x="-4052" y="207007"/>
                  <a:pt x="0" y="124541"/>
                </a:cubicBezTo>
                <a:cubicBezTo>
                  <a:pt x="-2835" y="46517"/>
                  <a:pt x="71678" y="506"/>
                  <a:pt x="124541" y="0"/>
                </a:cubicBezTo>
                <a:close/>
              </a:path>
              <a:path w="3730824" h="872627" stroke="0" extrusionOk="0">
                <a:moveTo>
                  <a:pt x="124541" y="0"/>
                </a:moveTo>
                <a:cubicBezTo>
                  <a:pt x="285586" y="-16440"/>
                  <a:pt x="556032" y="10510"/>
                  <a:pt x="786072" y="0"/>
                </a:cubicBezTo>
                <a:cubicBezTo>
                  <a:pt x="1016112" y="-10510"/>
                  <a:pt x="1249918" y="3663"/>
                  <a:pt x="1377968" y="0"/>
                </a:cubicBezTo>
                <a:cubicBezTo>
                  <a:pt x="1506018" y="-3663"/>
                  <a:pt x="1805870" y="8868"/>
                  <a:pt x="2143951" y="0"/>
                </a:cubicBezTo>
                <a:cubicBezTo>
                  <a:pt x="2482032" y="-8868"/>
                  <a:pt x="2495907" y="6087"/>
                  <a:pt x="2805482" y="0"/>
                </a:cubicBezTo>
                <a:cubicBezTo>
                  <a:pt x="3115057" y="-6087"/>
                  <a:pt x="3317636" y="6124"/>
                  <a:pt x="3606283" y="0"/>
                </a:cubicBezTo>
                <a:cubicBezTo>
                  <a:pt x="3679149" y="-15113"/>
                  <a:pt x="3724363" y="51523"/>
                  <a:pt x="3730824" y="124541"/>
                </a:cubicBezTo>
                <a:cubicBezTo>
                  <a:pt x="3720361" y="293289"/>
                  <a:pt x="3738722" y="340995"/>
                  <a:pt x="3730824" y="513546"/>
                </a:cubicBezTo>
                <a:cubicBezTo>
                  <a:pt x="3722926" y="686097"/>
                  <a:pt x="3731482" y="697268"/>
                  <a:pt x="3730824" y="872627"/>
                </a:cubicBezTo>
                <a:lnTo>
                  <a:pt x="3730824" y="872627"/>
                </a:lnTo>
                <a:cubicBezTo>
                  <a:pt x="3505705" y="886381"/>
                  <a:pt x="3239271" y="897336"/>
                  <a:pt x="3109020" y="872627"/>
                </a:cubicBezTo>
                <a:cubicBezTo>
                  <a:pt x="2978769" y="847918"/>
                  <a:pt x="2612656" y="880319"/>
                  <a:pt x="2487216" y="872627"/>
                </a:cubicBezTo>
                <a:cubicBezTo>
                  <a:pt x="2361776" y="864935"/>
                  <a:pt x="2127054" y="887144"/>
                  <a:pt x="1828104" y="872627"/>
                </a:cubicBezTo>
                <a:cubicBezTo>
                  <a:pt x="1529154" y="858110"/>
                  <a:pt x="1557131" y="860316"/>
                  <a:pt x="1318224" y="872627"/>
                </a:cubicBezTo>
                <a:cubicBezTo>
                  <a:pt x="1079317" y="884938"/>
                  <a:pt x="866666" y="857929"/>
                  <a:pt x="696420" y="872627"/>
                </a:cubicBezTo>
                <a:cubicBezTo>
                  <a:pt x="526174" y="887325"/>
                  <a:pt x="336514" y="846967"/>
                  <a:pt x="0" y="872627"/>
                </a:cubicBezTo>
                <a:lnTo>
                  <a:pt x="0" y="872627"/>
                </a:lnTo>
                <a:cubicBezTo>
                  <a:pt x="8891" y="792373"/>
                  <a:pt x="14129" y="651782"/>
                  <a:pt x="0" y="498584"/>
                </a:cubicBezTo>
                <a:cubicBezTo>
                  <a:pt x="-14129" y="345386"/>
                  <a:pt x="-3773" y="229463"/>
                  <a:pt x="0" y="124541"/>
                </a:cubicBezTo>
                <a:cubicBezTo>
                  <a:pt x="-3087" y="46473"/>
                  <a:pt x="64419" y="-1759"/>
                  <a:pt x="124541"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4272"/>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2" name="TextBox 21">
            <a:extLst>
              <a:ext uri="{FF2B5EF4-FFF2-40B4-BE49-F238E27FC236}">
                <a16:creationId xmlns:a16="http://schemas.microsoft.com/office/drawing/2014/main" id="{B51EC4E2-738A-9667-E6B6-6BB7E2A9F0C1}"/>
              </a:ext>
            </a:extLst>
          </p:cNvPr>
          <p:cNvSpPr txBox="1"/>
          <p:nvPr/>
        </p:nvSpPr>
        <p:spPr>
          <a:xfrm>
            <a:off x="1468838" y="1614563"/>
            <a:ext cx="7259323"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At this school, student survey data reveals that Hispanic/Latinx and Black/ African American students are </a:t>
            </a:r>
            <a:r>
              <a:rPr lang="en-US" sz="1300" i="1">
                <a:latin typeface="Aptos" panose="020B0004020202020204" pitchFamily="34" charset="0"/>
              </a:rPr>
              <a:t>less likely </a:t>
            </a:r>
            <a:r>
              <a:rPr lang="en-US" sz="1300">
                <a:latin typeface="Aptos" panose="020B0004020202020204" pitchFamily="34" charset="0"/>
              </a:rPr>
              <a:t>to feel encouraged to learn about different backgrounds and </a:t>
            </a:r>
            <a:r>
              <a:rPr lang="en-US" sz="1300" i="1">
                <a:latin typeface="Aptos" panose="020B0004020202020204" pitchFamily="34" charset="0"/>
              </a:rPr>
              <a:t>less likely </a:t>
            </a:r>
            <a:r>
              <a:rPr lang="en-US" sz="1300">
                <a:latin typeface="Aptos" panose="020B0004020202020204" pitchFamily="34" charset="0"/>
              </a:rPr>
              <a:t>to report that their teachers make lessons interesting.</a:t>
            </a:r>
            <a:endParaRPr kumimoji="0" lang="en-US" sz="130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26" name="TextBox 25">
            <a:extLst>
              <a:ext uri="{FF2B5EF4-FFF2-40B4-BE49-F238E27FC236}">
                <a16:creationId xmlns:a16="http://schemas.microsoft.com/office/drawing/2014/main" id="{4318AB94-8A1D-1854-5F97-1F621C2B3A13}"/>
              </a:ext>
            </a:extLst>
          </p:cNvPr>
          <p:cNvSpPr txBox="1"/>
          <p:nvPr/>
        </p:nvSpPr>
        <p:spPr>
          <a:xfrm>
            <a:off x="686854" y="6373705"/>
            <a:ext cx="8652280" cy="400110"/>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Note: </a:t>
            </a:r>
            <a:r>
              <a:rPr lang="en-US" sz="1000">
                <a:solidFill>
                  <a:prstClr val="black"/>
                </a:solidFill>
                <a:latin typeface="Aptos" panose="020B0004020202020204"/>
              </a:rPr>
              <a:t>We show sample Panorama data here, but data from other sources could be useful (e.g., school-specific surveys, anecdotal evidence, interviews).</a:t>
            </a:r>
          </a:p>
          <a:p>
            <a:pPr>
              <a:defRPr/>
            </a:pPr>
            <a:r>
              <a:rPr kumimoji="0" lang="en-US" sz="1000" b="0" i="0" u="none" strike="noStrike" kern="1200" cap="none" spc="0" normalizeH="0" baseline="0" noProof="0">
                <a:ln>
                  <a:noFill/>
                </a:ln>
                <a:solidFill>
                  <a:prstClr val="black"/>
                </a:solidFill>
                <a:effectLst/>
                <a:uLnTx/>
                <a:uFillTx/>
                <a:latin typeface="Aptos" panose="020B0004020202020204"/>
              </a:rPr>
              <a:t>Source</a:t>
            </a: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 ARE analysis of common trends in high schools.</a:t>
            </a:r>
            <a:endParaRPr kumimoji="0" lang="en-US" sz="1000" b="0" i="0" u="none" strike="noStrike" kern="1200" cap="none" spc="0" normalizeH="0" baseline="30000" noProof="0">
              <a:ln>
                <a:noFill/>
              </a:ln>
              <a:solidFill>
                <a:prstClr val="black"/>
              </a:solidFill>
              <a:effectLst/>
              <a:uLnTx/>
              <a:uFillTx/>
              <a:latin typeface="Aptos" panose="020B0004020202020204"/>
              <a:ea typeface="+mn-ea"/>
              <a:cs typeface="+mn-cs"/>
            </a:endParaRPr>
          </a:p>
        </p:txBody>
      </p:sp>
      <p:sp>
        <p:nvSpPr>
          <p:cNvPr id="31" name="Rectangle 30">
            <a:extLst>
              <a:ext uri="{FF2B5EF4-FFF2-40B4-BE49-F238E27FC236}">
                <a16:creationId xmlns:a16="http://schemas.microsoft.com/office/drawing/2014/main" id="{3265D8DB-2449-61A1-52F9-1B4A7788894E}"/>
              </a:ext>
            </a:extLst>
          </p:cNvPr>
          <p:cNvSpPr/>
          <p:nvPr/>
        </p:nvSpPr>
        <p:spPr>
          <a:xfrm>
            <a:off x="738122" y="2625481"/>
            <a:ext cx="3959924" cy="902122"/>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100" b="1" i="0" strike="noStrike" kern="1200" cap="none" spc="0" normalizeH="0" baseline="0" noProof="0">
                <a:ln>
                  <a:noFill/>
                </a:ln>
                <a:effectLst/>
                <a:uLnTx/>
                <a:uFillTx/>
                <a:latin typeface="Aptos" panose="020B0004020202020204"/>
              </a:rPr>
              <a:t>STUDENT SURVEY </a:t>
            </a:r>
            <a:br>
              <a:rPr kumimoji="0" lang="en-US" sz="1400" i="0" u="none" strike="noStrike" kern="1200" cap="none" spc="0" normalizeH="0" baseline="0" noProof="0">
                <a:ln>
                  <a:noFill/>
                </a:ln>
                <a:effectLst/>
                <a:uLnTx/>
                <a:uFillTx/>
                <a:latin typeface="Aptos" panose="020B0004020202020204"/>
              </a:rPr>
            </a:br>
            <a:r>
              <a:rPr kumimoji="0" lang="en-US" sz="1300" i="0" u="none" strike="noStrike" kern="1200" cap="none" spc="0" normalizeH="0" baseline="0" noProof="0">
                <a:ln>
                  <a:noFill/>
                </a:ln>
                <a:effectLst/>
                <a:uLnTx/>
                <a:uFillTx/>
                <a:latin typeface="Aptos" panose="020B0004020202020204"/>
              </a:rPr>
              <a:t>How often do teachers encourage you to learn about people from different races, ethnicities, or cultures?</a:t>
            </a:r>
          </a:p>
        </p:txBody>
      </p:sp>
      <p:sp>
        <p:nvSpPr>
          <p:cNvPr id="32" name="Rectangle 31">
            <a:extLst>
              <a:ext uri="{FF2B5EF4-FFF2-40B4-BE49-F238E27FC236}">
                <a16:creationId xmlns:a16="http://schemas.microsoft.com/office/drawing/2014/main" id="{6692ED4E-A338-3934-241C-C361C7E4A123}"/>
              </a:ext>
            </a:extLst>
          </p:cNvPr>
          <p:cNvSpPr/>
          <p:nvPr/>
        </p:nvSpPr>
        <p:spPr>
          <a:xfrm>
            <a:off x="5128207" y="2625481"/>
            <a:ext cx="3433214" cy="601752"/>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100" b="1" i="0" strike="noStrike" kern="1200" cap="none" spc="0" normalizeH="0" baseline="0" noProof="0">
                <a:ln>
                  <a:noFill/>
                </a:ln>
                <a:effectLst/>
                <a:uLnTx/>
                <a:uFillTx/>
                <a:latin typeface="Aptos" panose="020B0004020202020204"/>
              </a:rPr>
              <a:t>STUDEN</a:t>
            </a:r>
            <a:r>
              <a:rPr lang="en-US" sz="1100" b="1">
                <a:latin typeface="Aptos" panose="020B0004020202020204"/>
              </a:rPr>
              <a:t>T SURVEY</a:t>
            </a:r>
            <a:br>
              <a:rPr lang="en-US" sz="1400">
                <a:latin typeface="Aptos" panose="020B0004020202020204"/>
              </a:rPr>
            </a:br>
            <a:r>
              <a:rPr kumimoji="0" lang="en-US" sz="1300" i="0" u="none" strike="noStrike" kern="1200" cap="none" spc="0" normalizeH="0" baseline="0" noProof="0">
                <a:ln>
                  <a:noFill/>
                </a:ln>
                <a:effectLst/>
                <a:uLnTx/>
                <a:uFillTx/>
                <a:latin typeface="Aptos" panose="020B0004020202020204"/>
              </a:rPr>
              <a:t>How interesting do </a:t>
            </a:r>
            <a:r>
              <a:rPr lang="en-US" sz="1300">
                <a:latin typeface="Aptos" panose="020B0004020202020204"/>
              </a:rPr>
              <a:t>your</a:t>
            </a:r>
            <a:r>
              <a:rPr kumimoji="0" lang="en-US" sz="1300" i="0" u="none" strike="noStrike" kern="1200" cap="none" spc="0" normalizeH="0" baseline="0" noProof="0">
                <a:ln>
                  <a:noFill/>
                </a:ln>
                <a:effectLst/>
                <a:uLnTx/>
                <a:uFillTx/>
                <a:latin typeface="Aptos" panose="020B0004020202020204"/>
              </a:rPr>
              <a:t> teachers make </a:t>
            </a:r>
            <a:br>
              <a:rPr kumimoji="0" lang="en-US" sz="1300" i="0" u="none" strike="noStrike" kern="1200" cap="none" spc="0" normalizeH="0" baseline="0" noProof="0">
                <a:ln>
                  <a:noFill/>
                </a:ln>
                <a:effectLst/>
                <a:uLnTx/>
                <a:uFillTx/>
                <a:latin typeface="Aptos" panose="020B0004020202020204"/>
              </a:rPr>
            </a:br>
            <a:r>
              <a:rPr kumimoji="0" lang="en-US" sz="1300" i="0" u="none" strike="noStrike" kern="1200" cap="none" spc="0" normalizeH="0" baseline="0" noProof="0">
                <a:ln>
                  <a:noFill/>
                </a:ln>
                <a:effectLst/>
                <a:uLnTx/>
                <a:uFillTx/>
                <a:latin typeface="Aptos" panose="020B0004020202020204"/>
              </a:rPr>
              <a:t>what</a:t>
            </a:r>
            <a:r>
              <a:rPr lang="en-US" sz="1300">
                <a:latin typeface="Aptos" panose="020B0004020202020204"/>
              </a:rPr>
              <a:t> you’re learning in class?</a:t>
            </a:r>
            <a:endParaRPr kumimoji="0" lang="en-US" sz="1300" i="0" u="none" strike="noStrike" kern="1200" cap="none" spc="0" normalizeH="0" baseline="0" noProof="0">
              <a:ln>
                <a:noFill/>
              </a:ln>
              <a:effectLst/>
              <a:uLnTx/>
              <a:uFillTx/>
              <a:latin typeface="Aptos" panose="020B0004020202020204"/>
            </a:endParaRPr>
          </a:p>
        </p:txBody>
      </p:sp>
      <p:graphicFrame>
        <p:nvGraphicFramePr>
          <p:cNvPr id="33" name="Chart 32">
            <a:extLst>
              <a:ext uri="{FF2B5EF4-FFF2-40B4-BE49-F238E27FC236}">
                <a16:creationId xmlns:a16="http://schemas.microsoft.com/office/drawing/2014/main" id="{5E67F586-F825-E4C6-F4ED-F8167C949DAD}"/>
              </a:ext>
            </a:extLst>
          </p:cNvPr>
          <p:cNvGraphicFramePr/>
          <p:nvPr/>
        </p:nvGraphicFramePr>
        <p:xfrm>
          <a:off x="5188782" y="3406638"/>
          <a:ext cx="3624723" cy="288126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4" name="Chart 33">
            <a:extLst>
              <a:ext uri="{FF2B5EF4-FFF2-40B4-BE49-F238E27FC236}">
                <a16:creationId xmlns:a16="http://schemas.microsoft.com/office/drawing/2014/main" id="{812E2DB8-1E08-61DA-3EFD-4256FA3464DF}"/>
              </a:ext>
            </a:extLst>
          </p:cNvPr>
          <p:cNvGraphicFramePr/>
          <p:nvPr/>
        </p:nvGraphicFramePr>
        <p:xfrm>
          <a:off x="686854" y="3406481"/>
          <a:ext cx="3518943" cy="2881422"/>
        </p:xfrm>
        <a:graphic>
          <a:graphicData uri="http://schemas.openxmlformats.org/drawingml/2006/chart">
            <c:chart xmlns:c="http://schemas.openxmlformats.org/drawingml/2006/chart" xmlns:r="http://schemas.openxmlformats.org/officeDocument/2006/relationships" r:id="rId7"/>
          </a:graphicData>
        </a:graphic>
      </p:graphicFrame>
      <p:sp>
        <p:nvSpPr>
          <p:cNvPr id="35" name="TextBox 34">
            <a:extLst>
              <a:ext uri="{FF2B5EF4-FFF2-40B4-BE49-F238E27FC236}">
                <a16:creationId xmlns:a16="http://schemas.microsoft.com/office/drawing/2014/main" id="{AD784C3F-89F6-2788-3B64-B74C2416CAF4}"/>
              </a:ext>
            </a:extLst>
          </p:cNvPr>
          <p:cNvSpPr txBox="1"/>
          <p:nvPr/>
        </p:nvSpPr>
        <p:spPr>
          <a:xfrm>
            <a:off x="716972" y="3644637"/>
            <a:ext cx="1219201" cy="1477328"/>
          </a:xfrm>
          <a:prstGeom prst="rect">
            <a:avLst/>
          </a:prstGeom>
          <a:noFill/>
        </p:spPr>
        <p:txBody>
          <a:bodyPr wrap="square" rtlCol="0" anchor="ctr">
            <a:spAutoFit/>
          </a:bodyPr>
          <a:lstStyle/>
          <a:p>
            <a:pPr algn="r"/>
            <a:r>
              <a:rPr lang="en-US" sz="1200">
                <a:latin typeface="Aptos" panose="020B0004020202020204" pitchFamily="34" charset="0"/>
              </a:rPr>
              <a:t>White</a:t>
            </a:r>
          </a:p>
          <a:p>
            <a:pPr algn="r"/>
            <a:endParaRPr lang="en-US" sz="1600">
              <a:latin typeface="Aptos" panose="020B0004020202020204" pitchFamily="34" charset="0"/>
            </a:endParaRPr>
          </a:p>
          <a:p>
            <a:pPr algn="r"/>
            <a:r>
              <a:rPr lang="en-US" sz="1200">
                <a:latin typeface="Aptos" panose="020B0004020202020204" pitchFamily="34" charset="0"/>
              </a:rPr>
              <a:t>Hispanic or Latinx</a:t>
            </a:r>
          </a:p>
          <a:p>
            <a:pPr algn="r"/>
            <a:endParaRPr lang="en-US" sz="1200">
              <a:latin typeface="Aptos" panose="020B0004020202020204" pitchFamily="34" charset="0"/>
            </a:endParaRPr>
          </a:p>
          <a:p>
            <a:pPr algn="r"/>
            <a:r>
              <a:rPr lang="en-US" sz="1200">
                <a:latin typeface="Aptos" panose="020B0004020202020204" pitchFamily="34" charset="0"/>
              </a:rPr>
              <a:t>Black or African American</a:t>
            </a:r>
            <a:endParaRPr lang="en-US">
              <a:latin typeface="Aptos" panose="020B0004020202020204" pitchFamily="34" charset="0"/>
            </a:endParaRPr>
          </a:p>
        </p:txBody>
      </p:sp>
      <p:sp>
        <p:nvSpPr>
          <p:cNvPr id="36" name="TextBox 35">
            <a:extLst>
              <a:ext uri="{FF2B5EF4-FFF2-40B4-BE49-F238E27FC236}">
                <a16:creationId xmlns:a16="http://schemas.microsoft.com/office/drawing/2014/main" id="{34AD20A0-2893-DF1F-ACD2-2F9C1C5A8BDF}"/>
              </a:ext>
            </a:extLst>
          </p:cNvPr>
          <p:cNvSpPr txBox="1"/>
          <p:nvPr/>
        </p:nvSpPr>
        <p:spPr>
          <a:xfrm>
            <a:off x="5147268" y="3648325"/>
            <a:ext cx="1225219" cy="1477328"/>
          </a:xfrm>
          <a:prstGeom prst="rect">
            <a:avLst/>
          </a:prstGeom>
          <a:noFill/>
        </p:spPr>
        <p:txBody>
          <a:bodyPr wrap="square" rtlCol="0" anchor="ctr">
            <a:spAutoFit/>
          </a:bodyPr>
          <a:lstStyle/>
          <a:p>
            <a:pPr algn="r"/>
            <a:r>
              <a:rPr lang="en-US" sz="1200">
                <a:latin typeface="Aptos" panose="020B0004020202020204" pitchFamily="34" charset="0"/>
              </a:rPr>
              <a:t>White</a:t>
            </a:r>
          </a:p>
          <a:p>
            <a:pPr algn="r"/>
            <a:endParaRPr lang="en-US" sz="1600">
              <a:latin typeface="Aptos" panose="020B0004020202020204" pitchFamily="34" charset="0"/>
            </a:endParaRPr>
          </a:p>
          <a:p>
            <a:pPr algn="r"/>
            <a:r>
              <a:rPr lang="en-US" sz="1200">
                <a:latin typeface="Aptos" panose="020B0004020202020204" pitchFamily="34" charset="0"/>
              </a:rPr>
              <a:t>Hispanic or Latinx</a:t>
            </a:r>
          </a:p>
          <a:p>
            <a:pPr algn="r"/>
            <a:endParaRPr lang="en-US" sz="1200">
              <a:latin typeface="Aptos" panose="020B0004020202020204" pitchFamily="34" charset="0"/>
            </a:endParaRPr>
          </a:p>
          <a:p>
            <a:pPr algn="r"/>
            <a:r>
              <a:rPr lang="en-US" sz="1200">
                <a:latin typeface="Aptos" panose="020B0004020202020204" pitchFamily="34" charset="0"/>
              </a:rPr>
              <a:t>Black or African American</a:t>
            </a:r>
            <a:endParaRPr lang="en-US">
              <a:latin typeface="Aptos" panose="020B0004020202020204" pitchFamily="34" charset="0"/>
            </a:endParaRPr>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E68699">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108556"/>
            <a:ext cx="2131332" cy="4103688"/>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Do our teachers consistently use culturally relevant, engaging teaching practices?</a:t>
            </a:r>
          </a:p>
          <a:p>
            <a:pPr marL="194310" indent="-194310" algn="l" rtl="0" fontAlgn="base">
              <a:buFont typeface="Arial" panose="020B0604020202020204" pitchFamily="34" charset="0"/>
              <a:buChar char="•"/>
            </a:pPr>
            <a:r>
              <a:rPr lang="en-US" sz="1300">
                <a:latin typeface="Aptos"/>
              </a:rPr>
              <a:t>How do experiences with teaching practices vary across student groups?</a:t>
            </a:r>
            <a:endParaRPr lang="en-US" sz="1300" b="0" i="0">
              <a:effectLst/>
              <a:latin typeface="Aptos" panose="020B0004020202020204" pitchFamily="34" charset="0"/>
            </a:endParaRPr>
          </a:p>
          <a:p>
            <a:pPr algn="l" rtl="0" fontAlgn="base">
              <a:spcBef>
                <a:spcPts val="1200"/>
              </a:spcBef>
            </a:pPr>
            <a:r>
              <a:rPr lang="en-US" sz="1300" b="1" i="0">
                <a:effectLst/>
                <a:latin typeface="Aptos"/>
              </a:rPr>
              <a:t>What quantitative or qualitative data could help us assess this in our school?</a:t>
            </a:r>
            <a:endParaRPr lang="en-US" sz="1300" b="1">
              <a:latin typeface="Aptos" panose="020B0004020202020204" pitchFamily="34" charset="0"/>
            </a:endParaRPr>
          </a:p>
          <a:p>
            <a:pPr algn="l" rtl="0" fontAlgn="base">
              <a:spcBef>
                <a:spcPts val="1200"/>
              </a:spcBef>
            </a:pPr>
            <a:r>
              <a:rPr lang="en-US" sz="1300" b="1" i="0">
                <a:effectLst/>
                <a:latin typeface="Aptos"/>
              </a:rPr>
              <a:t>Do we want to prioritize </a:t>
            </a:r>
            <a:r>
              <a:rPr lang="en-US" sz="1300" b="1">
                <a:latin typeface="Aptos"/>
              </a:rPr>
              <a:t>this—yes</a:t>
            </a:r>
            <a:r>
              <a:rPr lang="en-US" sz="1300" b="1" i="0">
                <a:effectLst/>
                <a:latin typeface="Aptos"/>
              </a:rPr>
              <a:t>, no, or maybe?</a:t>
            </a: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2"/>
            <a:ext cx="2852865" cy="471990"/>
          </a:xfrm>
          <a:prstGeom prst="rect">
            <a:avLst/>
          </a:prstGeom>
          <a:solidFill>
            <a:srgbClr val="C636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1" name="Rectangle 40">
            <a:extLst>
              <a:ext uri="{FF2B5EF4-FFF2-40B4-BE49-F238E27FC236}">
                <a16:creationId xmlns:a16="http://schemas.microsoft.com/office/drawing/2014/main" id="{07F75FC2-42BD-BD28-12D6-D5AC99C546B0}"/>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3D6A1048-0124-6B1A-1BCF-06A826778E46}"/>
              </a:ext>
            </a:extLst>
          </p:cNvPr>
          <p:cNvSpPr txBox="1">
            <a:spLocks/>
          </p:cNvSpPr>
          <p:nvPr/>
        </p:nvSpPr>
        <p:spPr>
          <a:xfrm>
            <a:off x="342900" y="150338"/>
            <a:ext cx="10154888"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3</a:t>
            </a:r>
          </a:p>
          <a:p>
            <a:pPr>
              <a:lnSpc>
                <a:spcPts val="2940"/>
              </a:lnSpc>
              <a:defRPr/>
            </a:pPr>
            <a:r>
              <a:rPr lang="en-US" sz="2300">
                <a:solidFill>
                  <a:schemeClr val="bg1"/>
                </a:solidFill>
                <a:latin typeface="Aptos Narrow" panose="020B0004020202020204" pitchFamily="34" charset="0"/>
              </a:rPr>
              <a:t>Students lack consistent access to culturally relevant, engaging teaching practices, with students of color experiencing this lack of access more keenly than others.</a:t>
            </a:r>
            <a:endParaRPr kumimoji="0" lang="en-US" sz="2300" u="none" strike="noStrike" kern="1200" cap="none" spc="0" normalizeH="0" baseline="0" noProof="0">
              <a:ln>
                <a:noFill/>
              </a:ln>
              <a:solidFill>
                <a:schemeClr val="bg1"/>
              </a:solidFill>
              <a:effectLst/>
              <a:uLnTx/>
              <a:uFillTx/>
              <a:latin typeface="Aptos Narrow" panose="020B0004020202020204" pitchFamily="34" charset="0"/>
            </a:endParaRPr>
          </a:p>
        </p:txBody>
      </p:sp>
      <p:pic>
        <p:nvPicPr>
          <p:cNvPr id="43" name="Picture 42">
            <a:extLst>
              <a:ext uri="{FF2B5EF4-FFF2-40B4-BE49-F238E27FC236}">
                <a16:creationId xmlns:a16="http://schemas.microsoft.com/office/drawing/2014/main" id="{02D96D83-B7D1-A93E-1487-954EF5FC0ADE}"/>
              </a:ext>
            </a:extLst>
          </p:cNvPr>
          <p:cNvPicPr>
            <a:picLocks noChangeAspect="1"/>
          </p:cNvPicPr>
          <p:nvPr/>
        </p:nvPicPr>
        <p:blipFill>
          <a:blip r:embed="rId8"/>
          <a:stretch>
            <a:fillRect/>
          </a:stretch>
        </p:blipFill>
        <p:spPr>
          <a:xfrm>
            <a:off x="642098" y="1541514"/>
            <a:ext cx="675197" cy="661827"/>
          </a:xfrm>
          <a:prstGeom prst="rect">
            <a:avLst/>
          </a:prstGeom>
        </p:spPr>
      </p:pic>
      <p:grpSp>
        <p:nvGrpSpPr>
          <p:cNvPr id="49" name="Group 48">
            <a:extLst>
              <a:ext uri="{FF2B5EF4-FFF2-40B4-BE49-F238E27FC236}">
                <a16:creationId xmlns:a16="http://schemas.microsoft.com/office/drawing/2014/main" id="{9263E6FB-30E2-54D5-FB20-4EDC05BCBAF0}"/>
              </a:ext>
            </a:extLst>
          </p:cNvPr>
          <p:cNvGrpSpPr/>
          <p:nvPr/>
        </p:nvGrpSpPr>
        <p:grpSpPr>
          <a:xfrm>
            <a:off x="10974590" y="228036"/>
            <a:ext cx="1026252" cy="903825"/>
            <a:chOff x="11022090" y="228036"/>
            <a:chExt cx="1026252" cy="903825"/>
          </a:xfrm>
        </p:grpSpPr>
        <p:pic>
          <p:nvPicPr>
            <p:cNvPr id="48" name="Picture 47">
              <a:extLst>
                <a:ext uri="{FF2B5EF4-FFF2-40B4-BE49-F238E27FC236}">
                  <a16:creationId xmlns:a16="http://schemas.microsoft.com/office/drawing/2014/main" id="{4317CEAB-4F0A-27AB-7BC0-6E716B99066D}"/>
                </a:ext>
              </a:extLst>
            </p:cNvPr>
            <p:cNvPicPr>
              <a:picLocks noChangeAspect="1"/>
            </p:cNvPicPr>
            <p:nvPr/>
          </p:nvPicPr>
          <p:blipFill>
            <a:blip r:embed="rId9"/>
            <a:stretch>
              <a:fillRect/>
            </a:stretch>
          </p:blipFill>
          <p:spPr>
            <a:xfrm>
              <a:off x="11073331" y="228036"/>
              <a:ext cx="923771" cy="903825"/>
            </a:xfrm>
            <a:prstGeom prst="rect">
              <a:avLst/>
            </a:prstGeom>
          </p:spPr>
        </p:pic>
        <p:sp>
          <p:nvSpPr>
            <p:cNvPr id="45" name="Rectangle 44">
              <a:extLst>
                <a:ext uri="{FF2B5EF4-FFF2-40B4-BE49-F238E27FC236}">
                  <a16:creationId xmlns:a16="http://schemas.microsoft.com/office/drawing/2014/main" id="{0E324251-673B-142A-9EFE-3FA8C72227AE}"/>
                </a:ext>
              </a:extLst>
            </p:cNvPr>
            <p:cNvSpPr/>
            <p:nvPr/>
          </p:nvSpPr>
          <p:spPr>
            <a:xfrm>
              <a:off x="11022090" y="357889"/>
              <a:ext cx="1026252"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chemeClr val="accent2"/>
                    </a:outerShdw>
                  </a:effectLst>
                  <a:latin typeface="Aptos" panose="020B0004020202020204" pitchFamily="34" charset="0"/>
                </a:rPr>
                <a:t>Teaching Quality &amp; Diversity</a:t>
              </a:r>
            </a:p>
          </p:txBody>
        </p:sp>
      </p:grpSp>
    </p:spTree>
    <p:extLst>
      <p:ext uri="{BB962C8B-B14F-4D97-AF65-F5344CB8AC3E}">
        <p14:creationId xmlns:p14="http://schemas.microsoft.com/office/powerpoint/2010/main" val="1075388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ounded Rectangle 14">
            <a:extLst>
              <a:ext uri="{FF2B5EF4-FFF2-40B4-BE49-F238E27FC236}">
                <a16:creationId xmlns:a16="http://schemas.microsoft.com/office/drawing/2014/main" id="{E779AAEC-6469-78C7-EF77-33EA83E7CBD4}"/>
              </a:ext>
            </a:extLst>
          </p:cNvPr>
          <p:cNvSpPr/>
          <p:nvPr/>
        </p:nvSpPr>
        <p:spPr>
          <a:xfrm>
            <a:off x="638365" y="2449876"/>
            <a:ext cx="7627811" cy="3762368"/>
          </a:xfrm>
          <a:prstGeom prst="roundRect">
            <a:avLst>
              <a:gd name="adj" fmla="val 2684"/>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BA96C5F7-3957-F4F5-017C-34B4788C2A3F}"/>
              </a:ext>
            </a:extLst>
          </p:cNvPr>
          <p:cNvSpPr/>
          <p:nvPr/>
        </p:nvSpPr>
        <p:spPr>
          <a:xfrm>
            <a:off x="625325" y="2435771"/>
            <a:ext cx="7640851" cy="446504"/>
          </a:xfrm>
          <a:custGeom>
            <a:avLst/>
            <a:gdLst>
              <a:gd name="connsiteX0" fmla="*/ 44954 w 7640851"/>
              <a:gd name="connsiteY0" fmla="*/ 0 h 446504"/>
              <a:gd name="connsiteX1" fmla="*/ 806913 w 7640851"/>
              <a:gd name="connsiteY1" fmla="*/ 0 h 446504"/>
              <a:gd name="connsiteX2" fmla="*/ 1342343 w 7640851"/>
              <a:gd name="connsiteY2" fmla="*/ 0 h 446504"/>
              <a:gd name="connsiteX3" fmla="*/ 2104302 w 7640851"/>
              <a:gd name="connsiteY3" fmla="*/ 0 h 446504"/>
              <a:gd name="connsiteX4" fmla="*/ 2564223 w 7640851"/>
              <a:gd name="connsiteY4" fmla="*/ 0 h 446504"/>
              <a:gd name="connsiteX5" fmla="*/ 3326182 w 7640851"/>
              <a:gd name="connsiteY5" fmla="*/ 0 h 446504"/>
              <a:gd name="connsiteX6" fmla="*/ 3861612 w 7640851"/>
              <a:gd name="connsiteY6" fmla="*/ 0 h 446504"/>
              <a:gd name="connsiteX7" fmla="*/ 4321534 w 7640851"/>
              <a:gd name="connsiteY7" fmla="*/ 0 h 446504"/>
              <a:gd name="connsiteX8" fmla="*/ 4856964 w 7640851"/>
              <a:gd name="connsiteY8" fmla="*/ 0 h 446504"/>
              <a:gd name="connsiteX9" fmla="*/ 5618923 w 7640851"/>
              <a:gd name="connsiteY9" fmla="*/ 0 h 446504"/>
              <a:gd name="connsiteX10" fmla="*/ 6154353 w 7640851"/>
              <a:gd name="connsiteY10" fmla="*/ 0 h 446504"/>
              <a:gd name="connsiteX11" fmla="*/ 6614274 w 7640851"/>
              <a:gd name="connsiteY11" fmla="*/ 0 h 446504"/>
              <a:gd name="connsiteX12" fmla="*/ 7595897 w 7640851"/>
              <a:gd name="connsiteY12" fmla="*/ 0 h 446504"/>
              <a:gd name="connsiteX13" fmla="*/ 7640851 w 7640851"/>
              <a:gd name="connsiteY13" fmla="*/ 44954 h 446504"/>
              <a:gd name="connsiteX14" fmla="*/ 7640851 w 7640851"/>
              <a:gd name="connsiteY14" fmla="*/ 446504 h 446504"/>
              <a:gd name="connsiteX15" fmla="*/ 7640851 w 7640851"/>
              <a:gd name="connsiteY15" fmla="*/ 446504 h 446504"/>
              <a:gd name="connsiteX16" fmla="*/ 6793411 w 7640851"/>
              <a:gd name="connsiteY16" fmla="*/ 446504 h 446504"/>
              <a:gd name="connsiteX17" fmla="*/ 6098788 w 7640851"/>
              <a:gd name="connsiteY17" fmla="*/ 446504 h 446504"/>
              <a:gd name="connsiteX18" fmla="*/ 5404166 w 7640851"/>
              <a:gd name="connsiteY18" fmla="*/ 446504 h 446504"/>
              <a:gd name="connsiteX19" fmla="*/ 4709543 w 7640851"/>
              <a:gd name="connsiteY19" fmla="*/ 446504 h 446504"/>
              <a:gd name="connsiteX20" fmla="*/ 4014920 w 7640851"/>
              <a:gd name="connsiteY20" fmla="*/ 446504 h 446504"/>
              <a:gd name="connsiteX21" fmla="*/ 3396706 w 7640851"/>
              <a:gd name="connsiteY21" fmla="*/ 446504 h 446504"/>
              <a:gd name="connsiteX22" fmla="*/ 2625674 w 7640851"/>
              <a:gd name="connsiteY22" fmla="*/ 446504 h 446504"/>
              <a:gd name="connsiteX23" fmla="*/ 1931051 w 7640851"/>
              <a:gd name="connsiteY23" fmla="*/ 446504 h 446504"/>
              <a:gd name="connsiteX24" fmla="*/ 1083612 w 7640851"/>
              <a:gd name="connsiteY24" fmla="*/ 446504 h 446504"/>
              <a:gd name="connsiteX25" fmla="*/ 0 w 7640851"/>
              <a:gd name="connsiteY25" fmla="*/ 446504 h 446504"/>
              <a:gd name="connsiteX26" fmla="*/ 0 w 7640851"/>
              <a:gd name="connsiteY26" fmla="*/ 446504 h 446504"/>
              <a:gd name="connsiteX27" fmla="*/ 0 w 7640851"/>
              <a:gd name="connsiteY27" fmla="*/ 44954 h 446504"/>
              <a:gd name="connsiteX28" fmla="*/ 44954 w 7640851"/>
              <a:gd name="connsiteY28" fmla="*/ 0 h 44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40851" h="446504" fill="none" extrusionOk="0">
                <a:moveTo>
                  <a:pt x="44954" y="0"/>
                </a:moveTo>
                <a:cubicBezTo>
                  <a:pt x="215787" y="-31160"/>
                  <a:pt x="483358" y="33085"/>
                  <a:pt x="806913" y="0"/>
                </a:cubicBezTo>
                <a:cubicBezTo>
                  <a:pt x="1130468" y="-33085"/>
                  <a:pt x="1094254" y="18228"/>
                  <a:pt x="1342343" y="0"/>
                </a:cubicBezTo>
                <a:cubicBezTo>
                  <a:pt x="1590432" y="-18228"/>
                  <a:pt x="1854804" y="-37004"/>
                  <a:pt x="2104302" y="0"/>
                </a:cubicBezTo>
                <a:cubicBezTo>
                  <a:pt x="2353800" y="37004"/>
                  <a:pt x="2393053" y="2086"/>
                  <a:pt x="2564223" y="0"/>
                </a:cubicBezTo>
                <a:cubicBezTo>
                  <a:pt x="2735393" y="-2086"/>
                  <a:pt x="2959459" y="-7880"/>
                  <a:pt x="3326182" y="0"/>
                </a:cubicBezTo>
                <a:cubicBezTo>
                  <a:pt x="3692905" y="7880"/>
                  <a:pt x="3744491" y="-25378"/>
                  <a:pt x="3861612" y="0"/>
                </a:cubicBezTo>
                <a:cubicBezTo>
                  <a:pt x="3978733" y="25378"/>
                  <a:pt x="4103324" y="-17077"/>
                  <a:pt x="4321534" y="0"/>
                </a:cubicBezTo>
                <a:cubicBezTo>
                  <a:pt x="4539744" y="17077"/>
                  <a:pt x="4596868" y="21589"/>
                  <a:pt x="4856964" y="0"/>
                </a:cubicBezTo>
                <a:cubicBezTo>
                  <a:pt x="5117060" y="-21589"/>
                  <a:pt x="5246279" y="33940"/>
                  <a:pt x="5618923" y="0"/>
                </a:cubicBezTo>
                <a:cubicBezTo>
                  <a:pt x="5991567" y="-33940"/>
                  <a:pt x="5901134" y="26361"/>
                  <a:pt x="6154353" y="0"/>
                </a:cubicBezTo>
                <a:cubicBezTo>
                  <a:pt x="6407572" y="-26361"/>
                  <a:pt x="6501037" y="-9573"/>
                  <a:pt x="6614274" y="0"/>
                </a:cubicBezTo>
                <a:cubicBezTo>
                  <a:pt x="6727511" y="9573"/>
                  <a:pt x="7172224" y="-36161"/>
                  <a:pt x="7595897" y="0"/>
                </a:cubicBezTo>
                <a:cubicBezTo>
                  <a:pt x="7621744" y="2494"/>
                  <a:pt x="7643895" y="23138"/>
                  <a:pt x="7640851" y="44954"/>
                </a:cubicBezTo>
                <a:cubicBezTo>
                  <a:pt x="7637366" y="153366"/>
                  <a:pt x="7624656" y="305437"/>
                  <a:pt x="7640851" y="446504"/>
                </a:cubicBezTo>
                <a:lnTo>
                  <a:pt x="7640851" y="446504"/>
                </a:lnTo>
                <a:cubicBezTo>
                  <a:pt x="7249468" y="484429"/>
                  <a:pt x="7028039" y="414743"/>
                  <a:pt x="6793411" y="446504"/>
                </a:cubicBezTo>
                <a:cubicBezTo>
                  <a:pt x="6558783" y="478265"/>
                  <a:pt x="6309345" y="421035"/>
                  <a:pt x="6098788" y="446504"/>
                </a:cubicBezTo>
                <a:cubicBezTo>
                  <a:pt x="5888231" y="471973"/>
                  <a:pt x="5714493" y="457513"/>
                  <a:pt x="5404166" y="446504"/>
                </a:cubicBezTo>
                <a:cubicBezTo>
                  <a:pt x="5093839" y="435495"/>
                  <a:pt x="4992562" y="439017"/>
                  <a:pt x="4709543" y="446504"/>
                </a:cubicBezTo>
                <a:cubicBezTo>
                  <a:pt x="4426524" y="453991"/>
                  <a:pt x="4360092" y="413663"/>
                  <a:pt x="4014920" y="446504"/>
                </a:cubicBezTo>
                <a:cubicBezTo>
                  <a:pt x="3669748" y="479345"/>
                  <a:pt x="3684835" y="449256"/>
                  <a:pt x="3396706" y="446504"/>
                </a:cubicBezTo>
                <a:cubicBezTo>
                  <a:pt x="3108577" y="443752"/>
                  <a:pt x="2951459" y="412825"/>
                  <a:pt x="2625674" y="446504"/>
                </a:cubicBezTo>
                <a:cubicBezTo>
                  <a:pt x="2299889" y="480183"/>
                  <a:pt x="2136137" y="477400"/>
                  <a:pt x="1931051" y="446504"/>
                </a:cubicBezTo>
                <a:cubicBezTo>
                  <a:pt x="1725965" y="415608"/>
                  <a:pt x="1311132" y="433048"/>
                  <a:pt x="1083612" y="446504"/>
                </a:cubicBezTo>
                <a:cubicBezTo>
                  <a:pt x="856092" y="459960"/>
                  <a:pt x="343854" y="477859"/>
                  <a:pt x="0" y="446504"/>
                </a:cubicBezTo>
                <a:lnTo>
                  <a:pt x="0" y="446504"/>
                </a:lnTo>
                <a:cubicBezTo>
                  <a:pt x="-2223" y="351567"/>
                  <a:pt x="-6300" y="233479"/>
                  <a:pt x="0" y="44954"/>
                </a:cubicBezTo>
                <a:cubicBezTo>
                  <a:pt x="-333" y="21780"/>
                  <a:pt x="18251" y="-2011"/>
                  <a:pt x="44954" y="0"/>
                </a:cubicBezTo>
                <a:close/>
              </a:path>
              <a:path w="7640851" h="446504" stroke="0" extrusionOk="0">
                <a:moveTo>
                  <a:pt x="44954" y="0"/>
                </a:moveTo>
                <a:cubicBezTo>
                  <a:pt x="308406" y="-2724"/>
                  <a:pt x="490829" y="28766"/>
                  <a:pt x="655894" y="0"/>
                </a:cubicBezTo>
                <a:cubicBezTo>
                  <a:pt x="820959" y="-28766"/>
                  <a:pt x="951992" y="-14778"/>
                  <a:pt x="1115815" y="0"/>
                </a:cubicBezTo>
                <a:cubicBezTo>
                  <a:pt x="1279638" y="14778"/>
                  <a:pt x="1687340" y="-9231"/>
                  <a:pt x="1953283" y="0"/>
                </a:cubicBezTo>
                <a:cubicBezTo>
                  <a:pt x="2219226" y="9231"/>
                  <a:pt x="2286015" y="28910"/>
                  <a:pt x="2564223" y="0"/>
                </a:cubicBezTo>
                <a:cubicBezTo>
                  <a:pt x="2842431" y="-28910"/>
                  <a:pt x="2994337" y="-10180"/>
                  <a:pt x="3175163" y="0"/>
                </a:cubicBezTo>
                <a:cubicBezTo>
                  <a:pt x="3355989" y="10180"/>
                  <a:pt x="3826057" y="-23570"/>
                  <a:pt x="4012631" y="0"/>
                </a:cubicBezTo>
                <a:cubicBezTo>
                  <a:pt x="4199205" y="23570"/>
                  <a:pt x="4407150" y="-17454"/>
                  <a:pt x="4548062" y="0"/>
                </a:cubicBezTo>
                <a:cubicBezTo>
                  <a:pt x="4688974" y="17454"/>
                  <a:pt x="5088132" y="-30968"/>
                  <a:pt x="5385530" y="0"/>
                </a:cubicBezTo>
                <a:cubicBezTo>
                  <a:pt x="5682928" y="30968"/>
                  <a:pt x="5849839" y="-38451"/>
                  <a:pt x="6222998" y="0"/>
                </a:cubicBezTo>
                <a:cubicBezTo>
                  <a:pt x="6596157" y="38451"/>
                  <a:pt x="6581531" y="-20487"/>
                  <a:pt x="6909448" y="0"/>
                </a:cubicBezTo>
                <a:cubicBezTo>
                  <a:pt x="7237365" y="20487"/>
                  <a:pt x="7396361" y="-32771"/>
                  <a:pt x="7595897" y="0"/>
                </a:cubicBezTo>
                <a:cubicBezTo>
                  <a:pt x="7621913" y="-3261"/>
                  <a:pt x="7641497" y="22133"/>
                  <a:pt x="7640851" y="44954"/>
                </a:cubicBezTo>
                <a:cubicBezTo>
                  <a:pt x="7639046" y="146246"/>
                  <a:pt x="7631739" y="343928"/>
                  <a:pt x="7640851" y="446504"/>
                </a:cubicBezTo>
                <a:lnTo>
                  <a:pt x="7640851" y="446504"/>
                </a:lnTo>
                <a:cubicBezTo>
                  <a:pt x="7493936" y="464161"/>
                  <a:pt x="7311838" y="422269"/>
                  <a:pt x="7022637" y="446504"/>
                </a:cubicBezTo>
                <a:cubicBezTo>
                  <a:pt x="6733436" y="470739"/>
                  <a:pt x="6539747" y="421095"/>
                  <a:pt x="6328014" y="446504"/>
                </a:cubicBezTo>
                <a:cubicBezTo>
                  <a:pt x="6116281" y="471913"/>
                  <a:pt x="5921837" y="453165"/>
                  <a:pt x="5556983" y="446504"/>
                </a:cubicBezTo>
                <a:cubicBezTo>
                  <a:pt x="5192129" y="439843"/>
                  <a:pt x="5090845" y="420673"/>
                  <a:pt x="4785951" y="446504"/>
                </a:cubicBezTo>
                <a:cubicBezTo>
                  <a:pt x="4481057" y="472335"/>
                  <a:pt x="4238171" y="470297"/>
                  <a:pt x="4014920" y="446504"/>
                </a:cubicBezTo>
                <a:cubicBezTo>
                  <a:pt x="3791669" y="422711"/>
                  <a:pt x="3676845" y="449547"/>
                  <a:pt x="3549523" y="446504"/>
                </a:cubicBezTo>
                <a:cubicBezTo>
                  <a:pt x="3422201" y="443461"/>
                  <a:pt x="3202101" y="444194"/>
                  <a:pt x="3007717" y="446504"/>
                </a:cubicBezTo>
                <a:cubicBezTo>
                  <a:pt x="2813333" y="448814"/>
                  <a:pt x="2540612" y="465601"/>
                  <a:pt x="2236685" y="446504"/>
                </a:cubicBezTo>
                <a:cubicBezTo>
                  <a:pt x="1932758" y="427407"/>
                  <a:pt x="1864033" y="449280"/>
                  <a:pt x="1618471" y="446504"/>
                </a:cubicBezTo>
                <a:cubicBezTo>
                  <a:pt x="1372909" y="443728"/>
                  <a:pt x="1233474" y="427304"/>
                  <a:pt x="1076665" y="446504"/>
                </a:cubicBezTo>
                <a:cubicBezTo>
                  <a:pt x="919856" y="465704"/>
                  <a:pt x="280469" y="487201"/>
                  <a:pt x="0" y="446504"/>
                </a:cubicBezTo>
                <a:lnTo>
                  <a:pt x="0" y="446504"/>
                </a:lnTo>
                <a:cubicBezTo>
                  <a:pt x="3197" y="349068"/>
                  <a:pt x="15548" y="242368"/>
                  <a:pt x="0" y="44954"/>
                </a:cubicBezTo>
                <a:cubicBezTo>
                  <a:pt x="-2391" y="24927"/>
                  <a:pt x="18925" y="-1595"/>
                  <a:pt x="44954"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0068"/>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2" name="TextBox 21">
            <a:extLst>
              <a:ext uri="{FF2B5EF4-FFF2-40B4-BE49-F238E27FC236}">
                <a16:creationId xmlns:a16="http://schemas.microsoft.com/office/drawing/2014/main" id="{B51EC4E2-738A-9667-E6B6-6BB7E2A9F0C1}"/>
              </a:ext>
            </a:extLst>
          </p:cNvPr>
          <p:cNvSpPr txBox="1"/>
          <p:nvPr/>
        </p:nvSpPr>
        <p:spPr>
          <a:xfrm>
            <a:off x="1468838" y="1694080"/>
            <a:ext cx="7259323"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At this school, nearly two-thirds of the student population are students of color, </a:t>
            </a:r>
            <a:br>
              <a:rPr lang="en-US" sz="1300">
                <a:latin typeface="Aptos" panose="020B0004020202020204" pitchFamily="34" charset="0"/>
              </a:rPr>
            </a:br>
            <a:r>
              <a:rPr lang="en-US" sz="1300">
                <a:latin typeface="Aptos" panose="020B0004020202020204" pitchFamily="34" charset="0"/>
              </a:rPr>
              <a:t>while the majority of teachers and school leaders are white.</a:t>
            </a:r>
            <a:endParaRPr kumimoji="0" lang="en-US" sz="130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26" name="TextBox 25">
            <a:extLst>
              <a:ext uri="{FF2B5EF4-FFF2-40B4-BE49-F238E27FC236}">
                <a16:creationId xmlns:a16="http://schemas.microsoft.com/office/drawing/2014/main" id="{4318AB94-8A1D-1854-5F97-1F621C2B3A13}"/>
              </a:ext>
            </a:extLst>
          </p:cNvPr>
          <p:cNvSpPr txBox="1"/>
          <p:nvPr/>
        </p:nvSpPr>
        <p:spPr>
          <a:xfrm>
            <a:off x="686854" y="6373705"/>
            <a:ext cx="8652280" cy="400110"/>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Note: </a:t>
            </a:r>
            <a:r>
              <a:rPr lang="en-US" sz="1000">
                <a:solidFill>
                  <a:prstClr val="black"/>
                </a:solidFill>
                <a:latin typeface="Aptos" panose="020B0004020202020204"/>
              </a:rPr>
              <a:t>We show sample Panorama data here, but data from other sources could be useful (e.g., school-specific surveys, anecdotal evidence, interviews).</a:t>
            </a:r>
          </a:p>
          <a:p>
            <a:pPr>
              <a:defRPr/>
            </a:pPr>
            <a:r>
              <a:rPr kumimoji="0" lang="en-US" sz="1000" b="0" i="0" u="none" strike="noStrike" kern="1200" cap="none" spc="0" normalizeH="0" baseline="0" noProof="0">
                <a:ln>
                  <a:noFill/>
                </a:ln>
                <a:solidFill>
                  <a:prstClr val="black"/>
                </a:solidFill>
                <a:effectLst/>
                <a:uLnTx/>
                <a:uFillTx/>
                <a:latin typeface="Aptos" panose="020B0004020202020204"/>
              </a:rPr>
              <a:t>Source</a:t>
            </a: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 ARE analysis of common trends in high schools.</a:t>
            </a:r>
            <a:endParaRPr kumimoji="0" lang="en-US" sz="1000" b="0" i="0" u="none" strike="noStrike" kern="1200" cap="none" spc="0" normalizeH="0" baseline="30000" noProof="0">
              <a:ln>
                <a:noFill/>
              </a:ln>
              <a:solidFill>
                <a:prstClr val="black"/>
              </a:solidFill>
              <a:effectLst/>
              <a:uLnTx/>
              <a:uFillTx/>
              <a:latin typeface="Aptos" panose="020B0004020202020204"/>
              <a:ea typeface="+mn-ea"/>
              <a:cs typeface="+mn-cs"/>
            </a:endParaRPr>
          </a:p>
        </p:txBody>
      </p:sp>
      <p:sp>
        <p:nvSpPr>
          <p:cNvPr id="31" name="Rectangle 30">
            <a:extLst>
              <a:ext uri="{FF2B5EF4-FFF2-40B4-BE49-F238E27FC236}">
                <a16:creationId xmlns:a16="http://schemas.microsoft.com/office/drawing/2014/main" id="{3265D8DB-2449-61A1-52F9-1B4A7788894E}"/>
              </a:ext>
            </a:extLst>
          </p:cNvPr>
          <p:cNvSpPr/>
          <p:nvPr/>
        </p:nvSpPr>
        <p:spPr>
          <a:xfrm>
            <a:off x="738122" y="2512860"/>
            <a:ext cx="7747510" cy="251831"/>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300" b="1" i="0" u="none" strike="noStrike" kern="1200" cap="none" spc="0" normalizeH="0" baseline="0" noProof="0">
                <a:ln>
                  <a:noFill/>
                </a:ln>
                <a:effectLst/>
                <a:uLnTx/>
                <a:uFillTx/>
                <a:latin typeface="Aptos" panose="020B0004020202020204"/>
              </a:rPr>
              <a:t>Racial/Ethnic Distribution of Students, Teachers, and School Leaders</a:t>
            </a:r>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ED8B00">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108556"/>
            <a:ext cx="2131332" cy="4103688"/>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Does the diversity of </a:t>
            </a:r>
            <a:br>
              <a:rPr lang="en-US" sz="1300">
                <a:latin typeface="Aptos"/>
              </a:rPr>
            </a:br>
            <a:r>
              <a:rPr lang="en-US" sz="1300">
                <a:latin typeface="Aptos"/>
              </a:rPr>
              <a:t>our teaching staff and school leadership reflect the diversity </a:t>
            </a:r>
            <a:br>
              <a:rPr lang="en-US" sz="1300">
                <a:latin typeface="Aptos"/>
              </a:rPr>
            </a:br>
            <a:r>
              <a:rPr lang="en-US" sz="1300">
                <a:latin typeface="Aptos"/>
              </a:rPr>
              <a:t>of our students?</a:t>
            </a:r>
          </a:p>
          <a:p>
            <a:pPr marL="194310" indent="-194310" algn="l" rtl="0" fontAlgn="base">
              <a:buFont typeface="Arial" panose="020B0604020202020204" pitchFamily="34" charset="0"/>
              <a:buChar char="•"/>
            </a:pPr>
            <a:r>
              <a:rPr lang="en-US" sz="1300">
                <a:latin typeface="Aptos"/>
              </a:rPr>
              <a:t>Has this primarily </a:t>
            </a:r>
            <a:br>
              <a:rPr lang="en-US" sz="1300">
                <a:latin typeface="Aptos"/>
              </a:rPr>
            </a:br>
            <a:r>
              <a:rPr lang="en-US" sz="1300">
                <a:latin typeface="Aptos"/>
              </a:rPr>
              <a:t>been a recruitment or retention challenge, </a:t>
            </a:r>
            <a:br>
              <a:rPr lang="en-US" sz="1300">
                <a:latin typeface="Aptos"/>
              </a:rPr>
            </a:br>
            <a:r>
              <a:rPr lang="en-US" sz="1300">
                <a:latin typeface="Aptos"/>
              </a:rPr>
              <a:t>or both? </a:t>
            </a:r>
          </a:p>
          <a:p>
            <a:pPr algn="l" rtl="0" fontAlgn="base">
              <a:spcBef>
                <a:spcPts val="1200"/>
              </a:spcBef>
            </a:pPr>
            <a:r>
              <a:rPr lang="en-US" sz="1300" b="1" i="0">
                <a:effectLst/>
                <a:latin typeface="Aptos"/>
              </a:rPr>
              <a:t>What quantitative or qualitative data could help us assess this in </a:t>
            </a:r>
            <a:br>
              <a:rPr lang="en-US" sz="1300" b="1" i="0">
                <a:effectLst/>
                <a:latin typeface="Aptos"/>
              </a:rPr>
            </a:br>
            <a:r>
              <a:rPr lang="en-US" sz="1300" b="1" i="0">
                <a:effectLst/>
                <a:latin typeface="Aptos"/>
              </a:rPr>
              <a:t>our school?</a:t>
            </a:r>
            <a:endParaRPr lang="en-US" sz="1300" b="1">
              <a:latin typeface="Aptos" panose="020B0004020202020204" pitchFamily="34" charset="0"/>
            </a:endParaRPr>
          </a:p>
          <a:p>
            <a:pPr algn="l" rtl="0" fontAlgn="base">
              <a:spcBef>
                <a:spcPts val="1200"/>
              </a:spcBef>
            </a:pPr>
            <a:r>
              <a:rPr lang="en-US" sz="1300" b="1" i="0">
                <a:effectLst/>
                <a:latin typeface="Aptos"/>
              </a:rPr>
              <a:t>Do we want to prioritize </a:t>
            </a:r>
            <a:r>
              <a:rPr lang="en-US" sz="1300" b="1">
                <a:latin typeface="Aptos"/>
              </a:rPr>
              <a:t>this—yes</a:t>
            </a:r>
            <a:r>
              <a:rPr lang="en-US" sz="1300" b="1" i="0">
                <a:effectLst/>
                <a:latin typeface="Aptos"/>
              </a:rPr>
              <a:t>, no, or maybe?</a:t>
            </a: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2"/>
            <a:ext cx="2852865" cy="471990"/>
          </a:xfrm>
          <a:prstGeom prst="rect">
            <a:avLst/>
          </a:prstGeom>
          <a:solidFill>
            <a:srgbClr val="D45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1" name="Rectangle 40">
            <a:extLst>
              <a:ext uri="{FF2B5EF4-FFF2-40B4-BE49-F238E27FC236}">
                <a16:creationId xmlns:a16="http://schemas.microsoft.com/office/drawing/2014/main" id="{07F75FC2-42BD-BD28-12D6-D5AC99C546B0}"/>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3D6A1048-0124-6B1A-1BCF-06A826778E46}"/>
              </a:ext>
            </a:extLst>
          </p:cNvPr>
          <p:cNvSpPr txBox="1">
            <a:spLocks/>
          </p:cNvSpPr>
          <p:nvPr/>
        </p:nvSpPr>
        <p:spPr>
          <a:xfrm>
            <a:off x="342900" y="150338"/>
            <a:ext cx="7923276"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4</a:t>
            </a:r>
          </a:p>
          <a:p>
            <a:pPr>
              <a:lnSpc>
                <a:spcPts val="2940"/>
              </a:lnSpc>
              <a:defRPr/>
            </a:pPr>
            <a:r>
              <a:rPr lang="en-US" sz="2300">
                <a:solidFill>
                  <a:schemeClr val="bg1"/>
                </a:solidFill>
                <a:latin typeface="Aptos Narrow" panose="020B0004020202020204" pitchFamily="34" charset="0"/>
              </a:rPr>
              <a:t>Students of color are less likely than their peers to have teachers and school leaders of the same race/ethnicity.</a:t>
            </a:r>
            <a:endParaRPr kumimoji="0" lang="en-US" sz="2300" u="none" strike="noStrike" kern="1200" cap="none" spc="0" normalizeH="0" baseline="0" noProof="0">
              <a:ln>
                <a:noFill/>
              </a:ln>
              <a:solidFill>
                <a:schemeClr val="bg1"/>
              </a:solidFill>
              <a:effectLst/>
              <a:uLnTx/>
              <a:uFillTx/>
              <a:latin typeface="Aptos Narrow" panose="020B0004020202020204" pitchFamily="34" charset="0"/>
            </a:endParaRPr>
          </a:p>
        </p:txBody>
      </p:sp>
      <p:pic>
        <p:nvPicPr>
          <p:cNvPr id="6" name="Picture 5">
            <a:extLst>
              <a:ext uri="{FF2B5EF4-FFF2-40B4-BE49-F238E27FC236}">
                <a16:creationId xmlns:a16="http://schemas.microsoft.com/office/drawing/2014/main" id="{F0CFD960-C04F-577C-92DA-8DE885E0EAF7}"/>
              </a:ext>
            </a:extLst>
          </p:cNvPr>
          <p:cNvPicPr>
            <a:picLocks noChangeAspect="1"/>
          </p:cNvPicPr>
          <p:nvPr/>
        </p:nvPicPr>
        <p:blipFill>
          <a:blip r:embed="rId6"/>
          <a:stretch>
            <a:fillRect/>
          </a:stretch>
        </p:blipFill>
        <p:spPr>
          <a:xfrm>
            <a:off x="10742932" y="217916"/>
            <a:ext cx="967508" cy="934399"/>
          </a:xfrm>
          <a:prstGeom prst="rect">
            <a:avLst/>
          </a:prstGeom>
        </p:spPr>
      </p:pic>
      <p:sp>
        <p:nvSpPr>
          <p:cNvPr id="45" name="Rectangle 44">
            <a:extLst>
              <a:ext uri="{FF2B5EF4-FFF2-40B4-BE49-F238E27FC236}">
                <a16:creationId xmlns:a16="http://schemas.microsoft.com/office/drawing/2014/main" id="{0E324251-673B-142A-9EFE-3FA8C72227AE}"/>
              </a:ext>
            </a:extLst>
          </p:cNvPr>
          <p:cNvSpPr/>
          <p:nvPr/>
        </p:nvSpPr>
        <p:spPr>
          <a:xfrm>
            <a:off x="10605803" y="308831"/>
            <a:ext cx="1241765" cy="810478"/>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D45D00"/>
                  </a:outerShdw>
                </a:effectLst>
                <a:latin typeface="Aptos" panose="020B0004020202020204" pitchFamily="34" charset="0"/>
              </a:rPr>
              <a:t>School Leadership Quality &amp; Diversity</a:t>
            </a:r>
          </a:p>
        </p:txBody>
      </p:sp>
      <p:grpSp>
        <p:nvGrpSpPr>
          <p:cNvPr id="2" name="Group 1">
            <a:extLst>
              <a:ext uri="{FF2B5EF4-FFF2-40B4-BE49-F238E27FC236}">
                <a16:creationId xmlns:a16="http://schemas.microsoft.com/office/drawing/2014/main" id="{661F9A43-0260-E02F-4A66-135DD32E072A}"/>
              </a:ext>
            </a:extLst>
          </p:cNvPr>
          <p:cNvGrpSpPr/>
          <p:nvPr/>
        </p:nvGrpSpPr>
        <p:grpSpPr>
          <a:xfrm>
            <a:off x="9646678" y="229422"/>
            <a:ext cx="1026252" cy="903825"/>
            <a:chOff x="11022090" y="228036"/>
            <a:chExt cx="1026252" cy="903825"/>
          </a:xfrm>
        </p:grpSpPr>
        <p:pic>
          <p:nvPicPr>
            <p:cNvPr id="3" name="Picture 2">
              <a:extLst>
                <a:ext uri="{FF2B5EF4-FFF2-40B4-BE49-F238E27FC236}">
                  <a16:creationId xmlns:a16="http://schemas.microsoft.com/office/drawing/2014/main" id="{CF327715-84EB-6488-E481-C192C8B2CB94}"/>
                </a:ext>
              </a:extLst>
            </p:cNvPr>
            <p:cNvPicPr>
              <a:picLocks noChangeAspect="1"/>
            </p:cNvPicPr>
            <p:nvPr/>
          </p:nvPicPr>
          <p:blipFill>
            <a:blip r:embed="rId7"/>
            <a:stretch>
              <a:fillRect/>
            </a:stretch>
          </p:blipFill>
          <p:spPr>
            <a:xfrm>
              <a:off x="11073331" y="228036"/>
              <a:ext cx="923771" cy="903825"/>
            </a:xfrm>
            <a:prstGeom prst="rect">
              <a:avLst/>
            </a:prstGeom>
          </p:spPr>
        </p:pic>
        <p:sp>
          <p:nvSpPr>
            <p:cNvPr id="4" name="Rectangle 3">
              <a:extLst>
                <a:ext uri="{FF2B5EF4-FFF2-40B4-BE49-F238E27FC236}">
                  <a16:creationId xmlns:a16="http://schemas.microsoft.com/office/drawing/2014/main" id="{9B19F9AA-0153-8DF4-6B49-EF653FB0F452}"/>
                </a:ext>
              </a:extLst>
            </p:cNvPr>
            <p:cNvSpPr/>
            <p:nvPr/>
          </p:nvSpPr>
          <p:spPr>
            <a:xfrm>
              <a:off x="11022090" y="357889"/>
              <a:ext cx="1026252"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chemeClr val="accent2"/>
                    </a:outerShdw>
                  </a:effectLst>
                  <a:latin typeface="Aptos" panose="020B0004020202020204" pitchFamily="34" charset="0"/>
                </a:rPr>
                <a:t>Teaching Quality &amp; Diversity</a:t>
              </a:r>
            </a:p>
          </p:txBody>
        </p:sp>
      </p:grpSp>
      <p:graphicFrame>
        <p:nvGraphicFramePr>
          <p:cNvPr id="9" name="Chart 8">
            <a:extLst>
              <a:ext uri="{FF2B5EF4-FFF2-40B4-BE49-F238E27FC236}">
                <a16:creationId xmlns:a16="http://schemas.microsoft.com/office/drawing/2014/main" id="{9B858B72-7A5A-4E01-47DB-1A7D9D1DF120}"/>
              </a:ext>
            </a:extLst>
          </p:cNvPr>
          <p:cNvGraphicFramePr/>
          <p:nvPr>
            <p:extLst>
              <p:ext uri="{D42A27DB-BD31-4B8C-83A1-F6EECF244321}">
                <p14:modId xmlns:p14="http://schemas.microsoft.com/office/powerpoint/2010/main" val="1515649791"/>
              </p:ext>
            </p:extLst>
          </p:nvPr>
        </p:nvGraphicFramePr>
        <p:xfrm>
          <a:off x="903584" y="2995289"/>
          <a:ext cx="8008799" cy="3103940"/>
        </p:xfrm>
        <a:graphic>
          <a:graphicData uri="http://schemas.openxmlformats.org/drawingml/2006/chart">
            <c:chart xmlns:c="http://schemas.openxmlformats.org/drawingml/2006/chart" xmlns:r="http://schemas.openxmlformats.org/officeDocument/2006/relationships" r:id="rId8"/>
          </a:graphicData>
        </a:graphic>
      </p:graphicFrame>
      <p:pic>
        <p:nvPicPr>
          <p:cNvPr id="11" name="Picture 10">
            <a:extLst>
              <a:ext uri="{FF2B5EF4-FFF2-40B4-BE49-F238E27FC236}">
                <a16:creationId xmlns:a16="http://schemas.microsoft.com/office/drawing/2014/main" id="{DD798161-CC47-B096-1F3A-4C5445E34AF8}"/>
              </a:ext>
            </a:extLst>
          </p:cNvPr>
          <p:cNvPicPr>
            <a:picLocks noChangeAspect="1"/>
          </p:cNvPicPr>
          <p:nvPr/>
        </p:nvPicPr>
        <p:blipFill>
          <a:blip r:embed="rId9"/>
          <a:stretch>
            <a:fillRect/>
          </a:stretch>
        </p:blipFill>
        <p:spPr>
          <a:xfrm>
            <a:off x="649529" y="1545287"/>
            <a:ext cx="667512" cy="654294"/>
          </a:xfrm>
          <a:prstGeom prst="rect">
            <a:avLst/>
          </a:prstGeom>
        </p:spPr>
      </p:pic>
      <p:sp>
        <p:nvSpPr>
          <p:cNvPr id="8" name="TextBox 7">
            <a:extLst>
              <a:ext uri="{FF2B5EF4-FFF2-40B4-BE49-F238E27FC236}">
                <a16:creationId xmlns:a16="http://schemas.microsoft.com/office/drawing/2014/main" id="{FC1261BB-9F4F-F51C-95E9-0EC0FC8D8B3C}"/>
              </a:ext>
            </a:extLst>
          </p:cNvPr>
          <p:cNvSpPr txBox="1"/>
          <p:nvPr/>
        </p:nvSpPr>
        <p:spPr>
          <a:xfrm>
            <a:off x="3143250" y="2957189"/>
            <a:ext cx="450850" cy="276999"/>
          </a:xfrm>
          <a:prstGeom prst="rect">
            <a:avLst/>
          </a:prstGeom>
          <a:noFill/>
        </p:spPr>
        <p:txBody>
          <a:bodyPr wrap="square" rtlCol="0">
            <a:spAutoFit/>
          </a:bodyPr>
          <a:lstStyle/>
          <a:p>
            <a:r>
              <a:rPr lang="en-US" sz="1200">
                <a:latin typeface="Aptos" panose="020B0004020202020204" pitchFamily="34" charset="0"/>
              </a:rPr>
              <a:t>3%</a:t>
            </a:r>
          </a:p>
        </p:txBody>
      </p:sp>
      <p:sp>
        <p:nvSpPr>
          <p:cNvPr id="10" name="TextBox 9">
            <a:extLst>
              <a:ext uri="{FF2B5EF4-FFF2-40B4-BE49-F238E27FC236}">
                <a16:creationId xmlns:a16="http://schemas.microsoft.com/office/drawing/2014/main" id="{8DC576EE-BED0-5F1F-FE3F-EDBCF197AB65}"/>
              </a:ext>
            </a:extLst>
          </p:cNvPr>
          <p:cNvSpPr txBox="1"/>
          <p:nvPr/>
        </p:nvSpPr>
        <p:spPr>
          <a:xfrm>
            <a:off x="3136900" y="3046089"/>
            <a:ext cx="450850" cy="276999"/>
          </a:xfrm>
          <a:prstGeom prst="rect">
            <a:avLst/>
          </a:prstGeom>
          <a:noFill/>
        </p:spPr>
        <p:txBody>
          <a:bodyPr wrap="square" rtlCol="0">
            <a:spAutoFit/>
          </a:bodyPr>
          <a:lstStyle/>
          <a:p>
            <a:r>
              <a:rPr lang="en-US" sz="1200">
                <a:latin typeface="Aptos" panose="020B0004020202020204" pitchFamily="34" charset="0"/>
              </a:rPr>
              <a:t>4%</a:t>
            </a:r>
          </a:p>
        </p:txBody>
      </p:sp>
    </p:spTree>
    <p:extLst>
      <p:ext uri="{BB962C8B-B14F-4D97-AF65-F5344CB8AC3E}">
        <p14:creationId xmlns:p14="http://schemas.microsoft.com/office/powerpoint/2010/main" val="15642539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sp>
        <p:nvSpPr>
          <p:cNvPr id="15" name="Rounded Rectangle 14">
            <a:extLst>
              <a:ext uri="{FF2B5EF4-FFF2-40B4-BE49-F238E27FC236}">
                <a16:creationId xmlns:a16="http://schemas.microsoft.com/office/drawing/2014/main" id="{E779AAEC-6469-78C7-EF77-33EA83E7CBD4}"/>
              </a:ext>
            </a:extLst>
          </p:cNvPr>
          <p:cNvSpPr/>
          <p:nvPr/>
        </p:nvSpPr>
        <p:spPr>
          <a:xfrm>
            <a:off x="638364" y="2574569"/>
            <a:ext cx="8089797" cy="3366741"/>
          </a:xfrm>
          <a:prstGeom prst="roundRect">
            <a:avLst>
              <a:gd name="adj" fmla="val 2684"/>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a:extLst>
              <a:ext uri="{FF2B5EF4-FFF2-40B4-BE49-F238E27FC236}">
                <a16:creationId xmlns:a16="http://schemas.microsoft.com/office/drawing/2014/main" id="{B3935F72-4E13-DA40-B5A0-B24953CFCC63}"/>
              </a:ext>
            </a:extLst>
          </p:cNvPr>
          <p:cNvGraphicFramePr/>
          <p:nvPr>
            <p:extLst>
              <p:ext uri="{D42A27DB-BD31-4B8C-83A1-F6EECF244321}">
                <p14:modId xmlns:p14="http://schemas.microsoft.com/office/powerpoint/2010/main" val="1539259551"/>
              </p:ext>
            </p:extLst>
          </p:nvPr>
        </p:nvGraphicFramePr>
        <p:xfrm>
          <a:off x="647863" y="3342965"/>
          <a:ext cx="7043726" cy="25983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4" imgH="403" progId="TCLayout.ActiveDocument.1">
                  <p:embed/>
                </p:oleObj>
              </mc:Choice>
              <mc:Fallback>
                <p:oleObj name="think-cell Slide" r:id="rId5"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 name="Round Same Side Corner Rectangle 16">
            <a:extLst>
              <a:ext uri="{FF2B5EF4-FFF2-40B4-BE49-F238E27FC236}">
                <a16:creationId xmlns:a16="http://schemas.microsoft.com/office/drawing/2014/main" id="{BA96C5F7-3957-F4F5-017C-34B4788C2A3F}"/>
              </a:ext>
            </a:extLst>
          </p:cNvPr>
          <p:cNvSpPr/>
          <p:nvPr/>
        </p:nvSpPr>
        <p:spPr>
          <a:xfrm>
            <a:off x="625325" y="2572654"/>
            <a:ext cx="8102836" cy="594360"/>
          </a:xfrm>
          <a:custGeom>
            <a:avLst/>
            <a:gdLst>
              <a:gd name="connsiteX0" fmla="*/ 59840 w 8102836"/>
              <a:gd name="connsiteY0" fmla="*/ 0 h 594360"/>
              <a:gd name="connsiteX1" fmla="*/ 485608 w 8102836"/>
              <a:gd name="connsiteY1" fmla="*/ 0 h 594360"/>
              <a:gd name="connsiteX2" fmla="*/ 1230703 w 8102836"/>
              <a:gd name="connsiteY2" fmla="*/ 0 h 594360"/>
              <a:gd name="connsiteX3" fmla="*/ 1656471 w 8102836"/>
              <a:gd name="connsiteY3" fmla="*/ 0 h 594360"/>
              <a:gd name="connsiteX4" fmla="*/ 2401566 w 8102836"/>
              <a:gd name="connsiteY4" fmla="*/ 0 h 594360"/>
              <a:gd name="connsiteX5" fmla="*/ 2907166 w 8102836"/>
              <a:gd name="connsiteY5" fmla="*/ 0 h 594360"/>
              <a:gd name="connsiteX6" fmla="*/ 3332934 w 8102836"/>
              <a:gd name="connsiteY6" fmla="*/ 0 h 594360"/>
              <a:gd name="connsiteX7" fmla="*/ 3838534 w 8102836"/>
              <a:gd name="connsiteY7" fmla="*/ 0 h 594360"/>
              <a:gd name="connsiteX8" fmla="*/ 4583628 w 8102836"/>
              <a:gd name="connsiteY8" fmla="*/ 0 h 594360"/>
              <a:gd name="connsiteX9" fmla="*/ 5089228 w 8102836"/>
              <a:gd name="connsiteY9" fmla="*/ 0 h 594360"/>
              <a:gd name="connsiteX10" fmla="*/ 5514997 w 8102836"/>
              <a:gd name="connsiteY10" fmla="*/ 0 h 594360"/>
              <a:gd name="connsiteX11" fmla="*/ 6020596 w 8102836"/>
              <a:gd name="connsiteY11" fmla="*/ 0 h 594360"/>
              <a:gd name="connsiteX12" fmla="*/ 6606028 w 8102836"/>
              <a:gd name="connsiteY12" fmla="*/ 0 h 594360"/>
              <a:gd name="connsiteX13" fmla="*/ 7271291 w 8102836"/>
              <a:gd name="connsiteY13" fmla="*/ 0 h 594360"/>
              <a:gd name="connsiteX14" fmla="*/ 8042996 w 8102836"/>
              <a:gd name="connsiteY14" fmla="*/ 0 h 594360"/>
              <a:gd name="connsiteX15" fmla="*/ 8102836 w 8102836"/>
              <a:gd name="connsiteY15" fmla="*/ 59840 h 594360"/>
              <a:gd name="connsiteX16" fmla="*/ 8102836 w 8102836"/>
              <a:gd name="connsiteY16" fmla="*/ 594360 h 594360"/>
              <a:gd name="connsiteX17" fmla="*/ 8102836 w 8102836"/>
              <a:gd name="connsiteY17" fmla="*/ 594360 h 594360"/>
              <a:gd name="connsiteX18" fmla="*/ 7346571 w 8102836"/>
              <a:gd name="connsiteY18" fmla="*/ 594360 h 594360"/>
              <a:gd name="connsiteX19" fmla="*/ 6671335 w 8102836"/>
              <a:gd name="connsiteY19" fmla="*/ 594360 h 594360"/>
              <a:gd name="connsiteX20" fmla="*/ 6077127 w 8102836"/>
              <a:gd name="connsiteY20" fmla="*/ 594360 h 594360"/>
              <a:gd name="connsiteX21" fmla="*/ 5320862 w 8102836"/>
              <a:gd name="connsiteY21" fmla="*/ 594360 h 594360"/>
              <a:gd name="connsiteX22" fmla="*/ 4645626 w 8102836"/>
              <a:gd name="connsiteY22" fmla="*/ 594360 h 594360"/>
              <a:gd name="connsiteX23" fmla="*/ 3808333 w 8102836"/>
              <a:gd name="connsiteY23" fmla="*/ 594360 h 594360"/>
              <a:gd name="connsiteX24" fmla="*/ 2971040 w 8102836"/>
              <a:gd name="connsiteY24" fmla="*/ 594360 h 594360"/>
              <a:gd name="connsiteX25" fmla="*/ 2214775 w 8102836"/>
              <a:gd name="connsiteY25" fmla="*/ 594360 h 594360"/>
              <a:gd name="connsiteX26" fmla="*/ 1458510 w 8102836"/>
              <a:gd name="connsiteY26" fmla="*/ 594360 h 594360"/>
              <a:gd name="connsiteX27" fmla="*/ 702246 w 8102836"/>
              <a:gd name="connsiteY27" fmla="*/ 594360 h 594360"/>
              <a:gd name="connsiteX28" fmla="*/ 0 w 8102836"/>
              <a:gd name="connsiteY28" fmla="*/ 594360 h 594360"/>
              <a:gd name="connsiteX29" fmla="*/ 0 w 8102836"/>
              <a:gd name="connsiteY29" fmla="*/ 594360 h 594360"/>
              <a:gd name="connsiteX30" fmla="*/ 0 w 8102836"/>
              <a:gd name="connsiteY30" fmla="*/ 59840 h 594360"/>
              <a:gd name="connsiteX31" fmla="*/ 59840 w 8102836"/>
              <a:gd name="connsiteY31" fmla="*/ 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02836" h="594360" fill="none" extrusionOk="0">
                <a:moveTo>
                  <a:pt x="59840" y="0"/>
                </a:moveTo>
                <a:cubicBezTo>
                  <a:pt x="164828" y="19909"/>
                  <a:pt x="390347" y="7144"/>
                  <a:pt x="485608" y="0"/>
                </a:cubicBezTo>
                <a:cubicBezTo>
                  <a:pt x="580869" y="-7144"/>
                  <a:pt x="999595" y="-30346"/>
                  <a:pt x="1230703" y="0"/>
                </a:cubicBezTo>
                <a:cubicBezTo>
                  <a:pt x="1461811" y="30346"/>
                  <a:pt x="1529347" y="14237"/>
                  <a:pt x="1656471" y="0"/>
                </a:cubicBezTo>
                <a:cubicBezTo>
                  <a:pt x="1783595" y="-14237"/>
                  <a:pt x="2103177" y="12962"/>
                  <a:pt x="2401566" y="0"/>
                </a:cubicBezTo>
                <a:cubicBezTo>
                  <a:pt x="2699955" y="-12962"/>
                  <a:pt x="2774897" y="-12042"/>
                  <a:pt x="2907166" y="0"/>
                </a:cubicBezTo>
                <a:cubicBezTo>
                  <a:pt x="3039435" y="12042"/>
                  <a:pt x="3149828" y="16495"/>
                  <a:pt x="3332934" y="0"/>
                </a:cubicBezTo>
                <a:cubicBezTo>
                  <a:pt x="3516040" y="-16495"/>
                  <a:pt x="3647001" y="3296"/>
                  <a:pt x="3838534" y="0"/>
                </a:cubicBezTo>
                <a:cubicBezTo>
                  <a:pt x="4030067" y="-3296"/>
                  <a:pt x="4399928" y="6188"/>
                  <a:pt x="4583628" y="0"/>
                </a:cubicBezTo>
                <a:cubicBezTo>
                  <a:pt x="4767328" y="-6188"/>
                  <a:pt x="4898314" y="19659"/>
                  <a:pt x="5089228" y="0"/>
                </a:cubicBezTo>
                <a:cubicBezTo>
                  <a:pt x="5280142" y="-19659"/>
                  <a:pt x="5352917" y="9193"/>
                  <a:pt x="5514997" y="0"/>
                </a:cubicBezTo>
                <a:cubicBezTo>
                  <a:pt x="5677077" y="-9193"/>
                  <a:pt x="5884321" y="4358"/>
                  <a:pt x="6020596" y="0"/>
                </a:cubicBezTo>
                <a:cubicBezTo>
                  <a:pt x="6156871" y="-4358"/>
                  <a:pt x="6422462" y="-23151"/>
                  <a:pt x="6606028" y="0"/>
                </a:cubicBezTo>
                <a:cubicBezTo>
                  <a:pt x="6789594" y="23151"/>
                  <a:pt x="6953478" y="-4069"/>
                  <a:pt x="7271291" y="0"/>
                </a:cubicBezTo>
                <a:cubicBezTo>
                  <a:pt x="7589104" y="4069"/>
                  <a:pt x="7800937" y="-34159"/>
                  <a:pt x="8042996" y="0"/>
                </a:cubicBezTo>
                <a:cubicBezTo>
                  <a:pt x="8077208" y="2991"/>
                  <a:pt x="8106164" y="28339"/>
                  <a:pt x="8102836" y="59840"/>
                </a:cubicBezTo>
                <a:cubicBezTo>
                  <a:pt x="8106257" y="176148"/>
                  <a:pt x="8101615" y="486817"/>
                  <a:pt x="8102836" y="594360"/>
                </a:cubicBezTo>
                <a:lnTo>
                  <a:pt x="8102836" y="594360"/>
                </a:lnTo>
                <a:cubicBezTo>
                  <a:pt x="7904752" y="577882"/>
                  <a:pt x="7534653" y="579481"/>
                  <a:pt x="7346571" y="594360"/>
                </a:cubicBezTo>
                <a:cubicBezTo>
                  <a:pt x="7158489" y="609239"/>
                  <a:pt x="6879146" y="615697"/>
                  <a:pt x="6671335" y="594360"/>
                </a:cubicBezTo>
                <a:cubicBezTo>
                  <a:pt x="6463524" y="573023"/>
                  <a:pt x="6244037" y="606436"/>
                  <a:pt x="6077127" y="594360"/>
                </a:cubicBezTo>
                <a:cubicBezTo>
                  <a:pt x="5910217" y="582284"/>
                  <a:pt x="5548942" y="584715"/>
                  <a:pt x="5320862" y="594360"/>
                </a:cubicBezTo>
                <a:cubicBezTo>
                  <a:pt x="5092782" y="604005"/>
                  <a:pt x="4968140" y="585761"/>
                  <a:pt x="4645626" y="594360"/>
                </a:cubicBezTo>
                <a:cubicBezTo>
                  <a:pt x="4323112" y="602959"/>
                  <a:pt x="4043564" y="620800"/>
                  <a:pt x="3808333" y="594360"/>
                </a:cubicBezTo>
                <a:cubicBezTo>
                  <a:pt x="3573102" y="567920"/>
                  <a:pt x="3223420" y="589956"/>
                  <a:pt x="2971040" y="594360"/>
                </a:cubicBezTo>
                <a:cubicBezTo>
                  <a:pt x="2718660" y="598764"/>
                  <a:pt x="2465637" y="603550"/>
                  <a:pt x="2214775" y="594360"/>
                </a:cubicBezTo>
                <a:cubicBezTo>
                  <a:pt x="1963913" y="585170"/>
                  <a:pt x="1655034" y="577033"/>
                  <a:pt x="1458510" y="594360"/>
                </a:cubicBezTo>
                <a:cubicBezTo>
                  <a:pt x="1261987" y="611687"/>
                  <a:pt x="969798" y="592711"/>
                  <a:pt x="702246" y="594360"/>
                </a:cubicBezTo>
                <a:cubicBezTo>
                  <a:pt x="434694" y="596009"/>
                  <a:pt x="272352" y="593757"/>
                  <a:pt x="0" y="594360"/>
                </a:cubicBezTo>
                <a:lnTo>
                  <a:pt x="0" y="594360"/>
                </a:lnTo>
                <a:cubicBezTo>
                  <a:pt x="-16945" y="445176"/>
                  <a:pt x="5905" y="241053"/>
                  <a:pt x="0" y="59840"/>
                </a:cubicBezTo>
                <a:cubicBezTo>
                  <a:pt x="-5696" y="28904"/>
                  <a:pt x="26287" y="7619"/>
                  <a:pt x="59840" y="0"/>
                </a:cubicBezTo>
                <a:close/>
              </a:path>
              <a:path w="8102836" h="594360" stroke="0" extrusionOk="0">
                <a:moveTo>
                  <a:pt x="59840" y="0"/>
                </a:moveTo>
                <a:cubicBezTo>
                  <a:pt x="247920" y="-17334"/>
                  <a:pt x="440983" y="-28142"/>
                  <a:pt x="645271" y="0"/>
                </a:cubicBezTo>
                <a:cubicBezTo>
                  <a:pt x="849559" y="28142"/>
                  <a:pt x="893028" y="28"/>
                  <a:pt x="1071040" y="0"/>
                </a:cubicBezTo>
                <a:cubicBezTo>
                  <a:pt x="1249052" y="-28"/>
                  <a:pt x="1542525" y="18714"/>
                  <a:pt x="1895966" y="0"/>
                </a:cubicBezTo>
                <a:cubicBezTo>
                  <a:pt x="2249407" y="-18714"/>
                  <a:pt x="2269610" y="5697"/>
                  <a:pt x="2481397" y="0"/>
                </a:cubicBezTo>
                <a:cubicBezTo>
                  <a:pt x="2693184" y="-5697"/>
                  <a:pt x="2859694" y="-4399"/>
                  <a:pt x="3066829" y="0"/>
                </a:cubicBezTo>
                <a:cubicBezTo>
                  <a:pt x="3273964" y="4399"/>
                  <a:pt x="3547994" y="16556"/>
                  <a:pt x="3891755" y="0"/>
                </a:cubicBezTo>
                <a:cubicBezTo>
                  <a:pt x="4235516" y="-16556"/>
                  <a:pt x="4225079" y="22987"/>
                  <a:pt x="4397355" y="0"/>
                </a:cubicBezTo>
                <a:cubicBezTo>
                  <a:pt x="4569631" y="-22987"/>
                  <a:pt x="4810691" y="32822"/>
                  <a:pt x="5222281" y="0"/>
                </a:cubicBezTo>
                <a:cubicBezTo>
                  <a:pt x="5633871" y="-32822"/>
                  <a:pt x="5830467" y="819"/>
                  <a:pt x="6047207" y="0"/>
                </a:cubicBezTo>
                <a:cubicBezTo>
                  <a:pt x="6263947" y="-819"/>
                  <a:pt x="6524174" y="11621"/>
                  <a:pt x="6712470" y="0"/>
                </a:cubicBezTo>
                <a:cubicBezTo>
                  <a:pt x="6900766" y="-11621"/>
                  <a:pt x="7557817" y="56989"/>
                  <a:pt x="8042996" y="0"/>
                </a:cubicBezTo>
                <a:cubicBezTo>
                  <a:pt x="8078537" y="-6835"/>
                  <a:pt x="8105333" y="34547"/>
                  <a:pt x="8102836" y="59840"/>
                </a:cubicBezTo>
                <a:cubicBezTo>
                  <a:pt x="8128488" y="290770"/>
                  <a:pt x="8086885" y="393603"/>
                  <a:pt x="8102836" y="594360"/>
                </a:cubicBezTo>
                <a:lnTo>
                  <a:pt x="8102836" y="594360"/>
                </a:lnTo>
                <a:cubicBezTo>
                  <a:pt x="7819664" y="605656"/>
                  <a:pt x="7734188" y="573333"/>
                  <a:pt x="7508628" y="594360"/>
                </a:cubicBezTo>
                <a:cubicBezTo>
                  <a:pt x="7283068" y="615387"/>
                  <a:pt x="7021600" y="571356"/>
                  <a:pt x="6833392" y="594360"/>
                </a:cubicBezTo>
                <a:cubicBezTo>
                  <a:pt x="6645184" y="617364"/>
                  <a:pt x="6258000" y="571534"/>
                  <a:pt x="6077127" y="594360"/>
                </a:cubicBezTo>
                <a:cubicBezTo>
                  <a:pt x="5896254" y="617186"/>
                  <a:pt x="5589760" y="560624"/>
                  <a:pt x="5320862" y="594360"/>
                </a:cubicBezTo>
                <a:cubicBezTo>
                  <a:pt x="5051964" y="628096"/>
                  <a:pt x="4747802" y="563644"/>
                  <a:pt x="4564598" y="594360"/>
                </a:cubicBezTo>
                <a:cubicBezTo>
                  <a:pt x="4381394" y="625076"/>
                  <a:pt x="4282146" y="604364"/>
                  <a:pt x="4132446" y="594360"/>
                </a:cubicBezTo>
                <a:cubicBezTo>
                  <a:pt x="3982746" y="584356"/>
                  <a:pt x="3756059" y="575726"/>
                  <a:pt x="3619267" y="594360"/>
                </a:cubicBezTo>
                <a:cubicBezTo>
                  <a:pt x="3482475" y="612994"/>
                  <a:pt x="3212356" y="575727"/>
                  <a:pt x="2863002" y="594360"/>
                </a:cubicBezTo>
                <a:cubicBezTo>
                  <a:pt x="2513649" y="612993"/>
                  <a:pt x="2450036" y="589115"/>
                  <a:pt x="2268794" y="594360"/>
                </a:cubicBezTo>
                <a:cubicBezTo>
                  <a:pt x="2087552" y="599605"/>
                  <a:pt x="1961961" y="602598"/>
                  <a:pt x="1755614" y="594360"/>
                </a:cubicBezTo>
                <a:cubicBezTo>
                  <a:pt x="1549267" y="586122"/>
                  <a:pt x="1328028" y="600008"/>
                  <a:pt x="999350" y="594360"/>
                </a:cubicBezTo>
                <a:cubicBezTo>
                  <a:pt x="670672" y="588712"/>
                  <a:pt x="486479" y="583434"/>
                  <a:pt x="0" y="594360"/>
                </a:cubicBezTo>
                <a:lnTo>
                  <a:pt x="0" y="594360"/>
                </a:lnTo>
                <a:cubicBezTo>
                  <a:pt x="-14947" y="476879"/>
                  <a:pt x="-2642" y="277922"/>
                  <a:pt x="0" y="59840"/>
                </a:cubicBezTo>
                <a:cubicBezTo>
                  <a:pt x="3450" y="27999"/>
                  <a:pt x="28218" y="4805"/>
                  <a:pt x="59840"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0068"/>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2" name="TextBox 21">
            <a:extLst>
              <a:ext uri="{FF2B5EF4-FFF2-40B4-BE49-F238E27FC236}">
                <a16:creationId xmlns:a16="http://schemas.microsoft.com/office/drawing/2014/main" id="{B51EC4E2-738A-9667-E6B6-6BB7E2A9F0C1}"/>
              </a:ext>
            </a:extLst>
          </p:cNvPr>
          <p:cNvSpPr txBox="1"/>
          <p:nvPr/>
        </p:nvSpPr>
        <p:spPr>
          <a:xfrm>
            <a:off x="1468838" y="1693691"/>
            <a:ext cx="7259323"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At this school, student survey data reveals that Hispanic/Latinx and Black/African American students are </a:t>
            </a:r>
            <a:r>
              <a:rPr lang="en-US" sz="1300" i="1">
                <a:latin typeface="Aptos" panose="020B0004020202020204" pitchFamily="34" charset="0"/>
              </a:rPr>
              <a:t>less likely </a:t>
            </a:r>
            <a:r>
              <a:rPr lang="en-US" sz="1300">
                <a:latin typeface="Aptos" panose="020B0004020202020204" pitchFamily="34" charset="0"/>
              </a:rPr>
              <a:t>to feel that topics in class relate to their personal values.</a:t>
            </a:r>
            <a:endParaRPr kumimoji="0" lang="en-US" sz="130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26" name="TextBox 25">
            <a:extLst>
              <a:ext uri="{FF2B5EF4-FFF2-40B4-BE49-F238E27FC236}">
                <a16:creationId xmlns:a16="http://schemas.microsoft.com/office/drawing/2014/main" id="{4318AB94-8A1D-1854-5F97-1F621C2B3A13}"/>
              </a:ext>
            </a:extLst>
          </p:cNvPr>
          <p:cNvSpPr txBox="1"/>
          <p:nvPr/>
        </p:nvSpPr>
        <p:spPr>
          <a:xfrm>
            <a:off x="686854" y="6373705"/>
            <a:ext cx="8652280" cy="400110"/>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Note: We show sample Panorama data here, but data from other sources could be useful (e.g., school-specific surveys, anecdotal evidence, interviews).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ARE analysis of common trends in high schools.</a:t>
            </a:r>
          </a:p>
        </p:txBody>
      </p:sp>
      <p:sp>
        <p:nvSpPr>
          <p:cNvPr id="31" name="Rectangle 30">
            <a:extLst>
              <a:ext uri="{FF2B5EF4-FFF2-40B4-BE49-F238E27FC236}">
                <a16:creationId xmlns:a16="http://schemas.microsoft.com/office/drawing/2014/main" id="{3265D8DB-2449-61A1-52F9-1B4A7788894E}"/>
              </a:ext>
            </a:extLst>
          </p:cNvPr>
          <p:cNvSpPr/>
          <p:nvPr/>
        </p:nvSpPr>
        <p:spPr>
          <a:xfrm>
            <a:off x="738121" y="2625481"/>
            <a:ext cx="7888085" cy="408580"/>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100" b="1" i="0" strike="noStrike" kern="1200" cap="none" spc="0" normalizeH="0" baseline="0" noProof="0">
                <a:ln>
                  <a:noFill/>
                </a:ln>
                <a:effectLst/>
                <a:uLnTx/>
                <a:uFillTx/>
                <a:latin typeface="Aptos" panose="020B0004020202020204"/>
              </a:rPr>
              <a:t>STUDENT SURVEY </a:t>
            </a:r>
            <a:br>
              <a:rPr kumimoji="0" lang="en-US" sz="1400" i="0" u="none" strike="noStrike" kern="1200" cap="none" spc="0" normalizeH="0" baseline="0" noProof="0">
                <a:ln>
                  <a:noFill/>
                </a:ln>
                <a:effectLst/>
                <a:uLnTx/>
                <a:uFillTx/>
                <a:latin typeface="Aptos" panose="020B0004020202020204"/>
              </a:rPr>
            </a:br>
            <a:r>
              <a:rPr kumimoji="0" lang="en-US" sz="1300" i="0" u="none" strike="noStrike" kern="1200" cap="none" spc="0" normalizeH="0" baseline="0" noProof="0">
                <a:ln>
                  <a:noFill/>
                </a:ln>
                <a:effectLst/>
                <a:uLnTx/>
                <a:uFillTx/>
                <a:latin typeface="Aptos" panose="020B0004020202020204"/>
              </a:rPr>
              <a:t>How much, if at all, do the topics in your classes relate to your personal values?</a:t>
            </a:r>
          </a:p>
        </p:txBody>
      </p:sp>
      <p:sp>
        <p:nvSpPr>
          <p:cNvPr id="35" name="TextBox 34">
            <a:extLst>
              <a:ext uri="{FF2B5EF4-FFF2-40B4-BE49-F238E27FC236}">
                <a16:creationId xmlns:a16="http://schemas.microsoft.com/office/drawing/2014/main" id="{AD784C3F-89F6-2788-3B64-B74C2416CAF4}"/>
              </a:ext>
            </a:extLst>
          </p:cNvPr>
          <p:cNvSpPr txBox="1"/>
          <p:nvPr/>
        </p:nvSpPr>
        <p:spPr>
          <a:xfrm>
            <a:off x="716972" y="3583082"/>
            <a:ext cx="1761823" cy="1600438"/>
          </a:xfrm>
          <a:prstGeom prst="rect">
            <a:avLst/>
          </a:prstGeom>
          <a:noFill/>
        </p:spPr>
        <p:txBody>
          <a:bodyPr wrap="square" rtlCol="0" anchor="ctr">
            <a:spAutoFit/>
          </a:bodyPr>
          <a:lstStyle/>
          <a:p>
            <a:pPr algn="r">
              <a:spcAft>
                <a:spcPts val="3000"/>
              </a:spcAft>
            </a:pPr>
            <a:r>
              <a:rPr lang="en-US" sz="1200">
                <a:latin typeface="Aptos" panose="020B0004020202020204" pitchFamily="34" charset="0"/>
              </a:rPr>
              <a:t>White</a:t>
            </a:r>
            <a:endParaRPr lang="en-US" sz="1600">
              <a:latin typeface="Aptos" panose="020B0004020202020204" pitchFamily="34" charset="0"/>
            </a:endParaRPr>
          </a:p>
          <a:p>
            <a:pPr algn="r">
              <a:spcAft>
                <a:spcPts val="3000"/>
              </a:spcAft>
            </a:pPr>
            <a:r>
              <a:rPr lang="en-US" sz="1200">
                <a:latin typeface="Aptos" panose="020B0004020202020204" pitchFamily="34" charset="0"/>
              </a:rPr>
              <a:t>Hispanic or Latinx</a:t>
            </a:r>
          </a:p>
          <a:p>
            <a:pPr algn="r">
              <a:spcAft>
                <a:spcPts val="3000"/>
              </a:spcAft>
            </a:pPr>
            <a:r>
              <a:rPr lang="en-US" sz="1200">
                <a:latin typeface="Aptos" panose="020B0004020202020204" pitchFamily="34" charset="0"/>
              </a:rPr>
              <a:t>Black or African American</a:t>
            </a:r>
            <a:endParaRPr lang="en-US">
              <a:latin typeface="Aptos" panose="020B0004020202020204" pitchFamily="34" charset="0"/>
            </a:endParaRPr>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9A8700">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108556"/>
            <a:ext cx="2131332" cy="3903633"/>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Do our teachers have access to culturally relevant curricula that reflects diversity of our student population?</a:t>
            </a:r>
          </a:p>
          <a:p>
            <a:pPr marL="194310" indent="-194310" algn="l" rtl="0" fontAlgn="base">
              <a:buFont typeface="Arial" panose="020B0604020202020204" pitchFamily="34" charset="0"/>
              <a:buChar char="•"/>
            </a:pPr>
            <a:r>
              <a:rPr lang="en-US" sz="1300">
                <a:latin typeface="Aptos"/>
              </a:rPr>
              <a:t>If yes, to what extent do teachers consistently use that curricula?</a:t>
            </a:r>
            <a:endParaRPr lang="en-US" sz="1300" b="0" i="0">
              <a:effectLst/>
              <a:latin typeface="Aptos" panose="020B0004020202020204" pitchFamily="34" charset="0"/>
            </a:endParaRPr>
          </a:p>
          <a:p>
            <a:pPr algn="l" rtl="0" fontAlgn="base">
              <a:spcBef>
                <a:spcPts val="1200"/>
              </a:spcBef>
            </a:pPr>
            <a:r>
              <a:rPr lang="en-US" sz="1300" b="1" i="0">
                <a:effectLst/>
                <a:latin typeface="Aptos"/>
              </a:rPr>
              <a:t>What quantitative or qualitative data could help us assess this in our school?</a:t>
            </a:r>
            <a:endParaRPr lang="en-US" sz="1300" b="1">
              <a:latin typeface="Aptos" panose="020B0004020202020204" pitchFamily="34" charset="0"/>
            </a:endParaRPr>
          </a:p>
          <a:p>
            <a:pPr algn="l" rtl="0" fontAlgn="base">
              <a:spcBef>
                <a:spcPts val="1200"/>
              </a:spcBef>
            </a:pPr>
            <a:r>
              <a:rPr lang="en-US" sz="1300" b="1" i="0">
                <a:effectLst/>
                <a:latin typeface="Aptos"/>
              </a:rPr>
              <a:t>Do we want to prioritize this—yes, no, or maybe?</a:t>
            </a: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2"/>
            <a:ext cx="2852865" cy="471990"/>
          </a:xfrm>
          <a:prstGeom prst="rect">
            <a:avLst/>
          </a:prstGeom>
          <a:solidFill>
            <a:srgbClr val="9A8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1" name="Rectangle 40">
            <a:extLst>
              <a:ext uri="{FF2B5EF4-FFF2-40B4-BE49-F238E27FC236}">
                <a16:creationId xmlns:a16="http://schemas.microsoft.com/office/drawing/2014/main" id="{07F75FC2-42BD-BD28-12D6-D5AC99C546B0}"/>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3D6A1048-0124-6B1A-1BCF-06A826778E46}"/>
              </a:ext>
            </a:extLst>
          </p:cNvPr>
          <p:cNvSpPr txBox="1">
            <a:spLocks/>
          </p:cNvSpPr>
          <p:nvPr/>
        </p:nvSpPr>
        <p:spPr>
          <a:xfrm>
            <a:off x="342900" y="150338"/>
            <a:ext cx="10596146"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5</a:t>
            </a:r>
          </a:p>
          <a:p>
            <a:pPr>
              <a:lnSpc>
                <a:spcPts val="2940"/>
              </a:lnSpc>
              <a:defRPr/>
            </a:pPr>
            <a:r>
              <a:rPr lang="en-US" sz="2200">
                <a:solidFill>
                  <a:schemeClr val="bg1"/>
                </a:solidFill>
                <a:latin typeface="Aptos Narrow" panose="020B0004020202020204" pitchFamily="34" charset="0"/>
              </a:rPr>
              <a:t>Students lack consistent access to culturally relevant curricula and instructional materials, with students of color experiencing this lack of access more keenly than others.</a:t>
            </a:r>
            <a:endParaRPr kumimoji="0" lang="en-US" sz="2200" u="none" strike="noStrike" kern="1200" cap="none" spc="0" normalizeH="0" baseline="0" noProof="0">
              <a:ln>
                <a:noFill/>
              </a:ln>
              <a:solidFill>
                <a:schemeClr val="bg1"/>
              </a:solidFill>
              <a:effectLst/>
              <a:uLnTx/>
              <a:uFillTx/>
              <a:latin typeface="Aptos Narrow" panose="020B0004020202020204" pitchFamily="34" charset="0"/>
            </a:endParaRPr>
          </a:p>
        </p:txBody>
      </p:sp>
      <p:pic>
        <p:nvPicPr>
          <p:cNvPr id="3" name="Picture 2">
            <a:extLst>
              <a:ext uri="{FF2B5EF4-FFF2-40B4-BE49-F238E27FC236}">
                <a16:creationId xmlns:a16="http://schemas.microsoft.com/office/drawing/2014/main" id="{B89CFA4C-799E-0E30-19DA-44B2C0293F4B}"/>
              </a:ext>
            </a:extLst>
          </p:cNvPr>
          <p:cNvPicPr>
            <a:picLocks noChangeAspect="1"/>
          </p:cNvPicPr>
          <p:nvPr/>
        </p:nvPicPr>
        <p:blipFill>
          <a:blip r:embed="rId7"/>
          <a:stretch>
            <a:fillRect/>
          </a:stretch>
        </p:blipFill>
        <p:spPr>
          <a:xfrm>
            <a:off x="10928939" y="217014"/>
            <a:ext cx="1088973" cy="914847"/>
          </a:xfrm>
          <a:prstGeom prst="rect">
            <a:avLst/>
          </a:prstGeom>
        </p:spPr>
      </p:pic>
      <p:sp>
        <p:nvSpPr>
          <p:cNvPr id="45" name="Rectangle 44">
            <a:extLst>
              <a:ext uri="{FF2B5EF4-FFF2-40B4-BE49-F238E27FC236}">
                <a16:creationId xmlns:a16="http://schemas.microsoft.com/office/drawing/2014/main" id="{0E324251-673B-142A-9EFE-3FA8C72227AE}"/>
              </a:ext>
            </a:extLst>
          </p:cNvPr>
          <p:cNvSpPr/>
          <p:nvPr/>
        </p:nvSpPr>
        <p:spPr>
          <a:xfrm>
            <a:off x="10939047" y="397213"/>
            <a:ext cx="1097337"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9A8700"/>
                  </a:outerShdw>
                </a:effectLst>
                <a:latin typeface="Aptos" panose="020B0004020202020204" pitchFamily="34" charset="0"/>
              </a:rPr>
              <a:t>Empowering, Rigorous Content</a:t>
            </a:r>
          </a:p>
        </p:txBody>
      </p:sp>
      <p:pic>
        <p:nvPicPr>
          <p:cNvPr id="2" name="Picture 1">
            <a:extLst>
              <a:ext uri="{FF2B5EF4-FFF2-40B4-BE49-F238E27FC236}">
                <a16:creationId xmlns:a16="http://schemas.microsoft.com/office/drawing/2014/main" id="{C6E55FFB-8F0A-491B-343D-D2F10796528A}"/>
              </a:ext>
            </a:extLst>
          </p:cNvPr>
          <p:cNvPicPr>
            <a:picLocks noChangeAspect="1"/>
          </p:cNvPicPr>
          <p:nvPr/>
        </p:nvPicPr>
        <p:blipFill>
          <a:blip r:embed="rId8"/>
          <a:stretch>
            <a:fillRect/>
          </a:stretch>
        </p:blipFill>
        <p:spPr>
          <a:xfrm>
            <a:off x="647863" y="1543781"/>
            <a:ext cx="671668" cy="658368"/>
          </a:xfrm>
          <a:prstGeom prst="rect">
            <a:avLst/>
          </a:prstGeom>
        </p:spPr>
      </p:pic>
    </p:spTree>
    <p:extLst>
      <p:ext uri="{BB962C8B-B14F-4D97-AF65-F5344CB8AC3E}">
        <p14:creationId xmlns:p14="http://schemas.microsoft.com/office/powerpoint/2010/main" val="2735067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sp>
        <p:nvSpPr>
          <p:cNvPr id="15" name="Rounded Rectangle 14">
            <a:extLst>
              <a:ext uri="{FF2B5EF4-FFF2-40B4-BE49-F238E27FC236}">
                <a16:creationId xmlns:a16="http://schemas.microsoft.com/office/drawing/2014/main" id="{E779AAEC-6469-78C7-EF77-33EA83E7CBD4}"/>
              </a:ext>
            </a:extLst>
          </p:cNvPr>
          <p:cNvSpPr/>
          <p:nvPr/>
        </p:nvSpPr>
        <p:spPr>
          <a:xfrm>
            <a:off x="1468838" y="2645522"/>
            <a:ext cx="6998112" cy="3366741"/>
          </a:xfrm>
          <a:prstGeom prst="roundRect">
            <a:avLst>
              <a:gd name="adj" fmla="val 2684"/>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B51EC4E2-738A-9667-E6B6-6BB7E2A9F0C1}"/>
              </a:ext>
            </a:extLst>
          </p:cNvPr>
          <p:cNvSpPr txBox="1"/>
          <p:nvPr/>
        </p:nvSpPr>
        <p:spPr>
          <a:xfrm>
            <a:off x="1468838" y="1693691"/>
            <a:ext cx="6593507"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At this school, Hispanic/Latinx 12th graders are significantly less likely to be enrolled in AP math than white students. One-third of the gap was due to Hispanic/Latinx students not being assigned to AP math despite meeting eligibility criteria.</a:t>
            </a:r>
            <a:endParaRPr kumimoji="0" lang="en-US" sz="130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26" name="TextBox 25">
            <a:extLst>
              <a:ext uri="{FF2B5EF4-FFF2-40B4-BE49-F238E27FC236}">
                <a16:creationId xmlns:a16="http://schemas.microsoft.com/office/drawing/2014/main" id="{4318AB94-8A1D-1854-5F97-1F621C2B3A13}"/>
              </a:ext>
            </a:extLst>
          </p:cNvPr>
          <p:cNvSpPr txBox="1"/>
          <p:nvPr/>
        </p:nvSpPr>
        <p:spPr>
          <a:xfrm>
            <a:off x="704052" y="6257778"/>
            <a:ext cx="8439947" cy="553998"/>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Note: If you’re interested in prioritizing this inequity but lacking data on contributing factors (e.g., course assignment), consider using other data sources like anecdotal evidence and student interviews to support discussion.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ARE analysis of common trends in high schools.</a:t>
            </a:r>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9A8700">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108556"/>
            <a:ext cx="2131332" cy="3903633"/>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Do our teachers have access to culturally relevant curricula that reflects diversity of our student population?</a:t>
            </a:r>
          </a:p>
          <a:p>
            <a:pPr marL="194310" indent="-194310" algn="l" rtl="0" fontAlgn="base">
              <a:buFont typeface="Arial" panose="020B0604020202020204" pitchFamily="34" charset="0"/>
              <a:buChar char="•"/>
            </a:pPr>
            <a:r>
              <a:rPr lang="en-US" sz="1300">
                <a:latin typeface="Aptos"/>
              </a:rPr>
              <a:t>If yes, to what extent do teachers consistently use that curricula?</a:t>
            </a:r>
            <a:endParaRPr lang="en-US" sz="1300" b="0" i="0">
              <a:effectLst/>
              <a:latin typeface="Aptos" panose="020B0004020202020204" pitchFamily="34" charset="0"/>
            </a:endParaRPr>
          </a:p>
          <a:p>
            <a:pPr algn="l" rtl="0" fontAlgn="base">
              <a:spcBef>
                <a:spcPts val="1200"/>
              </a:spcBef>
            </a:pPr>
            <a:r>
              <a:rPr lang="en-US" sz="1300" b="1" i="0">
                <a:effectLst/>
                <a:latin typeface="Aptos"/>
              </a:rPr>
              <a:t>What quantitative or qualitative data could help us assess this in our school?</a:t>
            </a:r>
            <a:endParaRPr lang="en-US" sz="1300" b="1">
              <a:latin typeface="Aptos" panose="020B0004020202020204" pitchFamily="34" charset="0"/>
            </a:endParaRPr>
          </a:p>
          <a:p>
            <a:pPr algn="l" rtl="0" fontAlgn="base">
              <a:spcBef>
                <a:spcPts val="1200"/>
              </a:spcBef>
            </a:pPr>
            <a:r>
              <a:rPr lang="en-US" sz="1300" b="1" i="0">
                <a:effectLst/>
                <a:latin typeface="Aptos"/>
              </a:rPr>
              <a:t>Do we want to prioritize this—yes, no, or maybe?</a:t>
            </a: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2"/>
            <a:ext cx="2852865" cy="471990"/>
          </a:xfrm>
          <a:prstGeom prst="rect">
            <a:avLst/>
          </a:prstGeom>
          <a:solidFill>
            <a:srgbClr val="9A8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1" name="Rectangle 40">
            <a:extLst>
              <a:ext uri="{FF2B5EF4-FFF2-40B4-BE49-F238E27FC236}">
                <a16:creationId xmlns:a16="http://schemas.microsoft.com/office/drawing/2014/main" id="{07F75FC2-42BD-BD28-12D6-D5AC99C546B0}"/>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3D6A1048-0124-6B1A-1BCF-06A826778E46}"/>
              </a:ext>
            </a:extLst>
          </p:cNvPr>
          <p:cNvSpPr txBox="1">
            <a:spLocks/>
          </p:cNvSpPr>
          <p:nvPr/>
        </p:nvSpPr>
        <p:spPr>
          <a:xfrm>
            <a:off x="342900" y="150338"/>
            <a:ext cx="950543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6</a:t>
            </a:r>
          </a:p>
          <a:p>
            <a:pPr>
              <a:lnSpc>
                <a:spcPts val="2940"/>
              </a:lnSpc>
              <a:defRPr/>
            </a:pPr>
            <a:r>
              <a:rPr lang="en-US" sz="2300">
                <a:solidFill>
                  <a:schemeClr val="bg1"/>
                </a:solidFill>
                <a:latin typeface="Aptos Narrow" panose="020B0004020202020204" pitchFamily="34" charset="0"/>
              </a:rPr>
              <a:t>Students of color are less likely than their peers to be enrolled in advanced coursework, even when they’ve met eligibility criteria.</a:t>
            </a:r>
            <a:endParaRPr kumimoji="0" lang="en-US" sz="2300" u="none" strike="noStrike" kern="1200" cap="none" spc="0" normalizeH="0" baseline="0" noProof="0">
              <a:ln>
                <a:noFill/>
              </a:ln>
              <a:solidFill>
                <a:schemeClr val="bg1"/>
              </a:solidFill>
              <a:effectLst/>
              <a:uLnTx/>
              <a:uFillTx/>
              <a:latin typeface="Aptos Narrow" panose="020B0004020202020204" pitchFamily="34" charset="0"/>
            </a:endParaRPr>
          </a:p>
        </p:txBody>
      </p:sp>
      <p:pic>
        <p:nvPicPr>
          <p:cNvPr id="3" name="Picture 2">
            <a:extLst>
              <a:ext uri="{FF2B5EF4-FFF2-40B4-BE49-F238E27FC236}">
                <a16:creationId xmlns:a16="http://schemas.microsoft.com/office/drawing/2014/main" id="{B89CFA4C-799E-0E30-19DA-44B2C0293F4B}"/>
              </a:ext>
            </a:extLst>
          </p:cNvPr>
          <p:cNvPicPr>
            <a:picLocks noChangeAspect="1"/>
          </p:cNvPicPr>
          <p:nvPr/>
        </p:nvPicPr>
        <p:blipFill>
          <a:blip r:embed="rId6"/>
          <a:stretch>
            <a:fillRect/>
          </a:stretch>
        </p:blipFill>
        <p:spPr>
          <a:xfrm>
            <a:off x="10928939" y="217014"/>
            <a:ext cx="1088973" cy="914847"/>
          </a:xfrm>
          <a:prstGeom prst="rect">
            <a:avLst/>
          </a:prstGeom>
        </p:spPr>
      </p:pic>
      <p:sp>
        <p:nvSpPr>
          <p:cNvPr id="45" name="Rectangle 44">
            <a:extLst>
              <a:ext uri="{FF2B5EF4-FFF2-40B4-BE49-F238E27FC236}">
                <a16:creationId xmlns:a16="http://schemas.microsoft.com/office/drawing/2014/main" id="{0E324251-673B-142A-9EFE-3FA8C72227AE}"/>
              </a:ext>
            </a:extLst>
          </p:cNvPr>
          <p:cNvSpPr/>
          <p:nvPr/>
        </p:nvSpPr>
        <p:spPr>
          <a:xfrm>
            <a:off x="10939047" y="397213"/>
            <a:ext cx="1097337"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9A8700"/>
                  </a:outerShdw>
                </a:effectLst>
                <a:latin typeface="Aptos" panose="020B0004020202020204" pitchFamily="34" charset="0"/>
              </a:rPr>
              <a:t>Empowering, Rigorous Content</a:t>
            </a:r>
          </a:p>
        </p:txBody>
      </p:sp>
      <p:pic>
        <p:nvPicPr>
          <p:cNvPr id="2" name="Picture 1">
            <a:extLst>
              <a:ext uri="{FF2B5EF4-FFF2-40B4-BE49-F238E27FC236}">
                <a16:creationId xmlns:a16="http://schemas.microsoft.com/office/drawing/2014/main" id="{C6E55FFB-8F0A-491B-343D-D2F10796528A}"/>
              </a:ext>
            </a:extLst>
          </p:cNvPr>
          <p:cNvPicPr>
            <a:picLocks noChangeAspect="1"/>
          </p:cNvPicPr>
          <p:nvPr/>
        </p:nvPicPr>
        <p:blipFill>
          <a:blip r:embed="rId7"/>
          <a:stretch>
            <a:fillRect/>
          </a:stretch>
        </p:blipFill>
        <p:spPr>
          <a:xfrm>
            <a:off x="647863" y="1543781"/>
            <a:ext cx="671668" cy="658368"/>
          </a:xfrm>
          <a:prstGeom prst="rect">
            <a:avLst/>
          </a:prstGeom>
        </p:spPr>
      </p:pic>
      <p:graphicFrame>
        <p:nvGraphicFramePr>
          <p:cNvPr id="6" name="Chart 5">
            <a:extLst>
              <a:ext uri="{FF2B5EF4-FFF2-40B4-BE49-F238E27FC236}">
                <a16:creationId xmlns:a16="http://schemas.microsoft.com/office/drawing/2014/main" id="{1AF3F117-4C7F-81BF-7210-7276F7FCFAF2}"/>
              </a:ext>
            </a:extLst>
          </p:cNvPr>
          <p:cNvGraphicFramePr/>
          <p:nvPr>
            <p:extLst>
              <p:ext uri="{D42A27DB-BD31-4B8C-83A1-F6EECF244321}">
                <p14:modId xmlns:p14="http://schemas.microsoft.com/office/powerpoint/2010/main" val="2038446381"/>
              </p:ext>
            </p:extLst>
          </p:nvPr>
        </p:nvGraphicFramePr>
        <p:xfrm>
          <a:off x="1716516" y="3478621"/>
          <a:ext cx="6657239" cy="2497359"/>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8E20019F-0BA5-31C7-B048-80F447DB1CAC}"/>
              </a:ext>
            </a:extLst>
          </p:cNvPr>
          <p:cNvSpPr txBox="1"/>
          <p:nvPr/>
        </p:nvSpPr>
        <p:spPr>
          <a:xfrm>
            <a:off x="4265546" y="3841914"/>
            <a:ext cx="2401432" cy="646331"/>
          </a:xfrm>
          <a:prstGeom prst="rect">
            <a:avLst/>
          </a:prstGeom>
          <a:noFill/>
        </p:spPr>
        <p:txBody>
          <a:bodyPr wrap="square" lIns="91440" tIns="45720" rIns="91440" bIns="45720" rtlCol="0" anchor="t">
            <a:spAutoFit/>
          </a:bodyPr>
          <a:lstStyle/>
          <a:p>
            <a:r>
              <a:rPr lang="en-US" sz="1200" b="1">
                <a:solidFill>
                  <a:srgbClr val="ACA400"/>
                </a:solidFill>
                <a:latin typeface="Aptos"/>
              </a:rPr>
              <a:t>9% of students weren’t assigned to AP math</a:t>
            </a:r>
            <a:r>
              <a:rPr lang="en-US" sz="1200" b="1" i="1">
                <a:solidFill>
                  <a:srgbClr val="ACA400"/>
                </a:solidFill>
                <a:latin typeface="Aptos"/>
              </a:rPr>
              <a:t> despite </a:t>
            </a:r>
            <a:r>
              <a:rPr lang="en-US" sz="1200" b="1">
                <a:solidFill>
                  <a:srgbClr val="ACA400"/>
                </a:solidFill>
                <a:latin typeface="Aptos"/>
              </a:rPr>
              <a:t>meeting eligibility criteria</a:t>
            </a:r>
          </a:p>
        </p:txBody>
      </p:sp>
      <p:sp>
        <p:nvSpPr>
          <p:cNvPr id="8" name="Rectangle 7">
            <a:extLst>
              <a:ext uri="{FF2B5EF4-FFF2-40B4-BE49-F238E27FC236}">
                <a16:creationId xmlns:a16="http://schemas.microsoft.com/office/drawing/2014/main" id="{3ABB23FF-3D20-8DC0-CC62-44325C29BB3C}"/>
              </a:ext>
            </a:extLst>
          </p:cNvPr>
          <p:cNvSpPr/>
          <p:nvPr/>
        </p:nvSpPr>
        <p:spPr>
          <a:xfrm>
            <a:off x="4265546" y="4536197"/>
            <a:ext cx="1990971" cy="384443"/>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defRPr/>
            </a:pPr>
            <a:r>
              <a:rPr lang="en-US" sz="1200">
                <a:latin typeface="Aptos"/>
              </a:rPr>
              <a:t>19% of students didn't meet eligibility criteria</a:t>
            </a:r>
          </a:p>
        </p:txBody>
      </p:sp>
      <p:sp>
        <p:nvSpPr>
          <p:cNvPr id="13" name="Round Same Side Corner Rectangle 12">
            <a:extLst>
              <a:ext uri="{FF2B5EF4-FFF2-40B4-BE49-F238E27FC236}">
                <a16:creationId xmlns:a16="http://schemas.microsoft.com/office/drawing/2014/main" id="{49F60E2A-D798-25AE-E07C-AFF9561BF4F2}"/>
              </a:ext>
            </a:extLst>
          </p:cNvPr>
          <p:cNvSpPr/>
          <p:nvPr/>
        </p:nvSpPr>
        <p:spPr>
          <a:xfrm>
            <a:off x="1468838" y="2631702"/>
            <a:ext cx="6998112" cy="446504"/>
          </a:xfrm>
          <a:custGeom>
            <a:avLst/>
            <a:gdLst>
              <a:gd name="connsiteX0" fmla="*/ 44954 w 6998112"/>
              <a:gd name="connsiteY0" fmla="*/ 0 h 446504"/>
              <a:gd name="connsiteX1" fmla="*/ 735774 w 6998112"/>
              <a:gd name="connsiteY1" fmla="*/ 0 h 446504"/>
              <a:gd name="connsiteX2" fmla="*/ 1288431 w 6998112"/>
              <a:gd name="connsiteY2" fmla="*/ 0 h 446504"/>
              <a:gd name="connsiteX3" fmla="*/ 2048333 w 6998112"/>
              <a:gd name="connsiteY3" fmla="*/ 0 h 446504"/>
              <a:gd name="connsiteX4" fmla="*/ 2600989 w 6998112"/>
              <a:gd name="connsiteY4" fmla="*/ 0 h 446504"/>
              <a:gd name="connsiteX5" fmla="*/ 3360892 w 6998112"/>
              <a:gd name="connsiteY5" fmla="*/ 0 h 446504"/>
              <a:gd name="connsiteX6" fmla="*/ 3844466 w 6998112"/>
              <a:gd name="connsiteY6" fmla="*/ 0 h 446504"/>
              <a:gd name="connsiteX7" fmla="*/ 4604369 w 6998112"/>
              <a:gd name="connsiteY7" fmla="*/ 0 h 446504"/>
              <a:gd name="connsiteX8" fmla="*/ 5157025 w 6998112"/>
              <a:gd name="connsiteY8" fmla="*/ 0 h 446504"/>
              <a:gd name="connsiteX9" fmla="*/ 5640599 w 6998112"/>
              <a:gd name="connsiteY9" fmla="*/ 0 h 446504"/>
              <a:gd name="connsiteX10" fmla="*/ 6193256 w 6998112"/>
              <a:gd name="connsiteY10" fmla="*/ 0 h 446504"/>
              <a:gd name="connsiteX11" fmla="*/ 6953158 w 6998112"/>
              <a:gd name="connsiteY11" fmla="*/ 0 h 446504"/>
              <a:gd name="connsiteX12" fmla="*/ 6998112 w 6998112"/>
              <a:gd name="connsiteY12" fmla="*/ 44954 h 446504"/>
              <a:gd name="connsiteX13" fmla="*/ 6998112 w 6998112"/>
              <a:gd name="connsiteY13" fmla="*/ 446504 h 446504"/>
              <a:gd name="connsiteX14" fmla="*/ 6998112 w 6998112"/>
              <a:gd name="connsiteY14" fmla="*/ 446504 h 446504"/>
              <a:gd name="connsiteX15" fmla="*/ 6368282 w 6998112"/>
              <a:gd name="connsiteY15" fmla="*/ 446504 h 446504"/>
              <a:gd name="connsiteX16" fmla="*/ 5878414 w 6998112"/>
              <a:gd name="connsiteY16" fmla="*/ 446504 h 446504"/>
              <a:gd name="connsiteX17" fmla="*/ 5178603 w 6998112"/>
              <a:gd name="connsiteY17" fmla="*/ 446504 h 446504"/>
              <a:gd name="connsiteX18" fmla="*/ 4618754 w 6998112"/>
              <a:gd name="connsiteY18" fmla="*/ 446504 h 446504"/>
              <a:gd name="connsiteX19" fmla="*/ 3918943 w 6998112"/>
              <a:gd name="connsiteY19" fmla="*/ 446504 h 446504"/>
              <a:gd name="connsiteX20" fmla="*/ 3219132 w 6998112"/>
              <a:gd name="connsiteY20" fmla="*/ 446504 h 446504"/>
              <a:gd name="connsiteX21" fmla="*/ 2519320 w 6998112"/>
              <a:gd name="connsiteY21" fmla="*/ 446504 h 446504"/>
              <a:gd name="connsiteX22" fmla="*/ 1819509 w 6998112"/>
              <a:gd name="connsiteY22" fmla="*/ 446504 h 446504"/>
              <a:gd name="connsiteX23" fmla="*/ 1189679 w 6998112"/>
              <a:gd name="connsiteY23" fmla="*/ 446504 h 446504"/>
              <a:gd name="connsiteX24" fmla="*/ 0 w 6998112"/>
              <a:gd name="connsiteY24" fmla="*/ 446504 h 446504"/>
              <a:gd name="connsiteX25" fmla="*/ 0 w 6998112"/>
              <a:gd name="connsiteY25" fmla="*/ 446504 h 446504"/>
              <a:gd name="connsiteX26" fmla="*/ 0 w 6998112"/>
              <a:gd name="connsiteY26" fmla="*/ 44954 h 446504"/>
              <a:gd name="connsiteX27" fmla="*/ 44954 w 6998112"/>
              <a:gd name="connsiteY27" fmla="*/ 0 h 44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98112" h="446504" fill="none" extrusionOk="0">
                <a:moveTo>
                  <a:pt x="44954" y="0"/>
                </a:moveTo>
                <a:cubicBezTo>
                  <a:pt x="229213" y="-14612"/>
                  <a:pt x="437925" y="7847"/>
                  <a:pt x="735774" y="0"/>
                </a:cubicBezTo>
                <a:cubicBezTo>
                  <a:pt x="1033623" y="-7847"/>
                  <a:pt x="1027471" y="-11331"/>
                  <a:pt x="1288431" y="0"/>
                </a:cubicBezTo>
                <a:cubicBezTo>
                  <a:pt x="1549391" y="11331"/>
                  <a:pt x="1687210" y="-37756"/>
                  <a:pt x="2048333" y="0"/>
                </a:cubicBezTo>
                <a:cubicBezTo>
                  <a:pt x="2409456" y="37756"/>
                  <a:pt x="2411296" y="9775"/>
                  <a:pt x="2600989" y="0"/>
                </a:cubicBezTo>
                <a:cubicBezTo>
                  <a:pt x="2790682" y="-9775"/>
                  <a:pt x="3101062" y="23581"/>
                  <a:pt x="3360892" y="0"/>
                </a:cubicBezTo>
                <a:cubicBezTo>
                  <a:pt x="3620722" y="-23581"/>
                  <a:pt x="3698011" y="-15615"/>
                  <a:pt x="3844466" y="0"/>
                </a:cubicBezTo>
                <a:cubicBezTo>
                  <a:pt x="3990921" y="15615"/>
                  <a:pt x="4384342" y="-26620"/>
                  <a:pt x="4604369" y="0"/>
                </a:cubicBezTo>
                <a:cubicBezTo>
                  <a:pt x="4824396" y="26620"/>
                  <a:pt x="4938795" y="-26128"/>
                  <a:pt x="5157025" y="0"/>
                </a:cubicBezTo>
                <a:cubicBezTo>
                  <a:pt x="5375255" y="26128"/>
                  <a:pt x="5526299" y="-24019"/>
                  <a:pt x="5640599" y="0"/>
                </a:cubicBezTo>
                <a:cubicBezTo>
                  <a:pt x="5754899" y="24019"/>
                  <a:pt x="6057974" y="2076"/>
                  <a:pt x="6193256" y="0"/>
                </a:cubicBezTo>
                <a:cubicBezTo>
                  <a:pt x="6328538" y="-2076"/>
                  <a:pt x="6573970" y="-13582"/>
                  <a:pt x="6953158" y="0"/>
                </a:cubicBezTo>
                <a:cubicBezTo>
                  <a:pt x="6982210" y="-1118"/>
                  <a:pt x="6997318" y="25627"/>
                  <a:pt x="6998112" y="44954"/>
                </a:cubicBezTo>
                <a:cubicBezTo>
                  <a:pt x="6993676" y="218100"/>
                  <a:pt x="6998507" y="246922"/>
                  <a:pt x="6998112" y="446504"/>
                </a:cubicBezTo>
                <a:lnTo>
                  <a:pt x="6998112" y="446504"/>
                </a:lnTo>
                <a:cubicBezTo>
                  <a:pt x="6753050" y="453434"/>
                  <a:pt x="6615894" y="442308"/>
                  <a:pt x="6368282" y="446504"/>
                </a:cubicBezTo>
                <a:cubicBezTo>
                  <a:pt x="6120670" y="450701"/>
                  <a:pt x="6086679" y="464383"/>
                  <a:pt x="5878414" y="446504"/>
                </a:cubicBezTo>
                <a:cubicBezTo>
                  <a:pt x="5670149" y="428625"/>
                  <a:pt x="5510776" y="429627"/>
                  <a:pt x="5178603" y="446504"/>
                </a:cubicBezTo>
                <a:cubicBezTo>
                  <a:pt x="4846430" y="463381"/>
                  <a:pt x="4779199" y="464961"/>
                  <a:pt x="4618754" y="446504"/>
                </a:cubicBezTo>
                <a:cubicBezTo>
                  <a:pt x="4458309" y="428047"/>
                  <a:pt x="4188517" y="449618"/>
                  <a:pt x="3918943" y="446504"/>
                </a:cubicBezTo>
                <a:cubicBezTo>
                  <a:pt x="3649369" y="443390"/>
                  <a:pt x="3541927" y="446844"/>
                  <a:pt x="3219132" y="446504"/>
                </a:cubicBezTo>
                <a:cubicBezTo>
                  <a:pt x="2896337" y="446164"/>
                  <a:pt x="2830962" y="466767"/>
                  <a:pt x="2519320" y="446504"/>
                </a:cubicBezTo>
                <a:cubicBezTo>
                  <a:pt x="2207678" y="426241"/>
                  <a:pt x="2048353" y="455409"/>
                  <a:pt x="1819509" y="446504"/>
                </a:cubicBezTo>
                <a:cubicBezTo>
                  <a:pt x="1590665" y="437599"/>
                  <a:pt x="1502653" y="429558"/>
                  <a:pt x="1189679" y="446504"/>
                </a:cubicBezTo>
                <a:cubicBezTo>
                  <a:pt x="876705" y="463451"/>
                  <a:pt x="548371" y="433960"/>
                  <a:pt x="0" y="446504"/>
                </a:cubicBezTo>
                <a:lnTo>
                  <a:pt x="0" y="446504"/>
                </a:lnTo>
                <a:cubicBezTo>
                  <a:pt x="-6550" y="325406"/>
                  <a:pt x="-1668" y="240664"/>
                  <a:pt x="0" y="44954"/>
                </a:cubicBezTo>
                <a:cubicBezTo>
                  <a:pt x="1016" y="19934"/>
                  <a:pt x="20461" y="-1172"/>
                  <a:pt x="44954" y="0"/>
                </a:cubicBezTo>
                <a:close/>
              </a:path>
              <a:path w="6998112" h="446504" stroke="0" extrusionOk="0">
                <a:moveTo>
                  <a:pt x="44954" y="0"/>
                </a:moveTo>
                <a:cubicBezTo>
                  <a:pt x="269613" y="-27907"/>
                  <a:pt x="433493" y="21617"/>
                  <a:pt x="666692" y="0"/>
                </a:cubicBezTo>
                <a:cubicBezTo>
                  <a:pt x="899891" y="-21617"/>
                  <a:pt x="1015392" y="-3092"/>
                  <a:pt x="1150267" y="0"/>
                </a:cubicBezTo>
                <a:cubicBezTo>
                  <a:pt x="1285142" y="3092"/>
                  <a:pt x="1803744" y="-19203"/>
                  <a:pt x="1979251" y="0"/>
                </a:cubicBezTo>
                <a:cubicBezTo>
                  <a:pt x="2154758" y="19203"/>
                  <a:pt x="2310208" y="27006"/>
                  <a:pt x="2600989" y="0"/>
                </a:cubicBezTo>
                <a:cubicBezTo>
                  <a:pt x="2891770" y="-27006"/>
                  <a:pt x="3077596" y="23419"/>
                  <a:pt x="3222728" y="0"/>
                </a:cubicBezTo>
                <a:cubicBezTo>
                  <a:pt x="3367860" y="-23419"/>
                  <a:pt x="3833494" y="39644"/>
                  <a:pt x="4051712" y="0"/>
                </a:cubicBezTo>
                <a:cubicBezTo>
                  <a:pt x="4269930" y="-39644"/>
                  <a:pt x="4395613" y="11533"/>
                  <a:pt x="4604369" y="0"/>
                </a:cubicBezTo>
                <a:cubicBezTo>
                  <a:pt x="4813125" y="-11533"/>
                  <a:pt x="5252535" y="15400"/>
                  <a:pt x="5433353" y="0"/>
                </a:cubicBezTo>
                <a:cubicBezTo>
                  <a:pt x="5614171" y="-15400"/>
                  <a:pt x="6037602" y="11760"/>
                  <a:pt x="6262338" y="0"/>
                </a:cubicBezTo>
                <a:cubicBezTo>
                  <a:pt x="6487074" y="-11760"/>
                  <a:pt x="6623583" y="-15992"/>
                  <a:pt x="6953158" y="0"/>
                </a:cubicBezTo>
                <a:cubicBezTo>
                  <a:pt x="6971930" y="-979"/>
                  <a:pt x="7001513" y="22909"/>
                  <a:pt x="6998112" y="44954"/>
                </a:cubicBezTo>
                <a:cubicBezTo>
                  <a:pt x="7002111" y="145804"/>
                  <a:pt x="6983342" y="304559"/>
                  <a:pt x="6998112" y="446504"/>
                </a:cubicBezTo>
                <a:lnTo>
                  <a:pt x="6998112" y="446504"/>
                </a:lnTo>
                <a:cubicBezTo>
                  <a:pt x="6761644" y="431057"/>
                  <a:pt x="6597506" y="480734"/>
                  <a:pt x="6228320" y="446504"/>
                </a:cubicBezTo>
                <a:cubicBezTo>
                  <a:pt x="5859134" y="412274"/>
                  <a:pt x="5751334" y="428094"/>
                  <a:pt x="5528508" y="446504"/>
                </a:cubicBezTo>
                <a:cubicBezTo>
                  <a:pt x="5305682" y="464914"/>
                  <a:pt x="5088979" y="447478"/>
                  <a:pt x="4828697" y="446504"/>
                </a:cubicBezTo>
                <a:cubicBezTo>
                  <a:pt x="4568415" y="445530"/>
                  <a:pt x="4399426" y="410719"/>
                  <a:pt x="4058905" y="446504"/>
                </a:cubicBezTo>
                <a:cubicBezTo>
                  <a:pt x="3718384" y="482289"/>
                  <a:pt x="3478522" y="434995"/>
                  <a:pt x="3289113" y="446504"/>
                </a:cubicBezTo>
                <a:cubicBezTo>
                  <a:pt x="3099704" y="458013"/>
                  <a:pt x="2836827" y="467935"/>
                  <a:pt x="2519320" y="446504"/>
                </a:cubicBezTo>
                <a:cubicBezTo>
                  <a:pt x="2201813" y="425073"/>
                  <a:pt x="2267329" y="424171"/>
                  <a:pt x="2029452" y="446504"/>
                </a:cubicBezTo>
                <a:cubicBezTo>
                  <a:pt x="1791575" y="468837"/>
                  <a:pt x="1638406" y="435652"/>
                  <a:pt x="1469604" y="446504"/>
                </a:cubicBezTo>
                <a:cubicBezTo>
                  <a:pt x="1300802" y="457356"/>
                  <a:pt x="1067164" y="423916"/>
                  <a:pt x="699811" y="446504"/>
                </a:cubicBezTo>
                <a:cubicBezTo>
                  <a:pt x="332458" y="469092"/>
                  <a:pt x="201687" y="421069"/>
                  <a:pt x="0" y="446504"/>
                </a:cubicBezTo>
                <a:lnTo>
                  <a:pt x="0" y="446504"/>
                </a:lnTo>
                <a:cubicBezTo>
                  <a:pt x="-3848" y="327291"/>
                  <a:pt x="-15969" y="136583"/>
                  <a:pt x="0" y="44954"/>
                </a:cubicBezTo>
                <a:cubicBezTo>
                  <a:pt x="-5546" y="19813"/>
                  <a:pt x="22807" y="2307"/>
                  <a:pt x="44954"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0068"/>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 name="Rectangle 13">
            <a:extLst>
              <a:ext uri="{FF2B5EF4-FFF2-40B4-BE49-F238E27FC236}">
                <a16:creationId xmlns:a16="http://schemas.microsoft.com/office/drawing/2014/main" id="{B7EC113E-03B7-D679-4EB3-7BA40F60A5C1}"/>
              </a:ext>
            </a:extLst>
          </p:cNvPr>
          <p:cNvSpPr/>
          <p:nvPr/>
        </p:nvSpPr>
        <p:spPr>
          <a:xfrm>
            <a:off x="1581634" y="2708791"/>
            <a:ext cx="7095799" cy="251831"/>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300" b="1" i="0" u="none" strike="noStrike" kern="1200" cap="none" spc="0" normalizeH="0" baseline="0" noProof="0">
                <a:ln>
                  <a:noFill/>
                </a:ln>
                <a:effectLst/>
                <a:uLnTx/>
                <a:uFillTx/>
                <a:latin typeface="Aptos" panose="020B0004020202020204"/>
              </a:rPr>
              <a:t>12th Grade AP Math Enrollment, by Race/Ethnicity</a:t>
            </a:r>
          </a:p>
        </p:txBody>
      </p:sp>
    </p:spTree>
    <p:extLst>
      <p:ext uri="{BB962C8B-B14F-4D97-AF65-F5344CB8AC3E}">
        <p14:creationId xmlns:p14="http://schemas.microsoft.com/office/powerpoint/2010/main" val="1910718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89EC8FB6-50E0-0E8F-7A31-BE166A90BF0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33E9721-D552-2518-3422-E4498C425A1D}"/>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hink-cell data - do not delete" hidden="1">
            <a:extLst>
              <a:ext uri="{FF2B5EF4-FFF2-40B4-BE49-F238E27FC236}">
                <a16:creationId xmlns:a16="http://schemas.microsoft.com/office/drawing/2014/main" id="{3C2833E3-0412-8390-5898-E070C1ACBEC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3C2833E3-0412-8390-5898-E070C1ACBEC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C7B1F94F-6186-93CC-DF6C-21F6981817AE}"/>
              </a:ext>
            </a:extLst>
          </p:cNvPr>
          <p:cNvSpPr>
            <a:spLocks noGrp="1"/>
          </p:cNvSpPr>
          <p:nvPr>
            <p:ph type="sldNum" sz="quarter" idx="12"/>
          </p:nvPr>
        </p:nvSpPr>
        <p:spPr/>
        <p:txBody>
          <a:bodyPr/>
          <a:lstStyle/>
          <a:p>
            <a:fld id="{330EA680-D336-4FF7-8B7A-9848BB0A1C32}" type="slidenum">
              <a:rPr lang="en-US" smtClean="0"/>
              <a:t>4</a:t>
            </a:fld>
            <a:endParaRPr lang="en-US"/>
          </a:p>
        </p:txBody>
      </p:sp>
      <p:sp>
        <p:nvSpPr>
          <p:cNvPr id="11" name="Title 1">
            <a:extLst>
              <a:ext uri="{FF2B5EF4-FFF2-40B4-BE49-F238E27FC236}">
                <a16:creationId xmlns:a16="http://schemas.microsoft.com/office/drawing/2014/main" id="{BBA7F92C-7AE4-D202-CB39-22A4FC60DCDB}"/>
              </a:ext>
            </a:extLst>
          </p:cNvPr>
          <p:cNvSpPr txBox="1">
            <a:spLocks/>
          </p:cNvSpPr>
          <p:nvPr/>
        </p:nvSpPr>
        <p:spPr>
          <a:xfrm>
            <a:off x="354775" y="266572"/>
            <a:ext cx="10154888"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en-US" sz="1200" b="1" strike="noStrike" kern="1200" cap="none" spc="100" normalizeH="0" noProof="0">
                <a:ln>
                  <a:noFill/>
                </a:ln>
                <a:solidFill>
                  <a:srgbClr val="003057"/>
                </a:solidFill>
                <a:effectLst/>
                <a:uLnTx/>
                <a:uFillTx/>
                <a:latin typeface="Aptos ExtraBold"/>
                <a:ea typeface="+mn-ea"/>
                <a:cs typeface="+mn-cs"/>
              </a:rPr>
              <a:t>NOTES FOR FACILITATORS </a:t>
            </a:r>
          </a:p>
          <a:p>
            <a:pPr>
              <a:lnSpc>
                <a:spcPts val="2940"/>
              </a:lnSpc>
              <a:spcBef>
                <a:spcPts val="1200"/>
              </a:spcBef>
              <a:defRPr/>
            </a:pPr>
            <a:r>
              <a:rPr lang="en-US" sz="4000" b="1">
                <a:solidFill>
                  <a:srgbClr val="003057"/>
                </a:solidFill>
                <a:latin typeface="Aptos"/>
              </a:rPr>
              <a:t>FAQs</a:t>
            </a:r>
            <a:endParaRPr kumimoji="0" lang="en-US" sz="4000" u="none" strike="noStrike" kern="1200" cap="none" spc="0" normalizeH="0" baseline="0" noProof="0">
              <a:ln>
                <a:noFill/>
              </a:ln>
              <a:solidFill>
                <a:srgbClr val="003057"/>
              </a:solidFill>
              <a:effectLst/>
              <a:uLnTx/>
              <a:uFillTx/>
              <a:latin typeface="Aptos Narrow" panose="020B0004020202020204" pitchFamily="34" charset="0"/>
            </a:endParaRPr>
          </a:p>
        </p:txBody>
      </p:sp>
      <p:sp>
        <p:nvSpPr>
          <p:cNvPr id="3" name="TextBox 2">
            <a:extLst>
              <a:ext uri="{FF2B5EF4-FFF2-40B4-BE49-F238E27FC236}">
                <a16:creationId xmlns:a16="http://schemas.microsoft.com/office/drawing/2014/main" id="{032B6694-1500-2C0D-EE9B-8C632FF4F593}"/>
              </a:ext>
            </a:extLst>
          </p:cNvPr>
          <p:cNvSpPr txBox="1"/>
          <p:nvPr/>
        </p:nvSpPr>
        <p:spPr>
          <a:xfrm>
            <a:off x="623021" y="1719183"/>
            <a:ext cx="10608754" cy="4637167"/>
          </a:xfrm>
          <a:prstGeom prst="rect">
            <a:avLst/>
          </a:prstGeom>
          <a:noFill/>
        </p:spPr>
        <p:txBody>
          <a:bodyPr wrap="square" lIns="91440" tIns="45720" rIns="91440" bIns="45720" anchor="t">
            <a:spAutoFit/>
          </a:bodyPr>
          <a:lstStyle/>
          <a:p>
            <a:pPr algn="l" rtl="0" fontAlgn="base">
              <a:spcAft>
                <a:spcPts val="400"/>
              </a:spcAft>
            </a:pPr>
            <a:r>
              <a:rPr lang="en-US" sz="2000" b="1" i="0">
                <a:effectLst/>
                <a:latin typeface="Aptos"/>
              </a:rPr>
              <a:t>How does this facilitation guide/process work? Do I need to follow it </a:t>
            </a:r>
            <a:r>
              <a:rPr lang="en-US" sz="2000" b="1" i="1">
                <a:effectLst/>
                <a:latin typeface="Aptos"/>
              </a:rPr>
              <a:t>exactly</a:t>
            </a:r>
            <a:r>
              <a:rPr lang="en-US" sz="2000" b="1" i="0">
                <a:effectLst/>
                <a:latin typeface="Aptos"/>
              </a:rPr>
              <a:t>?</a:t>
            </a:r>
          </a:p>
          <a:p>
            <a:pPr marL="194310" indent="-194310" algn="l" rtl="0" fontAlgn="base">
              <a:spcAft>
                <a:spcPts val="400"/>
              </a:spcAft>
              <a:buFont typeface="Arial" panose="020B0604020202020204" pitchFamily="34" charset="0"/>
              <a:buChar char="•"/>
            </a:pPr>
            <a:r>
              <a:rPr lang="en-US" sz="1400">
                <a:latin typeface="Aptos"/>
              </a:rPr>
              <a:t>This facilitation guide is designed to support you through 5 one-hour meetings.</a:t>
            </a:r>
          </a:p>
          <a:p>
            <a:pPr marL="651510" lvl="1" indent="-194310" fontAlgn="base">
              <a:spcAft>
                <a:spcPts val="400"/>
              </a:spcAft>
              <a:buFont typeface="Arial" panose="020B0604020202020204" pitchFamily="34" charset="0"/>
              <a:buChar char="•"/>
            </a:pPr>
            <a:r>
              <a:rPr lang="en-US" sz="1400" b="1">
                <a:latin typeface="Aptos"/>
              </a:rPr>
              <a:t>Meeting 1</a:t>
            </a:r>
            <a:r>
              <a:rPr lang="en-US" sz="1400">
                <a:latin typeface="Aptos"/>
              </a:rPr>
              <a:t> outlines the process and tees you and your team up to decide whether this work is something you want to pursue. </a:t>
            </a:r>
          </a:p>
          <a:p>
            <a:pPr marL="651510" lvl="1" indent="-194310" fontAlgn="base">
              <a:spcAft>
                <a:spcPts val="400"/>
              </a:spcAft>
              <a:buFont typeface="Arial" panose="020B0604020202020204" pitchFamily="34" charset="0"/>
              <a:buChar char="•"/>
            </a:pPr>
            <a:r>
              <a:rPr lang="en-US" sz="1400" b="1">
                <a:latin typeface="Aptos"/>
              </a:rPr>
              <a:t>Meetings 2-5 </a:t>
            </a:r>
            <a:r>
              <a:rPr lang="en-US" sz="1400">
                <a:latin typeface="Aptos"/>
              </a:rPr>
              <a:t>help you understand common resource inequities, prioritize three areas for further investigation, and begin to action plan.</a:t>
            </a:r>
          </a:p>
          <a:p>
            <a:pPr marL="194310" indent="-194310" algn="l" rtl="0" fontAlgn="base">
              <a:spcAft>
                <a:spcPts val="400"/>
              </a:spcAft>
              <a:buFont typeface="Arial" panose="020B0604020202020204" pitchFamily="34" charset="0"/>
              <a:buChar char="•"/>
            </a:pPr>
            <a:r>
              <a:rPr lang="en-US" sz="1400">
                <a:latin typeface="Aptos"/>
              </a:rPr>
              <a:t>We’ve provided additional resources and guidance to support you and your team in implementing this work.</a:t>
            </a:r>
          </a:p>
          <a:p>
            <a:pPr marL="194310" indent="-194310" algn="l" rtl="0" fontAlgn="base">
              <a:spcAft>
                <a:spcPts val="400"/>
              </a:spcAft>
              <a:buFont typeface="Arial" panose="020B0604020202020204" pitchFamily="34" charset="0"/>
              <a:buChar char="•"/>
            </a:pPr>
            <a:r>
              <a:rPr lang="en-US" sz="1400">
                <a:latin typeface="Aptos"/>
              </a:rPr>
              <a:t>This is just a suggested meeting cadence. You should always feel free to add more meetings, increase the time allotted, or adjust anything else that would help your team take action to advance resource equity.</a:t>
            </a:r>
          </a:p>
          <a:p>
            <a:pPr algn="l" rtl="0" fontAlgn="base">
              <a:spcBef>
                <a:spcPts val="1200"/>
              </a:spcBef>
            </a:pPr>
            <a:r>
              <a:rPr lang="en-US" sz="2000" b="1" i="0">
                <a:effectLst/>
                <a:latin typeface="Aptos"/>
              </a:rPr>
              <a:t>Do I need to adapt this content at all?</a:t>
            </a:r>
          </a:p>
          <a:p>
            <a:pPr marL="194310" indent="-194310" algn="l" rtl="0" fontAlgn="base">
              <a:spcAft>
                <a:spcPts val="400"/>
              </a:spcAft>
              <a:buFont typeface="Arial" panose="020B0604020202020204" pitchFamily="34" charset="0"/>
              <a:buChar char="•"/>
            </a:pPr>
            <a:r>
              <a:rPr lang="en-US" sz="1400">
                <a:latin typeface="Aptos"/>
              </a:rPr>
              <a:t>You can and should adapt these slides, and we’ve made that easy for you! The next slide has more detail. We’ll prompt you to:</a:t>
            </a:r>
          </a:p>
          <a:p>
            <a:pPr marL="651510" lvl="1" indent="-194310" fontAlgn="base">
              <a:spcAft>
                <a:spcPts val="400"/>
              </a:spcAft>
              <a:buFont typeface="Arial" panose="020B0604020202020204" pitchFamily="34" charset="0"/>
              <a:buChar char="•"/>
            </a:pPr>
            <a:r>
              <a:rPr lang="en-US" sz="1400">
                <a:latin typeface="Aptos"/>
              </a:rPr>
              <a:t>Focus on resource inequities that are most relevant for your school size, population, and strategic priorities.</a:t>
            </a:r>
          </a:p>
          <a:p>
            <a:pPr marL="651510" lvl="1" indent="-194310" fontAlgn="base">
              <a:spcAft>
                <a:spcPts val="400"/>
              </a:spcAft>
              <a:buFont typeface="Arial" panose="020B0604020202020204" pitchFamily="34" charset="0"/>
              <a:buChar char="•"/>
            </a:pPr>
            <a:r>
              <a:rPr lang="en-US" sz="1400">
                <a:latin typeface="Aptos"/>
              </a:rPr>
              <a:t>Dig deeper into data for demographic groups most relevant to your school’s specific context.</a:t>
            </a:r>
          </a:p>
          <a:p>
            <a:pPr algn="l" rtl="0" fontAlgn="base">
              <a:spcBef>
                <a:spcPts val="1200"/>
              </a:spcBef>
            </a:pPr>
            <a:r>
              <a:rPr lang="en-US" sz="2000" b="1" i="0">
                <a:effectLst/>
                <a:latin typeface="Aptos"/>
              </a:rPr>
              <a:t>Who should be involved in these meetings?</a:t>
            </a:r>
          </a:p>
          <a:p>
            <a:pPr marL="194310" indent="-194310" algn="l" rtl="0" fontAlgn="base">
              <a:spcAft>
                <a:spcPts val="400"/>
              </a:spcAft>
              <a:buFont typeface="Arial" panose="020B0604020202020204" pitchFamily="34" charset="0"/>
              <a:buChar char="•"/>
            </a:pPr>
            <a:r>
              <a:rPr lang="en-US" sz="1400">
                <a:latin typeface="Aptos"/>
              </a:rPr>
              <a:t>We recommend selecting 4-5 key members of your school leadership team to participate in the initial process.</a:t>
            </a:r>
          </a:p>
          <a:p>
            <a:pPr marL="194310" indent="-194310" algn="l" rtl="0" fontAlgn="base">
              <a:spcAft>
                <a:spcPts val="400"/>
              </a:spcAft>
              <a:buFont typeface="Arial" panose="020B0604020202020204" pitchFamily="34" charset="0"/>
              <a:buChar char="•"/>
            </a:pPr>
            <a:r>
              <a:rPr lang="en-US" sz="1400">
                <a:latin typeface="Aptos"/>
              </a:rPr>
              <a:t>As you begin to unpack inequities and action plan, it’s critical to engage community members, students, educators, and other education advocates.</a:t>
            </a:r>
          </a:p>
        </p:txBody>
      </p:sp>
    </p:spTree>
    <p:extLst>
      <p:ext uri="{BB962C8B-B14F-4D97-AF65-F5344CB8AC3E}">
        <p14:creationId xmlns:p14="http://schemas.microsoft.com/office/powerpoint/2010/main" val="30465615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sp>
        <p:nvSpPr>
          <p:cNvPr id="15" name="Rounded Rectangle 14">
            <a:extLst>
              <a:ext uri="{FF2B5EF4-FFF2-40B4-BE49-F238E27FC236}">
                <a16:creationId xmlns:a16="http://schemas.microsoft.com/office/drawing/2014/main" id="{E779AAEC-6469-78C7-EF77-33EA83E7CBD4}"/>
              </a:ext>
            </a:extLst>
          </p:cNvPr>
          <p:cNvSpPr/>
          <p:nvPr/>
        </p:nvSpPr>
        <p:spPr>
          <a:xfrm>
            <a:off x="638364" y="2574569"/>
            <a:ext cx="8089797" cy="3366741"/>
          </a:xfrm>
          <a:prstGeom prst="roundRect">
            <a:avLst>
              <a:gd name="adj" fmla="val 2684"/>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ound Same Side Corner Rectangle 16">
            <a:extLst>
              <a:ext uri="{FF2B5EF4-FFF2-40B4-BE49-F238E27FC236}">
                <a16:creationId xmlns:a16="http://schemas.microsoft.com/office/drawing/2014/main" id="{BA96C5F7-3957-F4F5-017C-34B4788C2A3F}"/>
              </a:ext>
            </a:extLst>
          </p:cNvPr>
          <p:cNvSpPr/>
          <p:nvPr/>
        </p:nvSpPr>
        <p:spPr>
          <a:xfrm>
            <a:off x="625325" y="2572654"/>
            <a:ext cx="8102836" cy="594360"/>
          </a:xfrm>
          <a:custGeom>
            <a:avLst/>
            <a:gdLst>
              <a:gd name="connsiteX0" fmla="*/ 59840 w 8102836"/>
              <a:gd name="connsiteY0" fmla="*/ 0 h 594360"/>
              <a:gd name="connsiteX1" fmla="*/ 485608 w 8102836"/>
              <a:gd name="connsiteY1" fmla="*/ 0 h 594360"/>
              <a:gd name="connsiteX2" fmla="*/ 1230703 w 8102836"/>
              <a:gd name="connsiteY2" fmla="*/ 0 h 594360"/>
              <a:gd name="connsiteX3" fmla="*/ 1656471 w 8102836"/>
              <a:gd name="connsiteY3" fmla="*/ 0 h 594360"/>
              <a:gd name="connsiteX4" fmla="*/ 2401566 w 8102836"/>
              <a:gd name="connsiteY4" fmla="*/ 0 h 594360"/>
              <a:gd name="connsiteX5" fmla="*/ 2907166 w 8102836"/>
              <a:gd name="connsiteY5" fmla="*/ 0 h 594360"/>
              <a:gd name="connsiteX6" fmla="*/ 3332934 w 8102836"/>
              <a:gd name="connsiteY6" fmla="*/ 0 h 594360"/>
              <a:gd name="connsiteX7" fmla="*/ 3838534 w 8102836"/>
              <a:gd name="connsiteY7" fmla="*/ 0 h 594360"/>
              <a:gd name="connsiteX8" fmla="*/ 4583628 w 8102836"/>
              <a:gd name="connsiteY8" fmla="*/ 0 h 594360"/>
              <a:gd name="connsiteX9" fmla="*/ 5089228 w 8102836"/>
              <a:gd name="connsiteY9" fmla="*/ 0 h 594360"/>
              <a:gd name="connsiteX10" fmla="*/ 5514997 w 8102836"/>
              <a:gd name="connsiteY10" fmla="*/ 0 h 594360"/>
              <a:gd name="connsiteX11" fmla="*/ 6020596 w 8102836"/>
              <a:gd name="connsiteY11" fmla="*/ 0 h 594360"/>
              <a:gd name="connsiteX12" fmla="*/ 6606028 w 8102836"/>
              <a:gd name="connsiteY12" fmla="*/ 0 h 594360"/>
              <a:gd name="connsiteX13" fmla="*/ 7271291 w 8102836"/>
              <a:gd name="connsiteY13" fmla="*/ 0 h 594360"/>
              <a:gd name="connsiteX14" fmla="*/ 8042996 w 8102836"/>
              <a:gd name="connsiteY14" fmla="*/ 0 h 594360"/>
              <a:gd name="connsiteX15" fmla="*/ 8102836 w 8102836"/>
              <a:gd name="connsiteY15" fmla="*/ 59840 h 594360"/>
              <a:gd name="connsiteX16" fmla="*/ 8102836 w 8102836"/>
              <a:gd name="connsiteY16" fmla="*/ 594360 h 594360"/>
              <a:gd name="connsiteX17" fmla="*/ 8102836 w 8102836"/>
              <a:gd name="connsiteY17" fmla="*/ 594360 h 594360"/>
              <a:gd name="connsiteX18" fmla="*/ 7346571 w 8102836"/>
              <a:gd name="connsiteY18" fmla="*/ 594360 h 594360"/>
              <a:gd name="connsiteX19" fmla="*/ 6671335 w 8102836"/>
              <a:gd name="connsiteY19" fmla="*/ 594360 h 594360"/>
              <a:gd name="connsiteX20" fmla="*/ 6077127 w 8102836"/>
              <a:gd name="connsiteY20" fmla="*/ 594360 h 594360"/>
              <a:gd name="connsiteX21" fmla="*/ 5320862 w 8102836"/>
              <a:gd name="connsiteY21" fmla="*/ 594360 h 594360"/>
              <a:gd name="connsiteX22" fmla="*/ 4645626 w 8102836"/>
              <a:gd name="connsiteY22" fmla="*/ 594360 h 594360"/>
              <a:gd name="connsiteX23" fmla="*/ 3808333 w 8102836"/>
              <a:gd name="connsiteY23" fmla="*/ 594360 h 594360"/>
              <a:gd name="connsiteX24" fmla="*/ 2971040 w 8102836"/>
              <a:gd name="connsiteY24" fmla="*/ 594360 h 594360"/>
              <a:gd name="connsiteX25" fmla="*/ 2214775 w 8102836"/>
              <a:gd name="connsiteY25" fmla="*/ 594360 h 594360"/>
              <a:gd name="connsiteX26" fmla="*/ 1458510 w 8102836"/>
              <a:gd name="connsiteY26" fmla="*/ 594360 h 594360"/>
              <a:gd name="connsiteX27" fmla="*/ 702246 w 8102836"/>
              <a:gd name="connsiteY27" fmla="*/ 594360 h 594360"/>
              <a:gd name="connsiteX28" fmla="*/ 0 w 8102836"/>
              <a:gd name="connsiteY28" fmla="*/ 594360 h 594360"/>
              <a:gd name="connsiteX29" fmla="*/ 0 w 8102836"/>
              <a:gd name="connsiteY29" fmla="*/ 594360 h 594360"/>
              <a:gd name="connsiteX30" fmla="*/ 0 w 8102836"/>
              <a:gd name="connsiteY30" fmla="*/ 59840 h 594360"/>
              <a:gd name="connsiteX31" fmla="*/ 59840 w 8102836"/>
              <a:gd name="connsiteY31" fmla="*/ 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02836" h="594360" fill="none" extrusionOk="0">
                <a:moveTo>
                  <a:pt x="59840" y="0"/>
                </a:moveTo>
                <a:cubicBezTo>
                  <a:pt x="164828" y="19909"/>
                  <a:pt x="390347" y="7144"/>
                  <a:pt x="485608" y="0"/>
                </a:cubicBezTo>
                <a:cubicBezTo>
                  <a:pt x="580869" y="-7144"/>
                  <a:pt x="999595" y="-30346"/>
                  <a:pt x="1230703" y="0"/>
                </a:cubicBezTo>
                <a:cubicBezTo>
                  <a:pt x="1461811" y="30346"/>
                  <a:pt x="1529347" y="14237"/>
                  <a:pt x="1656471" y="0"/>
                </a:cubicBezTo>
                <a:cubicBezTo>
                  <a:pt x="1783595" y="-14237"/>
                  <a:pt x="2103177" y="12962"/>
                  <a:pt x="2401566" y="0"/>
                </a:cubicBezTo>
                <a:cubicBezTo>
                  <a:pt x="2699955" y="-12962"/>
                  <a:pt x="2774897" y="-12042"/>
                  <a:pt x="2907166" y="0"/>
                </a:cubicBezTo>
                <a:cubicBezTo>
                  <a:pt x="3039435" y="12042"/>
                  <a:pt x="3149828" y="16495"/>
                  <a:pt x="3332934" y="0"/>
                </a:cubicBezTo>
                <a:cubicBezTo>
                  <a:pt x="3516040" y="-16495"/>
                  <a:pt x="3647001" y="3296"/>
                  <a:pt x="3838534" y="0"/>
                </a:cubicBezTo>
                <a:cubicBezTo>
                  <a:pt x="4030067" y="-3296"/>
                  <a:pt x="4399928" y="6188"/>
                  <a:pt x="4583628" y="0"/>
                </a:cubicBezTo>
                <a:cubicBezTo>
                  <a:pt x="4767328" y="-6188"/>
                  <a:pt x="4898314" y="19659"/>
                  <a:pt x="5089228" y="0"/>
                </a:cubicBezTo>
                <a:cubicBezTo>
                  <a:pt x="5280142" y="-19659"/>
                  <a:pt x="5352917" y="9193"/>
                  <a:pt x="5514997" y="0"/>
                </a:cubicBezTo>
                <a:cubicBezTo>
                  <a:pt x="5677077" y="-9193"/>
                  <a:pt x="5884321" y="4358"/>
                  <a:pt x="6020596" y="0"/>
                </a:cubicBezTo>
                <a:cubicBezTo>
                  <a:pt x="6156871" y="-4358"/>
                  <a:pt x="6422462" y="-23151"/>
                  <a:pt x="6606028" y="0"/>
                </a:cubicBezTo>
                <a:cubicBezTo>
                  <a:pt x="6789594" y="23151"/>
                  <a:pt x="6953478" y="-4069"/>
                  <a:pt x="7271291" y="0"/>
                </a:cubicBezTo>
                <a:cubicBezTo>
                  <a:pt x="7589104" y="4069"/>
                  <a:pt x="7800937" y="-34159"/>
                  <a:pt x="8042996" y="0"/>
                </a:cubicBezTo>
                <a:cubicBezTo>
                  <a:pt x="8077208" y="2991"/>
                  <a:pt x="8106164" y="28339"/>
                  <a:pt x="8102836" y="59840"/>
                </a:cubicBezTo>
                <a:cubicBezTo>
                  <a:pt x="8106257" y="176148"/>
                  <a:pt x="8101615" y="486817"/>
                  <a:pt x="8102836" y="594360"/>
                </a:cubicBezTo>
                <a:lnTo>
                  <a:pt x="8102836" y="594360"/>
                </a:lnTo>
                <a:cubicBezTo>
                  <a:pt x="7904752" y="577882"/>
                  <a:pt x="7534653" y="579481"/>
                  <a:pt x="7346571" y="594360"/>
                </a:cubicBezTo>
                <a:cubicBezTo>
                  <a:pt x="7158489" y="609239"/>
                  <a:pt x="6879146" y="615697"/>
                  <a:pt x="6671335" y="594360"/>
                </a:cubicBezTo>
                <a:cubicBezTo>
                  <a:pt x="6463524" y="573023"/>
                  <a:pt x="6244037" y="606436"/>
                  <a:pt x="6077127" y="594360"/>
                </a:cubicBezTo>
                <a:cubicBezTo>
                  <a:pt x="5910217" y="582284"/>
                  <a:pt x="5548942" y="584715"/>
                  <a:pt x="5320862" y="594360"/>
                </a:cubicBezTo>
                <a:cubicBezTo>
                  <a:pt x="5092782" y="604005"/>
                  <a:pt x="4968140" y="585761"/>
                  <a:pt x="4645626" y="594360"/>
                </a:cubicBezTo>
                <a:cubicBezTo>
                  <a:pt x="4323112" y="602959"/>
                  <a:pt x="4043564" y="620800"/>
                  <a:pt x="3808333" y="594360"/>
                </a:cubicBezTo>
                <a:cubicBezTo>
                  <a:pt x="3573102" y="567920"/>
                  <a:pt x="3223420" y="589956"/>
                  <a:pt x="2971040" y="594360"/>
                </a:cubicBezTo>
                <a:cubicBezTo>
                  <a:pt x="2718660" y="598764"/>
                  <a:pt x="2465637" y="603550"/>
                  <a:pt x="2214775" y="594360"/>
                </a:cubicBezTo>
                <a:cubicBezTo>
                  <a:pt x="1963913" y="585170"/>
                  <a:pt x="1655034" y="577033"/>
                  <a:pt x="1458510" y="594360"/>
                </a:cubicBezTo>
                <a:cubicBezTo>
                  <a:pt x="1261987" y="611687"/>
                  <a:pt x="969798" y="592711"/>
                  <a:pt x="702246" y="594360"/>
                </a:cubicBezTo>
                <a:cubicBezTo>
                  <a:pt x="434694" y="596009"/>
                  <a:pt x="272352" y="593757"/>
                  <a:pt x="0" y="594360"/>
                </a:cubicBezTo>
                <a:lnTo>
                  <a:pt x="0" y="594360"/>
                </a:lnTo>
                <a:cubicBezTo>
                  <a:pt x="-16945" y="445176"/>
                  <a:pt x="5905" y="241053"/>
                  <a:pt x="0" y="59840"/>
                </a:cubicBezTo>
                <a:cubicBezTo>
                  <a:pt x="-5696" y="28904"/>
                  <a:pt x="26287" y="7619"/>
                  <a:pt x="59840" y="0"/>
                </a:cubicBezTo>
                <a:close/>
              </a:path>
              <a:path w="8102836" h="594360" stroke="0" extrusionOk="0">
                <a:moveTo>
                  <a:pt x="59840" y="0"/>
                </a:moveTo>
                <a:cubicBezTo>
                  <a:pt x="247920" y="-17334"/>
                  <a:pt x="440983" y="-28142"/>
                  <a:pt x="645271" y="0"/>
                </a:cubicBezTo>
                <a:cubicBezTo>
                  <a:pt x="849559" y="28142"/>
                  <a:pt x="893028" y="28"/>
                  <a:pt x="1071040" y="0"/>
                </a:cubicBezTo>
                <a:cubicBezTo>
                  <a:pt x="1249052" y="-28"/>
                  <a:pt x="1542525" y="18714"/>
                  <a:pt x="1895966" y="0"/>
                </a:cubicBezTo>
                <a:cubicBezTo>
                  <a:pt x="2249407" y="-18714"/>
                  <a:pt x="2269610" y="5697"/>
                  <a:pt x="2481397" y="0"/>
                </a:cubicBezTo>
                <a:cubicBezTo>
                  <a:pt x="2693184" y="-5697"/>
                  <a:pt x="2859694" y="-4399"/>
                  <a:pt x="3066829" y="0"/>
                </a:cubicBezTo>
                <a:cubicBezTo>
                  <a:pt x="3273964" y="4399"/>
                  <a:pt x="3547994" y="16556"/>
                  <a:pt x="3891755" y="0"/>
                </a:cubicBezTo>
                <a:cubicBezTo>
                  <a:pt x="4235516" y="-16556"/>
                  <a:pt x="4225079" y="22987"/>
                  <a:pt x="4397355" y="0"/>
                </a:cubicBezTo>
                <a:cubicBezTo>
                  <a:pt x="4569631" y="-22987"/>
                  <a:pt x="4810691" y="32822"/>
                  <a:pt x="5222281" y="0"/>
                </a:cubicBezTo>
                <a:cubicBezTo>
                  <a:pt x="5633871" y="-32822"/>
                  <a:pt x="5830467" y="819"/>
                  <a:pt x="6047207" y="0"/>
                </a:cubicBezTo>
                <a:cubicBezTo>
                  <a:pt x="6263947" y="-819"/>
                  <a:pt x="6524174" y="11621"/>
                  <a:pt x="6712470" y="0"/>
                </a:cubicBezTo>
                <a:cubicBezTo>
                  <a:pt x="6900766" y="-11621"/>
                  <a:pt x="7557817" y="56989"/>
                  <a:pt x="8042996" y="0"/>
                </a:cubicBezTo>
                <a:cubicBezTo>
                  <a:pt x="8078537" y="-6835"/>
                  <a:pt x="8105333" y="34547"/>
                  <a:pt x="8102836" y="59840"/>
                </a:cubicBezTo>
                <a:cubicBezTo>
                  <a:pt x="8128488" y="290770"/>
                  <a:pt x="8086885" y="393603"/>
                  <a:pt x="8102836" y="594360"/>
                </a:cubicBezTo>
                <a:lnTo>
                  <a:pt x="8102836" y="594360"/>
                </a:lnTo>
                <a:cubicBezTo>
                  <a:pt x="7819664" y="605656"/>
                  <a:pt x="7734188" y="573333"/>
                  <a:pt x="7508628" y="594360"/>
                </a:cubicBezTo>
                <a:cubicBezTo>
                  <a:pt x="7283068" y="615387"/>
                  <a:pt x="7021600" y="571356"/>
                  <a:pt x="6833392" y="594360"/>
                </a:cubicBezTo>
                <a:cubicBezTo>
                  <a:pt x="6645184" y="617364"/>
                  <a:pt x="6258000" y="571534"/>
                  <a:pt x="6077127" y="594360"/>
                </a:cubicBezTo>
                <a:cubicBezTo>
                  <a:pt x="5896254" y="617186"/>
                  <a:pt x="5589760" y="560624"/>
                  <a:pt x="5320862" y="594360"/>
                </a:cubicBezTo>
                <a:cubicBezTo>
                  <a:pt x="5051964" y="628096"/>
                  <a:pt x="4747802" y="563644"/>
                  <a:pt x="4564598" y="594360"/>
                </a:cubicBezTo>
                <a:cubicBezTo>
                  <a:pt x="4381394" y="625076"/>
                  <a:pt x="4282146" y="604364"/>
                  <a:pt x="4132446" y="594360"/>
                </a:cubicBezTo>
                <a:cubicBezTo>
                  <a:pt x="3982746" y="584356"/>
                  <a:pt x="3756059" y="575726"/>
                  <a:pt x="3619267" y="594360"/>
                </a:cubicBezTo>
                <a:cubicBezTo>
                  <a:pt x="3482475" y="612994"/>
                  <a:pt x="3212356" y="575727"/>
                  <a:pt x="2863002" y="594360"/>
                </a:cubicBezTo>
                <a:cubicBezTo>
                  <a:pt x="2513649" y="612993"/>
                  <a:pt x="2450036" y="589115"/>
                  <a:pt x="2268794" y="594360"/>
                </a:cubicBezTo>
                <a:cubicBezTo>
                  <a:pt x="2087552" y="599605"/>
                  <a:pt x="1961961" y="602598"/>
                  <a:pt x="1755614" y="594360"/>
                </a:cubicBezTo>
                <a:cubicBezTo>
                  <a:pt x="1549267" y="586122"/>
                  <a:pt x="1328028" y="600008"/>
                  <a:pt x="999350" y="594360"/>
                </a:cubicBezTo>
                <a:cubicBezTo>
                  <a:pt x="670672" y="588712"/>
                  <a:pt x="486479" y="583434"/>
                  <a:pt x="0" y="594360"/>
                </a:cubicBezTo>
                <a:lnTo>
                  <a:pt x="0" y="594360"/>
                </a:lnTo>
                <a:cubicBezTo>
                  <a:pt x="-14947" y="476879"/>
                  <a:pt x="-2642" y="277922"/>
                  <a:pt x="0" y="59840"/>
                </a:cubicBezTo>
                <a:cubicBezTo>
                  <a:pt x="3450" y="27999"/>
                  <a:pt x="28218" y="4805"/>
                  <a:pt x="59840"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0068"/>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2" name="TextBox 21">
            <a:extLst>
              <a:ext uri="{FF2B5EF4-FFF2-40B4-BE49-F238E27FC236}">
                <a16:creationId xmlns:a16="http://schemas.microsoft.com/office/drawing/2014/main" id="{B51EC4E2-738A-9667-E6B6-6BB7E2A9F0C1}"/>
              </a:ext>
            </a:extLst>
          </p:cNvPr>
          <p:cNvSpPr txBox="1"/>
          <p:nvPr/>
        </p:nvSpPr>
        <p:spPr>
          <a:xfrm>
            <a:off x="1468838" y="1693691"/>
            <a:ext cx="7259323"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At this school, student survey data reveals that Hispanic/Latinx and Black/African American students are </a:t>
            </a:r>
            <a:r>
              <a:rPr lang="en-US" sz="1300" i="1">
                <a:latin typeface="Aptos" panose="020B0004020202020204" pitchFamily="34" charset="0"/>
              </a:rPr>
              <a:t>less likely </a:t>
            </a:r>
            <a:r>
              <a:rPr lang="en-US" sz="1300">
                <a:latin typeface="Aptos" panose="020B0004020202020204" pitchFamily="34" charset="0"/>
              </a:rPr>
              <a:t>to be satisfied with the amount of time they spend in arts and enrichment.</a:t>
            </a:r>
            <a:endParaRPr kumimoji="0" lang="en-US" sz="130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26" name="TextBox 25">
            <a:extLst>
              <a:ext uri="{FF2B5EF4-FFF2-40B4-BE49-F238E27FC236}">
                <a16:creationId xmlns:a16="http://schemas.microsoft.com/office/drawing/2014/main" id="{4318AB94-8A1D-1854-5F97-1F621C2B3A13}"/>
              </a:ext>
            </a:extLst>
          </p:cNvPr>
          <p:cNvSpPr txBox="1"/>
          <p:nvPr/>
        </p:nvSpPr>
        <p:spPr>
          <a:xfrm>
            <a:off x="686854" y="6373705"/>
            <a:ext cx="8652280" cy="400110"/>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Note: We show sample Panorama data here, but data from other sources could be useful (e.g., school-specific surveys, anecdotal evidence, interviews).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ARE analysis of common trends in high schools.</a:t>
            </a:r>
          </a:p>
        </p:txBody>
      </p:sp>
      <p:sp>
        <p:nvSpPr>
          <p:cNvPr id="31" name="Rectangle 30">
            <a:extLst>
              <a:ext uri="{FF2B5EF4-FFF2-40B4-BE49-F238E27FC236}">
                <a16:creationId xmlns:a16="http://schemas.microsoft.com/office/drawing/2014/main" id="{3265D8DB-2449-61A1-52F9-1B4A7788894E}"/>
              </a:ext>
            </a:extLst>
          </p:cNvPr>
          <p:cNvSpPr/>
          <p:nvPr/>
        </p:nvSpPr>
        <p:spPr>
          <a:xfrm>
            <a:off x="738121" y="2625481"/>
            <a:ext cx="7888085" cy="408580"/>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100" b="1" i="0" strike="noStrike" kern="1200" cap="none" spc="0" normalizeH="0" baseline="0" noProof="0">
                <a:ln>
                  <a:noFill/>
                </a:ln>
                <a:effectLst/>
                <a:uLnTx/>
                <a:uFillTx/>
                <a:latin typeface="Aptos" panose="020B0004020202020204"/>
              </a:rPr>
              <a:t>STUDENT SURVEY </a:t>
            </a:r>
            <a:br>
              <a:rPr kumimoji="0" lang="en-US" sz="1400" i="0" u="none" strike="noStrike" kern="1200" cap="none" spc="0" normalizeH="0" baseline="0" noProof="0">
                <a:ln>
                  <a:noFill/>
                </a:ln>
                <a:effectLst/>
                <a:uLnTx/>
                <a:uFillTx/>
                <a:latin typeface="Aptos" panose="020B0004020202020204"/>
              </a:rPr>
            </a:br>
            <a:r>
              <a:rPr kumimoji="0" lang="en-US" sz="1300" i="0" u="none" strike="noStrike" kern="1200" cap="none" spc="0" normalizeH="0" baseline="0" noProof="0">
                <a:ln>
                  <a:noFill/>
                </a:ln>
                <a:effectLst/>
                <a:uLnTx/>
                <a:uFillTx/>
                <a:latin typeface="Aptos" panose="020B0004020202020204"/>
              </a:rPr>
              <a:t>How happy are you with the amount of time you spend in specials or enrichment (art, music, PE, etc.)?</a:t>
            </a:r>
          </a:p>
        </p:txBody>
      </p:sp>
      <p:sp>
        <p:nvSpPr>
          <p:cNvPr id="35" name="TextBox 34">
            <a:extLst>
              <a:ext uri="{FF2B5EF4-FFF2-40B4-BE49-F238E27FC236}">
                <a16:creationId xmlns:a16="http://schemas.microsoft.com/office/drawing/2014/main" id="{AD784C3F-89F6-2788-3B64-B74C2416CAF4}"/>
              </a:ext>
            </a:extLst>
          </p:cNvPr>
          <p:cNvSpPr txBox="1"/>
          <p:nvPr/>
        </p:nvSpPr>
        <p:spPr>
          <a:xfrm>
            <a:off x="716972" y="3583082"/>
            <a:ext cx="1761823" cy="1600438"/>
          </a:xfrm>
          <a:prstGeom prst="rect">
            <a:avLst/>
          </a:prstGeom>
          <a:noFill/>
        </p:spPr>
        <p:txBody>
          <a:bodyPr wrap="square" rtlCol="0" anchor="ctr">
            <a:spAutoFit/>
          </a:bodyPr>
          <a:lstStyle/>
          <a:p>
            <a:pPr algn="r">
              <a:spcAft>
                <a:spcPts val="3000"/>
              </a:spcAft>
            </a:pPr>
            <a:r>
              <a:rPr lang="en-US" sz="1200">
                <a:latin typeface="Aptos" panose="020B0004020202020204" pitchFamily="34" charset="0"/>
              </a:rPr>
              <a:t>White</a:t>
            </a:r>
            <a:endParaRPr lang="en-US" sz="1600">
              <a:latin typeface="Aptos" panose="020B0004020202020204" pitchFamily="34" charset="0"/>
            </a:endParaRPr>
          </a:p>
          <a:p>
            <a:pPr algn="r">
              <a:spcAft>
                <a:spcPts val="3000"/>
              </a:spcAft>
            </a:pPr>
            <a:r>
              <a:rPr lang="en-US" sz="1200">
                <a:latin typeface="Aptos" panose="020B0004020202020204" pitchFamily="34" charset="0"/>
              </a:rPr>
              <a:t>Hispanic or Latinx</a:t>
            </a:r>
          </a:p>
          <a:p>
            <a:pPr algn="r">
              <a:spcAft>
                <a:spcPts val="3000"/>
              </a:spcAft>
            </a:pPr>
            <a:r>
              <a:rPr lang="en-US" sz="1200">
                <a:latin typeface="Aptos" panose="020B0004020202020204" pitchFamily="34" charset="0"/>
              </a:rPr>
              <a:t>Black or African American</a:t>
            </a:r>
            <a:endParaRPr lang="en-US">
              <a:latin typeface="Aptos" panose="020B0004020202020204" pitchFamily="34" charset="0"/>
            </a:endParaRPr>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9A8700">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108556"/>
            <a:ext cx="2131332" cy="3303468"/>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Do participation rates </a:t>
            </a:r>
            <a:br>
              <a:rPr lang="en-US" sz="1300">
                <a:latin typeface="Aptos"/>
              </a:rPr>
            </a:br>
            <a:r>
              <a:rPr lang="en-US" sz="1300">
                <a:latin typeface="Aptos"/>
              </a:rPr>
              <a:t>in art &amp; enrichment courses, student clubs, internships, etc. vary across student groups?</a:t>
            </a:r>
          </a:p>
          <a:p>
            <a:pPr algn="l" rtl="0" fontAlgn="base">
              <a:spcBef>
                <a:spcPts val="1200"/>
              </a:spcBef>
            </a:pPr>
            <a:r>
              <a:rPr lang="en-US" sz="1300" b="1" i="0">
                <a:effectLst/>
                <a:latin typeface="Aptos"/>
              </a:rPr>
              <a:t>What quantitative or qualitative data could help us assess this in </a:t>
            </a:r>
            <a:br>
              <a:rPr lang="en-US" sz="1300" b="1" i="0">
                <a:effectLst/>
                <a:latin typeface="Aptos"/>
              </a:rPr>
            </a:br>
            <a:r>
              <a:rPr lang="en-US" sz="1300" b="1" i="0">
                <a:effectLst/>
                <a:latin typeface="Aptos"/>
              </a:rPr>
              <a:t>our school?</a:t>
            </a:r>
            <a:endParaRPr lang="en-US" sz="1300" b="1">
              <a:latin typeface="Aptos" panose="020B0004020202020204" pitchFamily="34" charset="0"/>
            </a:endParaRPr>
          </a:p>
          <a:p>
            <a:pPr algn="l" rtl="0" fontAlgn="base">
              <a:spcBef>
                <a:spcPts val="1200"/>
              </a:spcBef>
            </a:pPr>
            <a:r>
              <a:rPr lang="en-US" sz="1300" b="1" i="0">
                <a:effectLst/>
                <a:latin typeface="Aptos"/>
              </a:rPr>
              <a:t>Do we want to prioritize this—yes, no, or maybe?</a:t>
            </a: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2"/>
            <a:ext cx="2852865" cy="471990"/>
          </a:xfrm>
          <a:prstGeom prst="rect">
            <a:avLst/>
          </a:prstGeom>
          <a:solidFill>
            <a:srgbClr val="9A8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1" name="Rectangle 40">
            <a:extLst>
              <a:ext uri="{FF2B5EF4-FFF2-40B4-BE49-F238E27FC236}">
                <a16:creationId xmlns:a16="http://schemas.microsoft.com/office/drawing/2014/main" id="{07F75FC2-42BD-BD28-12D6-D5AC99C546B0}"/>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3D6A1048-0124-6B1A-1BCF-06A826778E46}"/>
              </a:ext>
            </a:extLst>
          </p:cNvPr>
          <p:cNvSpPr txBox="1">
            <a:spLocks/>
          </p:cNvSpPr>
          <p:nvPr/>
        </p:nvSpPr>
        <p:spPr>
          <a:xfrm>
            <a:off x="342900" y="150338"/>
            <a:ext cx="9208873"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7</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300">
                <a:solidFill>
                  <a:schemeClr val="bg1"/>
                </a:solidFill>
                <a:latin typeface="Aptos Narrow" panose="020B0004020202020204" pitchFamily="34" charset="0"/>
              </a:rPr>
              <a:t>Students of color and students from low-income backgrounds are less likely than their peers to have access to arts and enrichment opportunities.</a:t>
            </a:r>
          </a:p>
        </p:txBody>
      </p:sp>
      <p:pic>
        <p:nvPicPr>
          <p:cNvPr id="3" name="Picture 2">
            <a:extLst>
              <a:ext uri="{FF2B5EF4-FFF2-40B4-BE49-F238E27FC236}">
                <a16:creationId xmlns:a16="http://schemas.microsoft.com/office/drawing/2014/main" id="{B89CFA4C-799E-0E30-19DA-44B2C0293F4B}"/>
              </a:ext>
            </a:extLst>
          </p:cNvPr>
          <p:cNvPicPr>
            <a:picLocks noChangeAspect="1"/>
          </p:cNvPicPr>
          <p:nvPr/>
        </p:nvPicPr>
        <p:blipFill>
          <a:blip r:embed="rId6"/>
          <a:stretch>
            <a:fillRect/>
          </a:stretch>
        </p:blipFill>
        <p:spPr>
          <a:xfrm>
            <a:off x="10928939" y="217014"/>
            <a:ext cx="1088973" cy="914847"/>
          </a:xfrm>
          <a:prstGeom prst="rect">
            <a:avLst/>
          </a:prstGeom>
        </p:spPr>
      </p:pic>
      <p:sp>
        <p:nvSpPr>
          <p:cNvPr id="45" name="Rectangle 44">
            <a:extLst>
              <a:ext uri="{FF2B5EF4-FFF2-40B4-BE49-F238E27FC236}">
                <a16:creationId xmlns:a16="http://schemas.microsoft.com/office/drawing/2014/main" id="{0E324251-673B-142A-9EFE-3FA8C72227AE}"/>
              </a:ext>
            </a:extLst>
          </p:cNvPr>
          <p:cNvSpPr/>
          <p:nvPr/>
        </p:nvSpPr>
        <p:spPr>
          <a:xfrm>
            <a:off x="10939047" y="397213"/>
            <a:ext cx="1097337"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9A8700"/>
                  </a:outerShdw>
                </a:effectLst>
                <a:latin typeface="Aptos" panose="020B0004020202020204" pitchFamily="34" charset="0"/>
              </a:rPr>
              <a:t>Empowering, Rigorous Content</a:t>
            </a:r>
          </a:p>
        </p:txBody>
      </p:sp>
      <p:pic>
        <p:nvPicPr>
          <p:cNvPr id="2" name="Picture 1">
            <a:extLst>
              <a:ext uri="{FF2B5EF4-FFF2-40B4-BE49-F238E27FC236}">
                <a16:creationId xmlns:a16="http://schemas.microsoft.com/office/drawing/2014/main" id="{C6E55FFB-8F0A-491B-343D-D2F10796528A}"/>
              </a:ext>
            </a:extLst>
          </p:cNvPr>
          <p:cNvPicPr>
            <a:picLocks noChangeAspect="1"/>
          </p:cNvPicPr>
          <p:nvPr/>
        </p:nvPicPr>
        <p:blipFill>
          <a:blip r:embed="rId7"/>
          <a:stretch>
            <a:fillRect/>
          </a:stretch>
        </p:blipFill>
        <p:spPr>
          <a:xfrm>
            <a:off x="647863" y="1543781"/>
            <a:ext cx="671668" cy="658368"/>
          </a:xfrm>
          <a:prstGeom prst="rect">
            <a:avLst/>
          </a:prstGeom>
        </p:spPr>
      </p:pic>
      <p:graphicFrame>
        <p:nvGraphicFramePr>
          <p:cNvPr id="7" name="Chart 6">
            <a:extLst>
              <a:ext uri="{FF2B5EF4-FFF2-40B4-BE49-F238E27FC236}">
                <a16:creationId xmlns:a16="http://schemas.microsoft.com/office/drawing/2014/main" id="{7FA93D30-71D7-705E-1E72-5032009C8754}"/>
              </a:ext>
            </a:extLst>
          </p:cNvPr>
          <p:cNvGraphicFramePr/>
          <p:nvPr>
            <p:extLst>
              <p:ext uri="{D42A27DB-BD31-4B8C-83A1-F6EECF244321}">
                <p14:modId xmlns:p14="http://schemas.microsoft.com/office/powerpoint/2010/main" val="2062376914"/>
              </p:ext>
            </p:extLst>
          </p:nvPr>
        </p:nvGraphicFramePr>
        <p:xfrm>
          <a:off x="425044" y="2878529"/>
          <a:ext cx="8331857" cy="29167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318023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sp>
        <p:nvSpPr>
          <p:cNvPr id="15" name="Rounded Rectangle 14">
            <a:extLst>
              <a:ext uri="{FF2B5EF4-FFF2-40B4-BE49-F238E27FC236}">
                <a16:creationId xmlns:a16="http://schemas.microsoft.com/office/drawing/2014/main" id="{E779AAEC-6469-78C7-EF77-33EA83E7CBD4}"/>
              </a:ext>
            </a:extLst>
          </p:cNvPr>
          <p:cNvSpPr/>
          <p:nvPr/>
        </p:nvSpPr>
        <p:spPr>
          <a:xfrm>
            <a:off x="638364" y="2611641"/>
            <a:ext cx="8089797" cy="3329669"/>
          </a:xfrm>
          <a:prstGeom prst="roundRect">
            <a:avLst>
              <a:gd name="adj" fmla="val 2684"/>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B51EC4E2-738A-9667-E6B6-6BB7E2A9F0C1}"/>
              </a:ext>
            </a:extLst>
          </p:cNvPr>
          <p:cNvSpPr txBox="1"/>
          <p:nvPr/>
        </p:nvSpPr>
        <p:spPr>
          <a:xfrm>
            <a:off x="1468838" y="1693691"/>
            <a:ext cx="6317009"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When this school reviewed the schedules of all the 9th grade students who failed their prior-year (8th grade) math assessment, they found that:</a:t>
            </a:r>
            <a:endParaRPr kumimoji="0" lang="en-US" sz="130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26" name="TextBox 25">
            <a:extLst>
              <a:ext uri="{FF2B5EF4-FFF2-40B4-BE49-F238E27FC236}">
                <a16:creationId xmlns:a16="http://schemas.microsoft.com/office/drawing/2014/main" id="{4318AB94-8A1D-1854-5F97-1F621C2B3A13}"/>
              </a:ext>
            </a:extLst>
          </p:cNvPr>
          <p:cNvSpPr txBox="1"/>
          <p:nvPr/>
        </p:nvSpPr>
        <p:spPr>
          <a:xfrm>
            <a:off x="711307" y="6434482"/>
            <a:ext cx="8304746" cy="246221"/>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ARE analysis of common trends in high schools.</a:t>
            </a:r>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CF4520">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108556"/>
            <a:ext cx="2131332" cy="3954929"/>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What is our approach to differentiating instructional time for students who need more help?</a:t>
            </a:r>
          </a:p>
          <a:p>
            <a:pPr marL="194310" indent="-194310" algn="l" rtl="0" fontAlgn="base">
              <a:spcAft>
                <a:spcPts val="400"/>
              </a:spcAft>
              <a:buFont typeface="Arial" panose="020B0604020202020204" pitchFamily="34" charset="0"/>
              <a:buChar char="•"/>
            </a:pPr>
            <a:r>
              <a:rPr lang="en-US" sz="1300">
                <a:latin typeface="Aptos"/>
              </a:rPr>
              <a:t>How does this approach differ across subjects and student groups? </a:t>
            </a:r>
          </a:p>
          <a:p>
            <a:pPr algn="l" rtl="0" fontAlgn="base">
              <a:spcBef>
                <a:spcPts val="1200"/>
              </a:spcBef>
            </a:pPr>
            <a:r>
              <a:rPr lang="en-US" sz="1300" b="1" i="0">
                <a:effectLst/>
                <a:latin typeface="Aptos"/>
              </a:rPr>
              <a:t>What quantitative or qualitative data could help us assess this in our school?</a:t>
            </a:r>
            <a:endParaRPr lang="en-US" sz="1300" b="1">
              <a:latin typeface="Aptos" panose="020B0004020202020204" pitchFamily="34" charset="0"/>
            </a:endParaRPr>
          </a:p>
          <a:p>
            <a:pPr algn="l" rtl="0" fontAlgn="base">
              <a:spcBef>
                <a:spcPts val="1200"/>
              </a:spcBef>
            </a:pPr>
            <a:r>
              <a:rPr lang="en-US" sz="1300" b="1" i="0">
                <a:effectLst/>
                <a:latin typeface="Aptos"/>
              </a:rPr>
              <a:t>Do we want to prioritize this—yes, no, or maybe?</a:t>
            </a: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2"/>
            <a:ext cx="2852865" cy="471990"/>
          </a:xfrm>
          <a:prstGeom prst="rect">
            <a:avLst/>
          </a:prstGeom>
          <a:solidFill>
            <a:srgbClr val="9638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1" name="Rectangle 40">
            <a:extLst>
              <a:ext uri="{FF2B5EF4-FFF2-40B4-BE49-F238E27FC236}">
                <a16:creationId xmlns:a16="http://schemas.microsoft.com/office/drawing/2014/main" id="{07F75FC2-42BD-BD28-12D6-D5AC99C546B0}"/>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3D6A1048-0124-6B1A-1BCF-06A826778E46}"/>
              </a:ext>
            </a:extLst>
          </p:cNvPr>
          <p:cNvSpPr txBox="1">
            <a:spLocks/>
          </p:cNvSpPr>
          <p:nvPr/>
        </p:nvSpPr>
        <p:spPr>
          <a:xfrm>
            <a:off x="342900" y="150338"/>
            <a:ext cx="9258300"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8</a:t>
            </a:r>
          </a:p>
          <a:p>
            <a:pPr>
              <a:lnSpc>
                <a:spcPts val="2940"/>
              </a:lnSpc>
              <a:defRPr/>
            </a:pPr>
            <a:r>
              <a:rPr lang="en-US" sz="2300">
                <a:solidFill>
                  <a:schemeClr val="bg1"/>
                </a:solidFill>
                <a:latin typeface="Aptos Narrow" panose="020B0004020202020204" pitchFamily="34" charset="0"/>
              </a:rPr>
              <a:t>Lower-performing students don’t consistently receive additional instructional time in the subjects they're behind in.</a:t>
            </a:r>
          </a:p>
        </p:txBody>
      </p:sp>
      <p:pic>
        <p:nvPicPr>
          <p:cNvPr id="6" name="Picture 5">
            <a:extLst>
              <a:ext uri="{FF2B5EF4-FFF2-40B4-BE49-F238E27FC236}">
                <a16:creationId xmlns:a16="http://schemas.microsoft.com/office/drawing/2014/main" id="{73241AA6-FC28-44A7-90CB-E1C084F7CFDC}"/>
              </a:ext>
            </a:extLst>
          </p:cNvPr>
          <p:cNvPicPr>
            <a:picLocks noChangeAspect="1"/>
          </p:cNvPicPr>
          <p:nvPr/>
        </p:nvPicPr>
        <p:blipFill>
          <a:blip r:embed="rId6"/>
          <a:stretch>
            <a:fillRect/>
          </a:stretch>
        </p:blipFill>
        <p:spPr>
          <a:xfrm>
            <a:off x="10825459" y="153700"/>
            <a:ext cx="1197870" cy="1006332"/>
          </a:xfrm>
          <a:prstGeom prst="rect">
            <a:avLst/>
          </a:prstGeom>
        </p:spPr>
      </p:pic>
      <p:sp>
        <p:nvSpPr>
          <p:cNvPr id="45" name="Rectangle 44">
            <a:extLst>
              <a:ext uri="{FF2B5EF4-FFF2-40B4-BE49-F238E27FC236}">
                <a16:creationId xmlns:a16="http://schemas.microsoft.com/office/drawing/2014/main" id="{0E324251-673B-142A-9EFE-3FA8C72227AE}"/>
              </a:ext>
            </a:extLst>
          </p:cNvPr>
          <p:cNvSpPr/>
          <p:nvPr/>
        </p:nvSpPr>
        <p:spPr>
          <a:xfrm>
            <a:off x="10884680" y="331018"/>
            <a:ext cx="1097337"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963821"/>
                  </a:outerShdw>
                </a:effectLst>
                <a:latin typeface="Aptos" panose="020B0004020202020204" pitchFamily="34" charset="0"/>
              </a:rPr>
              <a:t>Instructional Time &amp; Attention</a:t>
            </a:r>
          </a:p>
        </p:txBody>
      </p:sp>
      <p:pic>
        <p:nvPicPr>
          <p:cNvPr id="12" name="Picture 11">
            <a:extLst>
              <a:ext uri="{FF2B5EF4-FFF2-40B4-BE49-F238E27FC236}">
                <a16:creationId xmlns:a16="http://schemas.microsoft.com/office/drawing/2014/main" id="{6B7083E7-965A-013C-B120-8549FF5931F3}"/>
              </a:ext>
            </a:extLst>
          </p:cNvPr>
          <p:cNvPicPr>
            <a:picLocks noChangeAspect="1"/>
          </p:cNvPicPr>
          <p:nvPr/>
        </p:nvPicPr>
        <p:blipFill>
          <a:blip r:embed="rId7"/>
          <a:stretch>
            <a:fillRect/>
          </a:stretch>
        </p:blipFill>
        <p:spPr>
          <a:xfrm>
            <a:off x="647863" y="1537604"/>
            <a:ext cx="671668" cy="658368"/>
          </a:xfrm>
          <a:prstGeom prst="rect">
            <a:avLst/>
          </a:prstGeom>
        </p:spPr>
      </p:pic>
      <p:graphicFrame>
        <p:nvGraphicFramePr>
          <p:cNvPr id="13" name="Chart 12">
            <a:extLst>
              <a:ext uri="{FF2B5EF4-FFF2-40B4-BE49-F238E27FC236}">
                <a16:creationId xmlns:a16="http://schemas.microsoft.com/office/drawing/2014/main" id="{F0D798F6-F1C6-72E2-0A56-7F40E4698DAC}"/>
              </a:ext>
            </a:extLst>
          </p:cNvPr>
          <p:cNvGraphicFramePr/>
          <p:nvPr>
            <p:extLst>
              <p:ext uri="{D42A27DB-BD31-4B8C-83A1-F6EECF244321}">
                <p14:modId xmlns:p14="http://schemas.microsoft.com/office/powerpoint/2010/main" val="2656151755"/>
              </p:ext>
            </p:extLst>
          </p:nvPr>
        </p:nvGraphicFramePr>
        <p:xfrm>
          <a:off x="2816143" y="2607155"/>
          <a:ext cx="3734237" cy="3367484"/>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13">
            <a:extLst>
              <a:ext uri="{FF2B5EF4-FFF2-40B4-BE49-F238E27FC236}">
                <a16:creationId xmlns:a16="http://schemas.microsoft.com/office/drawing/2014/main" id="{F6EC6784-D1E7-17E7-9236-27AC3D0F6354}"/>
              </a:ext>
            </a:extLst>
          </p:cNvPr>
          <p:cNvSpPr txBox="1"/>
          <p:nvPr/>
        </p:nvSpPr>
        <p:spPr>
          <a:xfrm>
            <a:off x="983697" y="3027661"/>
            <a:ext cx="2308022" cy="1384995"/>
          </a:xfrm>
          <a:prstGeom prst="rect">
            <a:avLst/>
          </a:prstGeom>
          <a:noFill/>
        </p:spPr>
        <p:txBody>
          <a:bodyPr wrap="square">
            <a:spAutoFit/>
          </a:bodyPr>
          <a:lstStyle/>
          <a:p>
            <a:r>
              <a:rPr lang="en-US" sz="1400">
                <a:solidFill>
                  <a:srgbClr val="963821"/>
                </a:solidFill>
                <a:latin typeface="Aptos" panose="020B0004020202020204" pitchFamily="34" charset="0"/>
              </a:rPr>
              <a:t>Only 33% of students who failed were enrolled</a:t>
            </a:r>
            <a:r>
              <a:rPr lang="en-US" sz="1400" b="0">
                <a:solidFill>
                  <a:srgbClr val="963821"/>
                </a:solidFill>
                <a:latin typeface="Aptos" panose="020B0004020202020204" pitchFamily="34" charset="0"/>
              </a:rPr>
              <a:t> in a math support course, which provided them with additional instructional time in math.</a:t>
            </a:r>
          </a:p>
        </p:txBody>
      </p:sp>
      <p:sp>
        <p:nvSpPr>
          <p:cNvPr id="16" name="TextBox 15">
            <a:extLst>
              <a:ext uri="{FF2B5EF4-FFF2-40B4-BE49-F238E27FC236}">
                <a16:creationId xmlns:a16="http://schemas.microsoft.com/office/drawing/2014/main" id="{CEF7B035-9C16-6BDF-B03B-28A96E00D624}"/>
              </a:ext>
            </a:extLst>
          </p:cNvPr>
          <p:cNvSpPr txBox="1"/>
          <p:nvPr/>
        </p:nvSpPr>
        <p:spPr>
          <a:xfrm>
            <a:off x="6340529" y="4646914"/>
            <a:ext cx="2034929" cy="954107"/>
          </a:xfrm>
          <a:prstGeom prst="rect">
            <a:avLst/>
          </a:prstGeom>
          <a:noFill/>
        </p:spPr>
        <p:txBody>
          <a:bodyPr wrap="square">
            <a:spAutoFit/>
          </a:bodyPr>
          <a:lstStyle/>
          <a:p>
            <a:r>
              <a:rPr lang="en-US" sz="1400" b="1">
                <a:solidFill>
                  <a:srgbClr val="963821"/>
                </a:solidFill>
                <a:latin typeface="Aptos" panose="020B0004020202020204" pitchFamily="34" charset="0"/>
              </a:rPr>
              <a:t>The majority of students who failed were </a:t>
            </a:r>
            <a:r>
              <a:rPr lang="en-US" sz="1400" b="1" u="sng">
                <a:solidFill>
                  <a:srgbClr val="963821"/>
                </a:solidFill>
                <a:latin typeface="Aptos" panose="020B0004020202020204" pitchFamily="34" charset="0"/>
              </a:rPr>
              <a:t>not enrolled</a:t>
            </a:r>
            <a:r>
              <a:rPr lang="en-US" sz="1400" b="1">
                <a:solidFill>
                  <a:srgbClr val="963821"/>
                </a:solidFill>
                <a:latin typeface="Aptos" panose="020B0004020202020204" pitchFamily="34" charset="0"/>
              </a:rPr>
              <a:t> in a math support course.</a:t>
            </a:r>
          </a:p>
        </p:txBody>
      </p:sp>
    </p:spTree>
    <p:extLst>
      <p:ext uri="{BB962C8B-B14F-4D97-AF65-F5344CB8AC3E}">
        <p14:creationId xmlns:p14="http://schemas.microsoft.com/office/powerpoint/2010/main" val="384406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B51EC4E2-738A-9667-E6B6-6BB7E2A9F0C1}"/>
              </a:ext>
            </a:extLst>
          </p:cNvPr>
          <p:cNvSpPr txBox="1"/>
          <p:nvPr/>
        </p:nvSpPr>
        <p:spPr>
          <a:xfrm>
            <a:off x="1468838" y="1693691"/>
            <a:ext cx="6501644"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At this school, advanced math classes tend to have much smaller class sizes than lower-level math and math support classes.</a:t>
            </a:r>
            <a:endParaRPr kumimoji="0" lang="en-US" sz="130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26" name="TextBox 25">
            <a:extLst>
              <a:ext uri="{FF2B5EF4-FFF2-40B4-BE49-F238E27FC236}">
                <a16:creationId xmlns:a16="http://schemas.microsoft.com/office/drawing/2014/main" id="{4318AB94-8A1D-1854-5F97-1F621C2B3A13}"/>
              </a:ext>
            </a:extLst>
          </p:cNvPr>
          <p:cNvSpPr txBox="1"/>
          <p:nvPr/>
        </p:nvSpPr>
        <p:spPr>
          <a:xfrm>
            <a:off x="711307" y="6465478"/>
            <a:ext cx="8304746" cy="246221"/>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ARE analysis of common trends in high schools.</a:t>
            </a:r>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CF4520">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108556"/>
            <a:ext cx="2131332" cy="4154984"/>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What is our approach to differentiating instructional attention (e.g., class sizes or  group sizes) for students who need more help?</a:t>
            </a:r>
          </a:p>
          <a:p>
            <a:pPr marL="194310" indent="-194310" algn="l" rtl="0" fontAlgn="base">
              <a:spcAft>
                <a:spcPts val="400"/>
              </a:spcAft>
              <a:buFont typeface="Arial" panose="020B0604020202020204" pitchFamily="34" charset="0"/>
              <a:buChar char="•"/>
            </a:pPr>
            <a:r>
              <a:rPr lang="en-US" sz="1300">
                <a:latin typeface="Aptos"/>
              </a:rPr>
              <a:t>How does this approach differ across subjects and student groups? </a:t>
            </a:r>
          </a:p>
          <a:p>
            <a:pPr algn="l" rtl="0" fontAlgn="base">
              <a:spcBef>
                <a:spcPts val="1200"/>
              </a:spcBef>
            </a:pPr>
            <a:r>
              <a:rPr lang="en-US" sz="1300" b="1" i="0">
                <a:effectLst/>
                <a:latin typeface="Aptos"/>
              </a:rPr>
              <a:t>What quantitative or qualitative data could help us assess this in our school?</a:t>
            </a:r>
          </a:p>
          <a:p>
            <a:pPr algn="l" rtl="0" fontAlgn="base">
              <a:spcBef>
                <a:spcPts val="1200"/>
              </a:spcBef>
            </a:pPr>
            <a:r>
              <a:rPr lang="en-US" sz="1300" b="1" i="0">
                <a:effectLst/>
                <a:latin typeface="Aptos"/>
              </a:rPr>
              <a:t>Do we want to prioritize this—yes, no, or maybe?</a:t>
            </a: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2"/>
            <a:ext cx="2852865" cy="471990"/>
          </a:xfrm>
          <a:prstGeom prst="rect">
            <a:avLst/>
          </a:prstGeom>
          <a:solidFill>
            <a:srgbClr val="9638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1" name="Rectangle 40">
            <a:extLst>
              <a:ext uri="{FF2B5EF4-FFF2-40B4-BE49-F238E27FC236}">
                <a16:creationId xmlns:a16="http://schemas.microsoft.com/office/drawing/2014/main" id="{07F75FC2-42BD-BD28-12D6-D5AC99C546B0}"/>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3D6A1048-0124-6B1A-1BCF-06A826778E46}"/>
              </a:ext>
            </a:extLst>
          </p:cNvPr>
          <p:cNvSpPr txBox="1">
            <a:spLocks/>
          </p:cNvSpPr>
          <p:nvPr/>
        </p:nvSpPr>
        <p:spPr>
          <a:xfrm>
            <a:off x="342900" y="150338"/>
            <a:ext cx="9258300"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9</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300">
                <a:solidFill>
                  <a:schemeClr val="bg1"/>
                </a:solidFill>
                <a:latin typeface="Aptos Narrow" panose="020B0004020202020204" pitchFamily="34" charset="0"/>
              </a:rPr>
              <a:t>Lower-performing students don’t consistently receive additional instructional attention in the subjects they're behind in.</a:t>
            </a:r>
          </a:p>
        </p:txBody>
      </p:sp>
      <p:pic>
        <p:nvPicPr>
          <p:cNvPr id="6" name="Picture 5">
            <a:extLst>
              <a:ext uri="{FF2B5EF4-FFF2-40B4-BE49-F238E27FC236}">
                <a16:creationId xmlns:a16="http://schemas.microsoft.com/office/drawing/2014/main" id="{73241AA6-FC28-44A7-90CB-E1C084F7CFDC}"/>
              </a:ext>
            </a:extLst>
          </p:cNvPr>
          <p:cNvPicPr>
            <a:picLocks noChangeAspect="1"/>
          </p:cNvPicPr>
          <p:nvPr/>
        </p:nvPicPr>
        <p:blipFill>
          <a:blip r:embed="rId6"/>
          <a:stretch>
            <a:fillRect/>
          </a:stretch>
        </p:blipFill>
        <p:spPr>
          <a:xfrm>
            <a:off x="10825459" y="153700"/>
            <a:ext cx="1197870" cy="1006332"/>
          </a:xfrm>
          <a:prstGeom prst="rect">
            <a:avLst/>
          </a:prstGeom>
        </p:spPr>
      </p:pic>
      <p:sp>
        <p:nvSpPr>
          <p:cNvPr id="45" name="Rectangle 44">
            <a:extLst>
              <a:ext uri="{FF2B5EF4-FFF2-40B4-BE49-F238E27FC236}">
                <a16:creationId xmlns:a16="http://schemas.microsoft.com/office/drawing/2014/main" id="{0E324251-673B-142A-9EFE-3FA8C72227AE}"/>
              </a:ext>
            </a:extLst>
          </p:cNvPr>
          <p:cNvSpPr/>
          <p:nvPr/>
        </p:nvSpPr>
        <p:spPr>
          <a:xfrm>
            <a:off x="10884680" y="331018"/>
            <a:ext cx="1097337"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963821"/>
                  </a:outerShdw>
                </a:effectLst>
                <a:latin typeface="Aptos" panose="020B0004020202020204" pitchFamily="34" charset="0"/>
              </a:rPr>
              <a:t>Instructional Time &amp; Attention</a:t>
            </a:r>
          </a:p>
        </p:txBody>
      </p:sp>
      <p:pic>
        <p:nvPicPr>
          <p:cNvPr id="12" name="Picture 11">
            <a:extLst>
              <a:ext uri="{FF2B5EF4-FFF2-40B4-BE49-F238E27FC236}">
                <a16:creationId xmlns:a16="http://schemas.microsoft.com/office/drawing/2014/main" id="{6B7083E7-965A-013C-B120-8549FF5931F3}"/>
              </a:ext>
            </a:extLst>
          </p:cNvPr>
          <p:cNvPicPr>
            <a:picLocks noChangeAspect="1"/>
          </p:cNvPicPr>
          <p:nvPr/>
        </p:nvPicPr>
        <p:blipFill>
          <a:blip r:embed="rId7"/>
          <a:stretch>
            <a:fillRect/>
          </a:stretch>
        </p:blipFill>
        <p:spPr>
          <a:xfrm>
            <a:off x="647863" y="1537604"/>
            <a:ext cx="671668" cy="658368"/>
          </a:xfrm>
          <a:prstGeom prst="rect">
            <a:avLst/>
          </a:prstGeom>
        </p:spPr>
      </p:pic>
      <p:sp>
        <p:nvSpPr>
          <p:cNvPr id="2" name="Rounded Rectangle 1">
            <a:extLst>
              <a:ext uri="{FF2B5EF4-FFF2-40B4-BE49-F238E27FC236}">
                <a16:creationId xmlns:a16="http://schemas.microsoft.com/office/drawing/2014/main" id="{05EC38A0-2660-B5D9-263F-1396A077E038}"/>
              </a:ext>
            </a:extLst>
          </p:cNvPr>
          <p:cNvSpPr/>
          <p:nvPr/>
        </p:nvSpPr>
        <p:spPr>
          <a:xfrm>
            <a:off x="638365" y="2449876"/>
            <a:ext cx="7847267" cy="3762368"/>
          </a:xfrm>
          <a:prstGeom prst="roundRect">
            <a:avLst>
              <a:gd name="adj" fmla="val 2684"/>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Same Side Corner Rectangle 2">
            <a:extLst>
              <a:ext uri="{FF2B5EF4-FFF2-40B4-BE49-F238E27FC236}">
                <a16:creationId xmlns:a16="http://schemas.microsoft.com/office/drawing/2014/main" id="{836289B5-2F4D-A3EC-FC83-426A261C8D07}"/>
              </a:ext>
            </a:extLst>
          </p:cNvPr>
          <p:cNvSpPr/>
          <p:nvPr/>
        </p:nvSpPr>
        <p:spPr>
          <a:xfrm>
            <a:off x="625325" y="2435771"/>
            <a:ext cx="7847267" cy="446504"/>
          </a:xfrm>
          <a:custGeom>
            <a:avLst/>
            <a:gdLst>
              <a:gd name="connsiteX0" fmla="*/ 44954 w 7847267"/>
              <a:gd name="connsiteY0" fmla="*/ 0 h 446504"/>
              <a:gd name="connsiteX1" fmla="*/ 458680 w 7847267"/>
              <a:gd name="connsiteY1" fmla="*/ 0 h 446504"/>
              <a:gd name="connsiteX2" fmla="*/ 1182700 w 7847267"/>
              <a:gd name="connsiteY2" fmla="*/ 0 h 446504"/>
              <a:gd name="connsiteX3" fmla="*/ 1596426 w 7847267"/>
              <a:gd name="connsiteY3" fmla="*/ 0 h 446504"/>
              <a:gd name="connsiteX4" fmla="*/ 2320446 w 7847267"/>
              <a:gd name="connsiteY4" fmla="*/ 0 h 446504"/>
              <a:gd name="connsiteX5" fmla="*/ 2811745 w 7847267"/>
              <a:gd name="connsiteY5" fmla="*/ 0 h 446504"/>
              <a:gd name="connsiteX6" fmla="*/ 3225471 w 7847267"/>
              <a:gd name="connsiteY6" fmla="*/ 0 h 446504"/>
              <a:gd name="connsiteX7" fmla="*/ 3716771 w 7847267"/>
              <a:gd name="connsiteY7" fmla="*/ 0 h 446504"/>
              <a:gd name="connsiteX8" fmla="*/ 4440791 w 7847267"/>
              <a:gd name="connsiteY8" fmla="*/ 0 h 446504"/>
              <a:gd name="connsiteX9" fmla="*/ 4932090 w 7847267"/>
              <a:gd name="connsiteY9" fmla="*/ 0 h 446504"/>
              <a:gd name="connsiteX10" fmla="*/ 5345816 w 7847267"/>
              <a:gd name="connsiteY10" fmla="*/ 0 h 446504"/>
              <a:gd name="connsiteX11" fmla="*/ 5837115 w 7847267"/>
              <a:gd name="connsiteY11" fmla="*/ 0 h 446504"/>
              <a:gd name="connsiteX12" fmla="*/ 6405988 w 7847267"/>
              <a:gd name="connsiteY12" fmla="*/ 0 h 446504"/>
              <a:gd name="connsiteX13" fmla="*/ 7052435 w 7847267"/>
              <a:gd name="connsiteY13" fmla="*/ 0 h 446504"/>
              <a:gd name="connsiteX14" fmla="*/ 7802313 w 7847267"/>
              <a:gd name="connsiteY14" fmla="*/ 0 h 446504"/>
              <a:gd name="connsiteX15" fmla="*/ 7847267 w 7847267"/>
              <a:gd name="connsiteY15" fmla="*/ 44954 h 446504"/>
              <a:gd name="connsiteX16" fmla="*/ 7847267 w 7847267"/>
              <a:gd name="connsiteY16" fmla="*/ 446504 h 446504"/>
              <a:gd name="connsiteX17" fmla="*/ 7847267 w 7847267"/>
              <a:gd name="connsiteY17" fmla="*/ 446504 h 446504"/>
              <a:gd name="connsiteX18" fmla="*/ 7114855 w 7847267"/>
              <a:gd name="connsiteY18" fmla="*/ 446504 h 446504"/>
              <a:gd name="connsiteX19" fmla="*/ 6460916 w 7847267"/>
              <a:gd name="connsiteY19" fmla="*/ 446504 h 446504"/>
              <a:gd name="connsiteX20" fmla="*/ 5885450 w 7847267"/>
              <a:gd name="connsiteY20" fmla="*/ 446504 h 446504"/>
              <a:gd name="connsiteX21" fmla="*/ 5153039 w 7847267"/>
              <a:gd name="connsiteY21" fmla="*/ 446504 h 446504"/>
              <a:gd name="connsiteX22" fmla="*/ 4499100 w 7847267"/>
              <a:gd name="connsiteY22" fmla="*/ 446504 h 446504"/>
              <a:gd name="connsiteX23" fmla="*/ 3688215 w 7847267"/>
              <a:gd name="connsiteY23" fmla="*/ 446504 h 446504"/>
              <a:gd name="connsiteX24" fmla="*/ 2877331 w 7847267"/>
              <a:gd name="connsiteY24" fmla="*/ 446504 h 446504"/>
              <a:gd name="connsiteX25" fmla="*/ 2144920 w 7847267"/>
              <a:gd name="connsiteY25" fmla="*/ 446504 h 446504"/>
              <a:gd name="connsiteX26" fmla="*/ 1412508 w 7847267"/>
              <a:gd name="connsiteY26" fmla="*/ 446504 h 446504"/>
              <a:gd name="connsiteX27" fmla="*/ 680096 w 7847267"/>
              <a:gd name="connsiteY27" fmla="*/ 446504 h 446504"/>
              <a:gd name="connsiteX28" fmla="*/ 0 w 7847267"/>
              <a:gd name="connsiteY28" fmla="*/ 446504 h 446504"/>
              <a:gd name="connsiteX29" fmla="*/ 0 w 7847267"/>
              <a:gd name="connsiteY29" fmla="*/ 446504 h 446504"/>
              <a:gd name="connsiteX30" fmla="*/ 0 w 7847267"/>
              <a:gd name="connsiteY30" fmla="*/ 44954 h 446504"/>
              <a:gd name="connsiteX31" fmla="*/ 44954 w 7847267"/>
              <a:gd name="connsiteY31" fmla="*/ 0 h 44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847267" h="446504" fill="none" extrusionOk="0">
                <a:moveTo>
                  <a:pt x="44954" y="0"/>
                </a:moveTo>
                <a:cubicBezTo>
                  <a:pt x="146887" y="-6937"/>
                  <a:pt x="253229" y="-5199"/>
                  <a:pt x="458680" y="0"/>
                </a:cubicBezTo>
                <a:cubicBezTo>
                  <a:pt x="664131" y="5199"/>
                  <a:pt x="844514" y="-34557"/>
                  <a:pt x="1182700" y="0"/>
                </a:cubicBezTo>
                <a:cubicBezTo>
                  <a:pt x="1520886" y="34557"/>
                  <a:pt x="1480075" y="-18159"/>
                  <a:pt x="1596426" y="0"/>
                </a:cubicBezTo>
                <a:cubicBezTo>
                  <a:pt x="1712777" y="18159"/>
                  <a:pt x="2040892" y="-25586"/>
                  <a:pt x="2320446" y="0"/>
                </a:cubicBezTo>
                <a:cubicBezTo>
                  <a:pt x="2600000" y="25586"/>
                  <a:pt x="2572709" y="-15453"/>
                  <a:pt x="2811745" y="0"/>
                </a:cubicBezTo>
                <a:cubicBezTo>
                  <a:pt x="3050781" y="15453"/>
                  <a:pt x="3085398" y="-18900"/>
                  <a:pt x="3225471" y="0"/>
                </a:cubicBezTo>
                <a:cubicBezTo>
                  <a:pt x="3365544" y="18900"/>
                  <a:pt x="3613853" y="8271"/>
                  <a:pt x="3716771" y="0"/>
                </a:cubicBezTo>
                <a:cubicBezTo>
                  <a:pt x="3819689" y="-8271"/>
                  <a:pt x="4180661" y="-5626"/>
                  <a:pt x="4440791" y="0"/>
                </a:cubicBezTo>
                <a:cubicBezTo>
                  <a:pt x="4700921" y="5626"/>
                  <a:pt x="4695803" y="-14339"/>
                  <a:pt x="4932090" y="0"/>
                </a:cubicBezTo>
                <a:cubicBezTo>
                  <a:pt x="5168377" y="14339"/>
                  <a:pt x="5247155" y="10156"/>
                  <a:pt x="5345816" y="0"/>
                </a:cubicBezTo>
                <a:cubicBezTo>
                  <a:pt x="5444477" y="-10156"/>
                  <a:pt x="5659413" y="-24210"/>
                  <a:pt x="5837115" y="0"/>
                </a:cubicBezTo>
                <a:cubicBezTo>
                  <a:pt x="6014817" y="24210"/>
                  <a:pt x="6250233" y="2126"/>
                  <a:pt x="6405988" y="0"/>
                </a:cubicBezTo>
                <a:cubicBezTo>
                  <a:pt x="6561743" y="-2126"/>
                  <a:pt x="6902981" y="-18598"/>
                  <a:pt x="7052435" y="0"/>
                </a:cubicBezTo>
                <a:cubicBezTo>
                  <a:pt x="7201889" y="18598"/>
                  <a:pt x="7555494" y="6082"/>
                  <a:pt x="7802313" y="0"/>
                </a:cubicBezTo>
                <a:cubicBezTo>
                  <a:pt x="7829118" y="5085"/>
                  <a:pt x="7848589" y="20742"/>
                  <a:pt x="7847267" y="44954"/>
                </a:cubicBezTo>
                <a:cubicBezTo>
                  <a:pt x="7841144" y="223841"/>
                  <a:pt x="7834282" y="334449"/>
                  <a:pt x="7847267" y="446504"/>
                </a:cubicBezTo>
                <a:lnTo>
                  <a:pt x="7847267" y="446504"/>
                </a:lnTo>
                <a:cubicBezTo>
                  <a:pt x="7627007" y="442994"/>
                  <a:pt x="7351073" y="434540"/>
                  <a:pt x="7114855" y="446504"/>
                </a:cubicBezTo>
                <a:cubicBezTo>
                  <a:pt x="6878637" y="458468"/>
                  <a:pt x="6725565" y="430674"/>
                  <a:pt x="6460916" y="446504"/>
                </a:cubicBezTo>
                <a:cubicBezTo>
                  <a:pt x="6196267" y="462334"/>
                  <a:pt x="6001684" y="459329"/>
                  <a:pt x="5885450" y="446504"/>
                </a:cubicBezTo>
                <a:cubicBezTo>
                  <a:pt x="5769216" y="433679"/>
                  <a:pt x="5334646" y="452409"/>
                  <a:pt x="5153039" y="446504"/>
                </a:cubicBezTo>
                <a:cubicBezTo>
                  <a:pt x="4971432" y="440599"/>
                  <a:pt x="4815063" y="478652"/>
                  <a:pt x="4499100" y="446504"/>
                </a:cubicBezTo>
                <a:cubicBezTo>
                  <a:pt x="4183137" y="414356"/>
                  <a:pt x="4066553" y="462252"/>
                  <a:pt x="3688215" y="446504"/>
                </a:cubicBezTo>
                <a:cubicBezTo>
                  <a:pt x="3309877" y="430756"/>
                  <a:pt x="3097165" y="425241"/>
                  <a:pt x="2877331" y="446504"/>
                </a:cubicBezTo>
                <a:cubicBezTo>
                  <a:pt x="2657497" y="467767"/>
                  <a:pt x="2429482" y="459080"/>
                  <a:pt x="2144920" y="446504"/>
                </a:cubicBezTo>
                <a:cubicBezTo>
                  <a:pt x="1860358" y="433928"/>
                  <a:pt x="1563311" y="440084"/>
                  <a:pt x="1412508" y="446504"/>
                </a:cubicBezTo>
                <a:cubicBezTo>
                  <a:pt x="1261705" y="452924"/>
                  <a:pt x="1031032" y="473791"/>
                  <a:pt x="680096" y="446504"/>
                </a:cubicBezTo>
                <a:cubicBezTo>
                  <a:pt x="329160" y="419217"/>
                  <a:pt x="164715" y="447600"/>
                  <a:pt x="0" y="446504"/>
                </a:cubicBezTo>
                <a:lnTo>
                  <a:pt x="0" y="446504"/>
                </a:lnTo>
                <a:cubicBezTo>
                  <a:pt x="-10535" y="254784"/>
                  <a:pt x="-17598" y="233136"/>
                  <a:pt x="0" y="44954"/>
                </a:cubicBezTo>
                <a:cubicBezTo>
                  <a:pt x="-2251" y="20962"/>
                  <a:pt x="19841" y="4334"/>
                  <a:pt x="44954" y="0"/>
                </a:cubicBezTo>
                <a:close/>
              </a:path>
              <a:path w="7847267" h="446504" stroke="0" extrusionOk="0">
                <a:moveTo>
                  <a:pt x="44954" y="0"/>
                </a:moveTo>
                <a:cubicBezTo>
                  <a:pt x="190912" y="-1507"/>
                  <a:pt x="449785" y="25327"/>
                  <a:pt x="613827" y="0"/>
                </a:cubicBezTo>
                <a:cubicBezTo>
                  <a:pt x="777869" y="-25327"/>
                  <a:pt x="908619" y="-8434"/>
                  <a:pt x="1027553" y="0"/>
                </a:cubicBezTo>
                <a:cubicBezTo>
                  <a:pt x="1146487" y="8434"/>
                  <a:pt x="1493642" y="9432"/>
                  <a:pt x="1829147" y="0"/>
                </a:cubicBezTo>
                <a:cubicBezTo>
                  <a:pt x="2164652" y="-9432"/>
                  <a:pt x="2180270" y="23444"/>
                  <a:pt x="2398020" y="0"/>
                </a:cubicBezTo>
                <a:cubicBezTo>
                  <a:pt x="2615770" y="-23444"/>
                  <a:pt x="2813183" y="-20096"/>
                  <a:pt x="2966893" y="0"/>
                </a:cubicBezTo>
                <a:cubicBezTo>
                  <a:pt x="3120603" y="20096"/>
                  <a:pt x="3534761" y="17316"/>
                  <a:pt x="3768486" y="0"/>
                </a:cubicBezTo>
                <a:cubicBezTo>
                  <a:pt x="4002211" y="-17316"/>
                  <a:pt x="4086735" y="11832"/>
                  <a:pt x="4259786" y="0"/>
                </a:cubicBezTo>
                <a:cubicBezTo>
                  <a:pt x="4432837" y="-11832"/>
                  <a:pt x="4751836" y="-35923"/>
                  <a:pt x="5061379" y="0"/>
                </a:cubicBezTo>
                <a:cubicBezTo>
                  <a:pt x="5370922" y="35923"/>
                  <a:pt x="5586497" y="-39064"/>
                  <a:pt x="5862973" y="0"/>
                </a:cubicBezTo>
                <a:cubicBezTo>
                  <a:pt x="6139449" y="39064"/>
                  <a:pt x="6243329" y="-5072"/>
                  <a:pt x="6509420" y="0"/>
                </a:cubicBezTo>
                <a:cubicBezTo>
                  <a:pt x="6775511" y="5072"/>
                  <a:pt x="7443683" y="35472"/>
                  <a:pt x="7802313" y="0"/>
                </a:cubicBezTo>
                <a:cubicBezTo>
                  <a:pt x="7828329" y="-3261"/>
                  <a:pt x="7847913" y="22133"/>
                  <a:pt x="7847267" y="44954"/>
                </a:cubicBezTo>
                <a:cubicBezTo>
                  <a:pt x="7845462" y="146246"/>
                  <a:pt x="7838155" y="343928"/>
                  <a:pt x="7847267" y="446504"/>
                </a:cubicBezTo>
                <a:lnTo>
                  <a:pt x="7847267" y="446504"/>
                </a:lnTo>
                <a:cubicBezTo>
                  <a:pt x="7646439" y="423911"/>
                  <a:pt x="7503219" y="449672"/>
                  <a:pt x="7271801" y="446504"/>
                </a:cubicBezTo>
                <a:cubicBezTo>
                  <a:pt x="7040383" y="443336"/>
                  <a:pt x="6941603" y="433278"/>
                  <a:pt x="6617862" y="446504"/>
                </a:cubicBezTo>
                <a:cubicBezTo>
                  <a:pt x="6294121" y="459730"/>
                  <a:pt x="6035113" y="456991"/>
                  <a:pt x="5885450" y="446504"/>
                </a:cubicBezTo>
                <a:cubicBezTo>
                  <a:pt x="5735787" y="436017"/>
                  <a:pt x="5460055" y="461987"/>
                  <a:pt x="5153039" y="446504"/>
                </a:cubicBezTo>
                <a:cubicBezTo>
                  <a:pt x="4846023" y="431021"/>
                  <a:pt x="4663076" y="439049"/>
                  <a:pt x="4420627" y="446504"/>
                </a:cubicBezTo>
                <a:cubicBezTo>
                  <a:pt x="4178178" y="453959"/>
                  <a:pt x="4198359" y="439296"/>
                  <a:pt x="4002106" y="446504"/>
                </a:cubicBezTo>
                <a:cubicBezTo>
                  <a:pt x="3805853" y="453712"/>
                  <a:pt x="3690800" y="446687"/>
                  <a:pt x="3505113" y="446504"/>
                </a:cubicBezTo>
                <a:cubicBezTo>
                  <a:pt x="3319426" y="446321"/>
                  <a:pt x="3128595" y="471587"/>
                  <a:pt x="2772701" y="446504"/>
                </a:cubicBezTo>
                <a:cubicBezTo>
                  <a:pt x="2416807" y="421421"/>
                  <a:pt x="2417262" y="470201"/>
                  <a:pt x="2197235" y="446504"/>
                </a:cubicBezTo>
                <a:cubicBezTo>
                  <a:pt x="1977208" y="422807"/>
                  <a:pt x="1880519" y="448805"/>
                  <a:pt x="1700241" y="446504"/>
                </a:cubicBezTo>
                <a:cubicBezTo>
                  <a:pt x="1519963" y="444203"/>
                  <a:pt x="1276825" y="432062"/>
                  <a:pt x="967830" y="446504"/>
                </a:cubicBezTo>
                <a:cubicBezTo>
                  <a:pt x="658835" y="460946"/>
                  <a:pt x="477781" y="477109"/>
                  <a:pt x="0" y="446504"/>
                </a:cubicBezTo>
                <a:lnTo>
                  <a:pt x="0" y="446504"/>
                </a:lnTo>
                <a:cubicBezTo>
                  <a:pt x="5552" y="263342"/>
                  <a:pt x="14916" y="237974"/>
                  <a:pt x="0" y="44954"/>
                </a:cubicBezTo>
                <a:cubicBezTo>
                  <a:pt x="3906" y="21494"/>
                  <a:pt x="21699" y="5294"/>
                  <a:pt x="44954"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0068"/>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 name="Rectangle 3">
            <a:extLst>
              <a:ext uri="{FF2B5EF4-FFF2-40B4-BE49-F238E27FC236}">
                <a16:creationId xmlns:a16="http://schemas.microsoft.com/office/drawing/2014/main" id="{4DF86B54-9A8E-8ED8-33C7-9317451DF5A4}"/>
              </a:ext>
            </a:extLst>
          </p:cNvPr>
          <p:cNvSpPr/>
          <p:nvPr/>
        </p:nvSpPr>
        <p:spPr>
          <a:xfrm>
            <a:off x="738122" y="2512860"/>
            <a:ext cx="7747510" cy="251831"/>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300" b="1" i="0" u="none" strike="noStrike" kern="1200" cap="none" spc="0" normalizeH="0" baseline="0" noProof="0">
                <a:ln>
                  <a:noFill/>
                </a:ln>
                <a:effectLst/>
                <a:uLnTx/>
                <a:uFillTx/>
                <a:latin typeface="Aptos" panose="020B0004020202020204"/>
              </a:rPr>
              <a:t>Average Math Class Size, by Course</a:t>
            </a:r>
          </a:p>
        </p:txBody>
      </p:sp>
      <p:graphicFrame>
        <p:nvGraphicFramePr>
          <p:cNvPr id="8" name="Chart 7">
            <a:extLst>
              <a:ext uri="{FF2B5EF4-FFF2-40B4-BE49-F238E27FC236}">
                <a16:creationId xmlns:a16="http://schemas.microsoft.com/office/drawing/2014/main" id="{59B7C95E-B489-27ED-3E36-B673D15395DE}"/>
              </a:ext>
            </a:extLst>
          </p:cNvPr>
          <p:cNvGraphicFramePr/>
          <p:nvPr>
            <p:extLst>
              <p:ext uri="{D42A27DB-BD31-4B8C-83A1-F6EECF244321}">
                <p14:modId xmlns:p14="http://schemas.microsoft.com/office/powerpoint/2010/main" val="1938502253"/>
              </p:ext>
            </p:extLst>
          </p:nvPr>
        </p:nvGraphicFramePr>
        <p:xfrm>
          <a:off x="921017" y="2912870"/>
          <a:ext cx="7049465" cy="2543237"/>
        </p:xfrm>
        <a:graphic>
          <a:graphicData uri="http://schemas.openxmlformats.org/drawingml/2006/chart">
            <c:chart xmlns:c="http://schemas.openxmlformats.org/drawingml/2006/chart" xmlns:r="http://schemas.openxmlformats.org/officeDocument/2006/relationships" r:id="rId8"/>
          </a:graphicData>
        </a:graphic>
      </p:graphicFrame>
      <p:sp>
        <p:nvSpPr>
          <p:cNvPr id="9" name="TextBox 8">
            <a:extLst>
              <a:ext uri="{FF2B5EF4-FFF2-40B4-BE49-F238E27FC236}">
                <a16:creationId xmlns:a16="http://schemas.microsoft.com/office/drawing/2014/main" id="{500644C2-71FA-5275-4A29-A32B7A5B0562}"/>
              </a:ext>
            </a:extLst>
          </p:cNvPr>
          <p:cNvSpPr txBox="1"/>
          <p:nvPr/>
        </p:nvSpPr>
        <p:spPr>
          <a:xfrm>
            <a:off x="921705" y="5305773"/>
            <a:ext cx="3286791" cy="646331"/>
          </a:xfrm>
          <a:prstGeom prst="rect">
            <a:avLst/>
          </a:prstGeom>
          <a:noFill/>
        </p:spPr>
        <p:txBody>
          <a:bodyPr wrap="square" lIns="91440" tIns="45720" rIns="91440" bIns="45720" anchor="t">
            <a:spAutoFit/>
          </a:bodyPr>
          <a:lstStyle/>
          <a:p>
            <a:pPr>
              <a:defRPr/>
            </a:pPr>
            <a:r>
              <a:rPr lang="en-US" sz="1200">
                <a:latin typeface="Aptos" panose="020B0004020202020204" pitchFamily="34" charset="0"/>
              </a:rPr>
              <a:t>In this school, data shows that 9</a:t>
            </a:r>
            <a:r>
              <a:rPr lang="en-US" sz="1200" baseline="30000">
                <a:latin typeface="Aptos" panose="020B0004020202020204" pitchFamily="34" charset="0"/>
              </a:rPr>
              <a:t>th</a:t>
            </a:r>
            <a:r>
              <a:rPr lang="en-US" sz="1200">
                <a:latin typeface="Aptos" panose="020B0004020202020204" pitchFamily="34" charset="0"/>
              </a:rPr>
              <a:t> graders struggle the most with math, yet they experience the highest average class sizes …</a:t>
            </a:r>
          </a:p>
        </p:txBody>
      </p:sp>
      <p:sp>
        <p:nvSpPr>
          <p:cNvPr id="10" name="TextBox 9">
            <a:extLst>
              <a:ext uri="{FF2B5EF4-FFF2-40B4-BE49-F238E27FC236}">
                <a16:creationId xmlns:a16="http://schemas.microsoft.com/office/drawing/2014/main" id="{D449D16E-EC30-6250-9F09-0260C1140BA6}"/>
              </a:ext>
            </a:extLst>
          </p:cNvPr>
          <p:cNvSpPr txBox="1"/>
          <p:nvPr/>
        </p:nvSpPr>
        <p:spPr>
          <a:xfrm>
            <a:off x="4615820" y="5305773"/>
            <a:ext cx="3677743" cy="646331"/>
          </a:xfrm>
          <a:prstGeom prst="rect">
            <a:avLst/>
          </a:prstGeom>
          <a:noFill/>
        </p:spPr>
        <p:txBody>
          <a:bodyPr wrap="square" lIns="91440" tIns="45720" rIns="91440" bIns="45720" anchor="t">
            <a:spAutoFit/>
          </a:bodyPr>
          <a:lstStyle/>
          <a:p>
            <a:pPr algn="r">
              <a:defRPr/>
            </a:pPr>
            <a:r>
              <a:rPr lang="en-US" sz="1200">
                <a:latin typeface="Aptos" panose="020B0004020202020204" pitchFamily="34" charset="0"/>
              </a:rPr>
              <a:t>… which is especially concerning since these classes are also more likely to be taught by less effective teachers. (See Common Resource Inequity 1)</a:t>
            </a:r>
          </a:p>
        </p:txBody>
      </p:sp>
    </p:spTree>
    <p:extLst>
      <p:ext uri="{BB962C8B-B14F-4D97-AF65-F5344CB8AC3E}">
        <p14:creationId xmlns:p14="http://schemas.microsoft.com/office/powerpoint/2010/main" val="535917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B51EC4E2-738A-9667-E6B6-6BB7E2A9F0C1}"/>
              </a:ext>
            </a:extLst>
          </p:cNvPr>
          <p:cNvSpPr txBox="1"/>
          <p:nvPr/>
        </p:nvSpPr>
        <p:spPr>
          <a:xfrm>
            <a:off x="1468837" y="1693691"/>
            <a:ext cx="7525865"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At this school, Black/African American students are suspended and expelled at more than 3x the rate of white students, and Hispanic/Latinx students at nearly 2x the rate of white students.</a:t>
            </a:r>
          </a:p>
        </p:txBody>
      </p:sp>
      <p:sp>
        <p:nvSpPr>
          <p:cNvPr id="26" name="TextBox 25">
            <a:extLst>
              <a:ext uri="{FF2B5EF4-FFF2-40B4-BE49-F238E27FC236}">
                <a16:creationId xmlns:a16="http://schemas.microsoft.com/office/drawing/2014/main" id="{4318AB94-8A1D-1854-5F97-1F621C2B3A13}"/>
              </a:ext>
            </a:extLst>
          </p:cNvPr>
          <p:cNvSpPr txBox="1"/>
          <p:nvPr/>
        </p:nvSpPr>
        <p:spPr>
          <a:xfrm>
            <a:off x="711307" y="6465478"/>
            <a:ext cx="8304746" cy="246221"/>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ARE analysis of common trends in high schools.</a:t>
            </a:r>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003594">
              <a:alpha val="1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108556"/>
            <a:ext cx="2131332" cy="4154984"/>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Do discipline rates </a:t>
            </a:r>
            <a:br>
              <a:rPr lang="en-US" sz="1300">
                <a:latin typeface="Aptos"/>
              </a:rPr>
            </a:br>
            <a:r>
              <a:rPr lang="en-US" sz="1300">
                <a:latin typeface="Aptos"/>
              </a:rPr>
              <a:t>(e.g., office referrals, suspensions, expulsions) vary across student groups? </a:t>
            </a:r>
          </a:p>
          <a:p>
            <a:pPr marL="194310" indent="-194310" algn="l" rtl="0" fontAlgn="base">
              <a:spcAft>
                <a:spcPts val="400"/>
              </a:spcAft>
              <a:buFont typeface="Arial" panose="020B0604020202020204" pitchFamily="34" charset="0"/>
              <a:buChar char="•"/>
            </a:pPr>
            <a:r>
              <a:rPr lang="en-US" sz="1300">
                <a:latin typeface="Aptos"/>
              </a:rPr>
              <a:t>How do other demographic factors, such as gender, relate to these rates? </a:t>
            </a:r>
          </a:p>
          <a:p>
            <a:pPr algn="l" rtl="0" fontAlgn="base">
              <a:spcBef>
                <a:spcPts val="1200"/>
              </a:spcBef>
            </a:pPr>
            <a:r>
              <a:rPr lang="en-US" sz="1300" b="1" i="0">
                <a:effectLst/>
                <a:latin typeface="Aptos"/>
              </a:rPr>
              <a:t>What quantitative or qualitative data could help us assess this in our school?</a:t>
            </a:r>
          </a:p>
          <a:p>
            <a:pPr algn="l" rtl="0" fontAlgn="base">
              <a:spcBef>
                <a:spcPts val="1200"/>
              </a:spcBef>
            </a:pPr>
            <a:r>
              <a:rPr lang="en-US" sz="1300" b="1" i="0">
                <a:effectLst/>
                <a:latin typeface="Aptos"/>
              </a:rPr>
              <a:t>Do we want to prioritize this—yes, no, or maybe?</a:t>
            </a: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2"/>
            <a:ext cx="2852865" cy="471990"/>
          </a:xfrm>
          <a:prstGeom prst="rect">
            <a:avLst/>
          </a:prstGeom>
          <a:solidFill>
            <a:srgbClr val="003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1" name="Rectangle 40">
            <a:extLst>
              <a:ext uri="{FF2B5EF4-FFF2-40B4-BE49-F238E27FC236}">
                <a16:creationId xmlns:a16="http://schemas.microsoft.com/office/drawing/2014/main" id="{07F75FC2-42BD-BD28-12D6-D5AC99C546B0}"/>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3D6A1048-0124-6B1A-1BCF-06A826778E46}"/>
              </a:ext>
            </a:extLst>
          </p:cNvPr>
          <p:cNvSpPr txBox="1">
            <a:spLocks/>
          </p:cNvSpPr>
          <p:nvPr/>
        </p:nvSpPr>
        <p:spPr>
          <a:xfrm>
            <a:off x="342900" y="150338"/>
            <a:ext cx="9591514" cy="1124693"/>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10</a:t>
            </a:r>
          </a:p>
          <a:p>
            <a:pPr>
              <a:lnSpc>
                <a:spcPts val="2940"/>
              </a:lnSpc>
              <a:defRPr/>
            </a:pPr>
            <a:r>
              <a:rPr lang="en-US" sz="2300">
                <a:solidFill>
                  <a:schemeClr val="bg1"/>
                </a:solidFill>
                <a:latin typeface="Aptos Narrow" panose="020B0004020202020204" pitchFamily="34" charset="0"/>
              </a:rPr>
              <a:t>Students of color are more likely to be expelled and suspended than their peers.</a:t>
            </a:r>
          </a:p>
        </p:txBody>
      </p:sp>
      <p:pic>
        <p:nvPicPr>
          <p:cNvPr id="7" name="Picture 6">
            <a:extLst>
              <a:ext uri="{FF2B5EF4-FFF2-40B4-BE49-F238E27FC236}">
                <a16:creationId xmlns:a16="http://schemas.microsoft.com/office/drawing/2014/main" id="{A874BE28-CB95-2725-C4BD-AC05D39F9E9E}"/>
              </a:ext>
            </a:extLst>
          </p:cNvPr>
          <p:cNvPicPr>
            <a:picLocks noChangeAspect="1"/>
          </p:cNvPicPr>
          <p:nvPr/>
        </p:nvPicPr>
        <p:blipFill>
          <a:blip r:embed="rId6"/>
          <a:stretch>
            <a:fillRect/>
          </a:stretch>
        </p:blipFill>
        <p:spPr>
          <a:xfrm>
            <a:off x="10663441" y="98502"/>
            <a:ext cx="1397921" cy="1101046"/>
          </a:xfrm>
          <a:prstGeom prst="rect">
            <a:avLst/>
          </a:prstGeom>
        </p:spPr>
      </p:pic>
      <p:sp>
        <p:nvSpPr>
          <p:cNvPr id="45" name="Rectangle 44">
            <a:extLst>
              <a:ext uri="{FF2B5EF4-FFF2-40B4-BE49-F238E27FC236}">
                <a16:creationId xmlns:a16="http://schemas.microsoft.com/office/drawing/2014/main" id="{0E324251-673B-142A-9EFE-3FA8C72227AE}"/>
              </a:ext>
            </a:extLst>
          </p:cNvPr>
          <p:cNvSpPr/>
          <p:nvPr/>
        </p:nvSpPr>
        <p:spPr>
          <a:xfrm>
            <a:off x="10707467" y="300022"/>
            <a:ext cx="1327778"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003594"/>
                  </a:outerShdw>
                </a:effectLst>
                <a:latin typeface="Aptos" panose="020B0004020202020204" pitchFamily="34" charset="0"/>
              </a:rPr>
              <a:t>Positive &amp; Inviting School Climate</a:t>
            </a:r>
          </a:p>
        </p:txBody>
      </p:sp>
      <p:sp>
        <p:nvSpPr>
          <p:cNvPr id="2" name="Rounded Rectangle 1">
            <a:extLst>
              <a:ext uri="{FF2B5EF4-FFF2-40B4-BE49-F238E27FC236}">
                <a16:creationId xmlns:a16="http://schemas.microsoft.com/office/drawing/2014/main" id="{05EC38A0-2660-B5D9-263F-1396A077E038}"/>
              </a:ext>
            </a:extLst>
          </p:cNvPr>
          <p:cNvSpPr/>
          <p:nvPr/>
        </p:nvSpPr>
        <p:spPr>
          <a:xfrm>
            <a:off x="638366" y="2589358"/>
            <a:ext cx="7529242" cy="3096117"/>
          </a:xfrm>
          <a:prstGeom prst="roundRect">
            <a:avLst>
              <a:gd name="adj" fmla="val 2684"/>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Same Side Corner Rectangle 2">
            <a:extLst>
              <a:ext uri="{FF2B5EF4-FFF2-40B4-BE49-F238E27FC236}">
                <a16:creationId xmlns:a16="http://schemas.microsoft.com/office/drawing/2014/main" id="{836289B5-2F4D-A3EC-FC83-426A261C8D07}"/>
              </a:ext>
            </a:extLst>
          </p:cNvPr>
          <p:cNvSpPr/>
          <p:nvPr/>
        </p:nvSpPr>
        <p:spPr>
          <a:xfrm>
            <a:off x="625325" y="2575253"/>
            <a:ext cx="7542283" cy="446504"/>
          </a:xfrm>
          <a:custGeom>
            <a:avLst/>
            <a:gdLst>
              <a:gd name="connsiteX0" fmla="*/ 44954 w 7542283"/>
              <a:gd name="connsiteY0" fmla="*/ 0 h 446504"/>
              <a:gd name="connsiteX1" fmla="*/ 796966 w 7542283"/>
              <a:gd name="connsiteY1" fmla="*/ 0 h 446504"/>
              <a:gd name="connsiteX2" fmla="*/ 1325408 w 7542283"/>
              <a:gd name="connsiteY2" fmla="*/ 0 h 446504"/>
              <a:gd name="connsiteX3" fmla="*/ 2077420 w 7542283"/>
              <a:gd name="connsiteY3" fmla="*/ 0 h 446504"/>
              <a:gd name="connsiteX4" fmla="*/ 2531337 w 7542283"/>
              <a:gd name="connsiteY4" fmla="*/ 0 h 446504"/>
              <a:gd name="connsiteX5" fmla="*/ 3283350 w 7542283"/>
              <a:gd name="connsiteY5" fmla="*/ 0 h 446504"/>
              <a:gd name="connsiteX6" fmla="*/ 3811791 w 7542283"/>
              <a:gd name="connsiteY6" fmla="*/ 0 h 446504"/>
              <a:gd name="connsiteX7" fmla="*/ 4265708 w 7542283"/>
              <a:gd name="connsiteY7" fmla="*/ 0 h 446504"/>
              <a:gd name="connsiteX8" fmla="*/ 4794149 w 7542283"/>
              <a:gd name="connsiteY8" fmla="*/ 0 h 446504"/>
              <a:gd name="connsiteX9" fmla="*/ 5546162 w 7542283"/>
              <a:gd name="connsiteY9" fmla="*/ 0 h 446504"/>
              <a:gd name="connsiteX10" fmla="*/ 6074603 w 7542283"/>
              <a:gd name="connsiteY10" fmla="*/ 0 h 446504"/>
              <a:gd name="connsiteX11" fmla="*/ 6528520 w 7542283"/>
              <a:gd name="connsiteY11" fmla="*/ 0 h 446504"/>
              <a:gd name="connsiteX12" fmla="*/ 7497329 w 7542283"/>
              <a:gd name="connsiteY12" fmla="*/ 0 h 446504"/>
              <a:gd name="connsiteX13" fmla="*/ 7542283 w 7542283"/>
              <a:gd name="connsiteY13" fmla="*/ 44954 h 446504"/>
              <a:gd name="connsiteX14" fmla="*/ 7542283 w 7542283"/>
              <a:gd name="connsiteY14" fmla="*/ 446504 h 446504"/>
              <a:gd name="connsiteX15" fmla="*/ 7542283 w 7542283"/>
              <a:gd name="connsiteY15" fmla="*/ 446504 h 446504"/>
              <a:gd name="connsiteX16" fmla="*/ 6705775 w 7542283"/>
              <a:gd name="connsiteY16" fmla="*/ 446504 h 446504"/>
              <a:gd name="connsiteX17" fmla="*/ 6020113 w 7542283"/>
              <a:gd name="connsiteY17" fmla="*/ 446504 h 446504"/>
              <a:gd name="connsiteX18" fmla="*/ 5334451 w 7542283"/>
              <a:gd name="connsiteY18" fmla="*/ 446504 h 446504"/>
              <a:gd name="connsiteX19" fmla="*/ 4648789 w 7542283"/>
              <a:gd name="connsiteY19" fmla="*/ 446504 h 446504"/>
              <a:gd name="connsiteX20" fmla="*/ 3963127 w 7542283"/>
              <a:gd name="connsiteY20" fmla="*/ 446504 h 446504"/>
              <a:gd name="connsiteX21" fmla="*/ 3352888 w 7542283"/>
              <a:gd name="connsiteY21" fmla="*/ 446504 h 446504"/>
              <a:gd name="connsiteX22" fmla="*/ 2591803 w 7542283"/>
              <a:gd name="connsiteY22" fmla="*/ 446504 h 446504"/>
              <a:gd name="connsiteX23" fmla="*/ 1906141 w 7542283"/>
              <a:gd name="connsiteY23" fmla="*/ 446504 h 446504"/>
              <a:gd name="connsiteX24" fmla="*/ 1069633 w 7542283"/>
              <a:gd name="connsiteY24" fmla="*/ 446504 h 446504"/>
              <a:gd name="connsiteX25" fmla="*/ 0 w 7542283"/>
              <a:gd name="connsiteY25" fmla="*/ 446504 h 446504"/>
              <a:gd name="connsiteX26" fmla="*/ 0 w 7542283"/>
              <a:gd name="connsiteY26" fmla="*/ 446504 h 446504"/>
              <a:gd name="connsiteX27" fmla="*/ 0 w 7542283"/>
              <a:gd name="connsiteY27" fmla="*/ 44954 h 446504"/>
              <a:gd name="connsiteX28" fmla="*/ 44954 w 7542283"/>
              <a:gd name="connsiteY28" fmla="*/ 0 h 44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42283" h="446504" fill="none" extrusionOk="0">
                <a:moveTo>
                  <a:pt x="44954" y="0"/>
                </a:moveTo>
                <a:cubicBezTo>
                  <a:pt x="270329" y="20153"/>
                  <a:pt x="589207" y="20834"/>
                  <a:pt x="796966" y="0"/>
                </a:cubicBezTo>
                <a:cubicBezTo>
                  <a:pt x="1004725" y="-20834"/>
                  <a:pt x="1217739" y="-22269"/>
                  <a:pt x="1325408" y="0"/>
                </a:cubicBezTo>
                <a:cubicBezTo>
                  <a:pt x="1433077" y="22269"/>
                  <a:pt x="1903194" y="-11839"/>
                  <a:pt x="2077420" y="0"/>
                </a:cubicBezTo>
                <a:cubicBezTo>
                  <a:pt x="2251646" y="11839"/>
                  <a:pt x="2390874" y="2033"/>
                  <a:pt x="2531337" y="0"/>
                </a:cubicBezTo>
                <a:cubicBezTo>
                  <a:pt x="2671800" y="-2033"/>
                  <a:pt x="2973468" y="14307"/>
                  <a:pt x="3283350" y="0"/>
                </a:cubicBezTo>
                <a:cubicBezTo>
                  <a:pt x="3593232" y="-14307"/>
                  <a:pt x="3604076" y="-8271"/>
                  <a:pt x="3811791" y="0"/>
                </a:cubicBezTo>
                <a:cubicBezTo>
                  <a:pt x="4019506" y="8271"/>
                  <a:pt x="4166101" y="10672"/>
                  <a:pt x="4265708" y="0"/>
                </a:cubicBezTo>
                <a:cubicBezTo>
                  <a:pt x="4365315" y="-10672"/>
                  <a:pt x="4614363" y="19125"/>
                  <a:pt x="4794149" y="0"/>
                </a:cubicBezTo>
                <a:cubicBezTo>
                  <a:pt x="4973935" y="-19125"/>
                  <a:pt x="5290268" y="-29204"/>
                  <a:pt x="5546162" y="0"/>
                </a:cubicBezTo>
                <a:cubicBezTo>
                  <a:pt x="5802056" y="29204"/>
                  <a:pt x="5899751" y="-21986"/>
                  <a:pt x="6074603" y="0"/>
                </a:cubicBezTo>
                <a:cubicBezTo>
                  <a:pt x="6249455" y="21986"/>
                  <a:pt x="6363947" y="19476"/>
                  <a:pt x="6528520" y="0"/>
                </a:cubicBezTo>
                <a:cubicBezTo>
                  <a:pt x="6693093" y="-19476"/>
                  <a:pt x="7271533" y="-13222"/>
                  <a:pt x="7497329" y="0"/>
                </a:cubicBezTo>
                <a:cubicBezTo>
                  <a:pt x="7523176" y="2494"/>
                  <a:pt x="7545327" y="23138"/>
                  <a:pt x="7542283" y="44954"/>
                </a:cubicBezTo>
                <a:cubicBezTo>
                  <a:pt x="7538798" y="153366"/>
                  <a:pt x="7526088" y="305437"/>
                  <a:pt x="7542283" y="446504"/>
                </a:cubicBezTo>
                <a:lnTo>
                  <a:pt x="7542283" y="446504"/>
                </a:lnTo>
                <a:cubicBezTo>
                  <a:pt x="7273561" y="486188"/>
                  <a:pt x="7005530" y="478351"/>
                  <a:pt x="6705775" y="446504"/>
                </a:cubicBezTo>
                <a:cubicBezTo>
                  <a:pt x="6406020" y="414657"/>
                  <a:pt x="6179537" y="446554"/>
                  <a:pt x="6020113" y="446504"/>
                </a:cubicBezTo>
                <a:cubicBezTo>
                  <a:pt x="5860689" y="446454"/>
                  <a:pt x="5615359" y="469914"/>
                  <a:pt x="5334451" y="446504"/>
                </a:cubicBezTo>
                <a:cubicBezTo>
                  <a:pt x="5053543" y="423094"/>
                  <a:pt x="4973398" y="447991"/>
                  <a:pt x="4648789" y="446504"/>
                </a:cubicBezTo>
                <a:cubicBezTo>
                  <a:pt x="4324180" y="445017"/>
                  <a:pt x="4284110" y="424645"/>
                  <a:pt x="3963127" y="446504"/>
                </a:cubicBezTo>
                <a:cubicBezTo>
                  <a:pt x="3642144" y="468363"/>
                  <a:pt x="3605217" y="455707"/>
                  <a:pt x="3352888" y="446504"/>
                </a:cubicBezTo>
                <a:cubicBezTo>
                  <a:pt x="3100559" y="437301"/>
                  <a:pt x="2785630" y="436240"/>
                  <a:pt x="2591803" y="446504"/>
                </a:cubicBezTo>
                <a:cubicBezTo>
                  <a:pt x="2397977" y="456768"/>
                  <a:pt x="2074299" y="479688"/>
                  <a:pt x="1906141" y="446504"/>
                </a:cubicBezTo>
                <a:cubicBezTo>
                  <a:pt x="1737983" y="413320"/>
                  <a:pt x="1420003" y="438703"/>
                  <a:pt x="1069633" y="446504"/>
                </a:cubicBezTo>
                <a:cubicBezTo>
                  <a:pt x="719263" y="454305"/>
                  <a:pt x="354367" y="432932"/>
                  <a:pt x="0" y="446504"/>
                </a:cubicBezTo>
                <a:lnTo>
                  <a:pt x="0" y="446504"/>
                </a:lnTo>
                <a:cubicBezTo>
                  <a:pt x="-2223" y="351567"/>
                  <a:pt x="-6300" y="233479"/>
                  <a:pt x="0" y="44954"/>
                </a:cubicBezTo>
                <a:cubicBezTo>
                  <a:pt x="-333" y="21780"/>
                  <a:pt x="18251" y="-2011"/>
                  <a:pt x="44954" y="0"/>
                </a:cubicBezTo>
                <a:close/>
              </a:path>
              <a:path w="7542283" h="446504" stroke="0" extrusionOk="0">
                <a:moveTo>
                  <a:pt x="44954" y="0"/>
                </a:moveTo>
                <a:cubicBezTo>
                  <a:pt x="312414" y="7080"/>
                  <a:pt x="446036" y="-10540"/>
                  <a:pt x="647919" y="0"/>
                </a:cubicBezTo>
                <a:cubicBezTo>
                  <a:pt x="849803" y="10540"/>
                  <a:pt x="919190" y="20327"/>
                  <a:pt x="1101836" y="0"/>
                </a:cubicBezTo>
                <a:cubicBezTo>
                  <a:pt x="1284482" y="-20327"/>
                  <a:pt x="1562313" y="5128"/>
                  <a:pt x="1928372" y="0"/>
                </a:cubicBezTo>
                <a:cubicBezTo>
                  <a:pt x="2294431" y="-5128"/>
                  <a:pt x="2365848" y="-12816"/>
                  <a:pt x="2531337" y="0"/>
                </a:cubicBezTo>
                <a:cubicBezTo>
                  <a:pt x="2696827" y="12816"/>
                  <a:pt x="2902577" y="-25220"/>
                  <a:pt x="3134302" y="0"/>
                </a:cubicBezTo>
                <a:cubicBezTo>
                  <a:pt x="3366028" y="25220"/>
                  <a:pt x="3601704" y="6006"/>
                  <a:pt x="3960838" y="0"/>
                </a:cubicBezTo>
                <a:cubicBezTo>
                  <a:pt x="4319972" y="-6006"/>
                  <a:pt x="4329620" y="-24286"/>
                  <a:pt x="4489279" y="0"/>
                </a:cubicBezTo>
                <a:cubicBezTo>
                  <a:pt x="4648938" y="24286"/>
                  <a:pt x="5071314" y="-39915"/>
                  <a:pt x="5315816" y="0"/>
                </a:cubicBezTo>
                <a:cubicBezTo>
                  <a:pt x="5560318" y="39915"/>
                  <a:pt x="5837280" y="-35623"/>
                  <a:pt x="6142352" y="0"/>
                </a:cubicBezTo>
                <a:cubicBezTo>
                  <a:pt x="6447424" y="35623"/>
                  <a:pt x="6499212" y="6364"/>
                  <a:pt x="6819840" y="0"/>
                </a:cubicBezTo>
                <a:cubicBezTo>
                  <a:pt x="7140468" y="-6364"/>
                  <a:pt x="7288450" y="32262"/>
                  <a:pt x="7497329" y="0"/>
                </a:cubicBezTo>
                <a:cubicBezTo>
                  <a:pt x="7523345" y="-3261"/>
                  <a:pt x="7542929" y="22133"/>
                  <a:pt x="7542283" y="44954"/>
                </a:cubicBezTo>
                <a:cubicBezTo>
                  <a:pt x="7540478" y="146246"/>
                  <a:pt x="7533171" y="343928"/>
                  <a:pt x="7542283" y="446504"/>
                </a:cubicBezTo>
                <a:lnTo>
                  <a:pt x="7542283" y="446504"/>
                </a:lnTo>
                <a:cubicBezTo>
                  <a:pt x="7408681" y="435735"/>
                  <a:pt x="7061211" y="418593"/>
                  <a:pt x="6932044" y="446504"/>
                </a:cubicBezTo>
                <a:cubicBezTo>
                  <a:pt x="6802877" y="474415"/>
                  <a:pt x="6439965" y="440325"/>
                  <a:pt x="6246382" y="446504"/>
                </a:cubicBezTo>
                <a:cubicBezTo>
                  <a:pt x="6052799" y="452683"/>
                  <a:pt x="5832800" y="451066"/>
                  <a:pt x="5485297" y="446504"/>
                </a:cubicBezTo>
                <a:cubicBezTo>
                  <a:pt x="5137794" y="441942"/>
                  <a:pt x="5011019" y="409879"/>
                  <a:pt x="4724212" y="446504"/>
                </a:cubicBezTo>
                <a:cubicBezTo>
                  <a:pt x="4437405" y="483129"/>
                  <a:pt x="4257096" y="418978"/>
                  <a:pt x="3963127" y="446504"/>
                </a:cubicBezTo>
                <a:cubicBezTo>
                  <a:pt x="3669158" y="474030"/>
                  <a:pt x="3717766" y="429071"/>
                  <a:pt x="3503733" y="446504"/>
                </a:cubicBezTo>
                <a:cubicBezTo>
                  <a:pt x="3289700" y="463937"/>
                  <a:pt x="3134806" y="471785"/>
                  <a:pt x="2968917" y="446504"/>
                </a:cubicBezTo>
                <a:cubicBezTo>
                  <a:pt x="2803028" y="421223"/>
                  <a:pt x="2536884" y="437758"/>
                  <a:pt x="2207832" y="446504"/>
                </a:cubicBezTo>
                <a:cubicBezTo>
                  <a:pt x="1878780" y="455250"/>
                  <a:pt x="1801038" y="423765"/>
                  <a:pt x="1597593" y="446504"/>
                </a:cubicBezTo>
                <a:cubicBezTo>
                  <a:pt x="1394148" y="469243"/>
                  <a:pt x="1288849" y="433397"/>
                  <a:pt x="1062776" y="446504"/>
                </a:cubicBezTo>
                <a:cubicBezTo>
                  <a:pt x="836703" y="459611"/>
                  <a:pt x="233267" y="396001"/>
                  <a:pt x="0" y="446504"/>
                </a:cubicBezTo>
                <a:lnTo>
                  <a:pt x="0" y="446504"/>
                </a:lnTo>
                <a:cubicBezTo>
                  <a:pt x="3197" y="349068"/>
                  <a:pt x="15548" y="242368"/>
                  <a:pt x="0" y="44954"/>
                </a:cubicBezTo>
                <a:cubicBezTo>
                  <a:pt x="-2391" y="24927"/>
                  <a:pt x="18925" y="-1595"/>
                  <a:pt x="44954"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0068"/>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 name="Rectangle 3">
            <a:extLst>
              <a:ext uri="{FF2B5EF4-FFF2-40B4-BE49-F238E27FC236}">
                <a16:creationId xmlns:a16="http://schemas.microsoft.com/office/drawing/2014/main" id="{4DF86B54-9A8E-8ED8-33C7-9317451DF5A4}"/>
              </a:ext>
            </a:extLst>
          </p:cNvPr>
          <p:cNvSpPr/>
          <p:nvPr/>
        </p:nvSpPr>
        <p:spPr>
          <a:xfrm>
            <a:off x="738122" y="2652342"/>
            <a:ext cx="7747510" cy="251831"/>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300" b="1" i="0" u="none" strike="noStrike" kern="1200" cap="none" spc="0" normalizeH="0" baseline="0" noProof="0">
                <a:ln>
                  <a:noFill/>
                </a:ln>
                <a:effectLst/>
                <a:uLnTx/>
                <a:uFillTx/>
                <a:latin typeface="Aptos" panose="020B0004020202020204"/>
              </a:rPr>
              <a:t>Suspension and Expulsion Rates, by Race/Ethnicity</a:t>
            </a:r>
          </a:p>
        </p:txBody>
      </p:sp>
      <p:pic>
        <p:nvPicPr>
          <p:cNvPr id="13" name="Picture 12">
            <a:extLst>
              <a:ext uri="{FF2B5EF4-FFF2-40B4-BE49-F238E27FC236}">
                <a16:creationId xmlns:a16="http://schemas.microsoft.com/office/drawing/2014/main" id="{17988CE8-D181-CB38-72E6-E2F453774EFD}"/>
              </a:ext>
            </a:extLst>
          </p:cNvPr>
          <p:cNvPicPr>
            <a:picLocks noChangeAspect="1"/>
          </p:cNvPicPr>
          <p:nvPr/>
        </p:nvPicPr>
        <p:blipFill>
          <a:blip r:embed="rId7"/>
          <a:stretch>
            <a:fillRect/>
          </a:stretch>
        </p:blipFill>
        <p:spPr>
          <a:xfrm>
            <a:off x="647863" y="1535970"/>
            <a:ext cx="671668" cy="658368"/>
          </a:xfrm>
          <a:prstGeom prst="rect">
            <a:avLst/>
          </a:prstGeom>
        </p:spPr>
      </p:pic>
      <p:graphicFrame>
        <p:nvGraphicFramePr>
          <p:cNvPr id="14" name="Chart 13">
            <a:extLst>
              <a:ext uri="{FF2B5EF4-FFF2-40B4-BE49-F238E27FC236}">
                <a16:creationId xmlns:a16="http://schemas.microsoft.com/office/drawing/2014/main" id="{BE0EC901-06EE-8F56-7265-63E55C2E4F93}"/>
              </a:ext>
            </a:extLst>
          </p:cNvPr>
          <p:cNvGraphicFramePr/>
          <p:nvPr>
            <p:extLst>
              <p:ext uri="{D42A27DB-BD31-4B8C-83A1-F6EECF244321}">
                <p14:modId xmlns:p14="http://schemas.microsoft.com/office/powerpoint/2010/main" val="4069447811"/>
              </p:ext>
            </p:extLst>
          </p:nvPr>
        </p:nvGraphicFramePr>
        <p:xfrm>
          <a:off x="933699" y="3291217"/>
          <a:ext cx="6860303" cy="239425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64813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B51EC4E2-738A-9667-E6B6-6BB7E2A9F0C1}"/>
              </a:ext>
            </a:extLst>
          </p:cNvPr>
          <p:cNvSpPr txBox="1"/>
          <p:nvPr/>
        </p:nvSpPr>
        <p:spPr>
          <a:xfrm>
            <a:off x="1468837" y="1693691"/>
            <a:ext cx="7525865"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At this school, student survey data reveals that Hispanic/Latinx and Black/African American students are </a:t>
            </a:r>
            <a:r>
              <a:rPr lang="en-US" sz="1300" i="1">
                <a:latin typeface="Aptos" panose="020B0004020202020204" pitchFamily="34" charset="0"/>
              </a:rPr>
              <a:t>less likely</a:t>
            </a:r>
            <a:r>
              <a:rPr lang="en-US" sz="1300">
                <a:latin typeface="Aptos" panose="020B0004020202020204" pitchFamily="34" charset="0"/>
              </a:rPr>
              <a:t> to feel connected to adults at their school.</a:t>
            </a:r>
          </a:p>
        </p:txBody>
      </p:sp>
      <p:sp>
        <p:nvSpPr>
          <p:cNvPr id="26" name="TextBox 25">
            <a:extLst>
              <a:ext uri="{FF2B5EF4-FFF2-40B4-BE49-F238E27FC236}">
                <a16:creationId xmlns:a16="http://schemas.microsoft.com/office/drawing/2014/main" id="{4318AB94-8A1D-1854-5F97-1F621C2B3A13}"/>
              </a:ext>
            </a:extLst>
          </p:cNvPr>
          <p:cNvSpPr txBox="1"/>
          <p:nvPr/>
        </p:nvSpPr>
        <p:spPr>
          <a:xfrm>
            <a:off x="711306" y="6361303"/>
            <a:ext cx="8627827" cy="400110"/>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Note: We show sample Panorama data here, but data from other sources could be useful (e.g., school-specific surveys, anecdotal evidence</a:t>
            </a:r>
            <a:r>
              <a:rPr lang="en-US" sz="1000">
                <a:solidFill>
                  <a:prstClr val="black"/>
                </a:solidFill>
                <a:latin typeface="Aptos" panose="020B0004020202020204"/>
              </a:rPr>
              <a:t>, interviews</a:t>
            </a: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ARE analysis of common trends in high schools.</a:t>
            </a:r>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003594">
              <a:alpha val="1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108556"/>
            <a:ext cx="2101698" cy="3754874"/>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Do students have strong relationships with each other and adults at our school?</a:t>
            </a:r>
          </a:p>
          <a:p>
            <a:pPr marL="194310" indent="-194310" algn="l" rtl="0" fontAlgn="base">
              <a:spcAft>
                <a:spcPts val="400"/>
              </a:spcAft>
              <a:buFont typeface="Arial" panose="020B0604020202020204" pitchFamily="34" charset="0"/>
              <a:buChar char="•"/>
            </a:pPr>
            <a:r>
              <a:rPr lang="en-US" sz="1300">
                <a:latin typeface="Aptos"/>
              </a:rPr>
              <a:t>How do experiences vary across student groups?</a:t>
            </a:r>
          </a:p>
          <a:p>
            <a:pPr algn="l" rtl="0" fontAlgn="base">
              <a:spcBef>
                <a:spcPts val="1200"/>
              </a:spcBef>
            </a:pPr>
            <a:r>
              <a:rPr lang="en-US" sz="1300" b="1" i="0">
                <a:effectLst/>
                <a:latin typeface="Aptos"/>
              </a:rPr>
              <a:t>What quantitative or qualitative data could help us assess this in </a:t>
            </a:r>
            <a:br>
              <a:rPr lang="en-US" sz="1300" b="1" i="0">
                <a:effectLst/>
                <a:latin typeface="Aptos"/>
              </a:rPr>
            </a:br>
            <a:r>
              <a:rPr lang="en-US" sz="1300" b="1" i="0">
                <a:effectLst/>
                <a:latin typeface="Aptos"/>
              </a:rPr>
              <a:t>our school?</a:t>
            </a:r>
          </a:p>
          <a:p>
            <a:pPr algn="l" rtl="0" fontAlgn="base">
              <a:spcBef>
                <a:spcPts val="1200"/>
              </a:spcBef>
            </a:pPr>
            <a:r>
              <a:rPr lang="en-US" sz="1300" b="1" i="0">
                <a:effectLst/>
                <a:latin typeface="Aptos"/>
              </a:rPr>
              <a:t>Do we want to prioritize this—yes, no, or maybe?</a:t>
            </a: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2"/>
            <a:ext cx="2852865" cy="471990"/>
          </a:xfrm>
          <a:prstGeom prst="rect">
            <a:avLst/>
          </a:prstGeom>
          <a:solidFill>
            <a:srgbClr val="003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1" name="Rectangle 40">
            <a:extLst>
              <a:ext uri="{FF2B5EF4-FFF2-40B4-BE49-F238E27FC236}">
                <a16:creationId xmlns:a16="http://schemas.microsoft.com/office/drawing/2014/main" id="{07F75FC2-42BD-BD28-12D6-D5AC99C546B0}"/>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3D6A1048-0124-6B1A-1BCF-06A826778E46}"/>
              </a:ext>
            </a:extLst>
          </p:cNvPr>
          <p:cNvSpPr txBox="1">
            <a:spLocks/>
          </p:cNvSpPr>
          <p:nvPr/>
        </p:nvSpPr>
        <p:spPr>
          <a:xfrm>
            <a:off x="342900" y="150338"/>
            <a:ext cx="9591514" cy="1124693"/>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1</a:t>
            </a:r>
            <a:r>
              <a:rPr lang="en-US" sz="1200" b="1" spc="100">
                <a:solidFill>
                  <a:schemeClr val="bg1"/>
                </a:solidFill>
                <a:latin typeface="Aptos ExtraBold" panose="020B0004020202020204" pitchFamily="34" charset="0"/>
                <a:ea typeface="+mn-ea"/>
                <a:cs typeface="+mn-cs"/>
              </a:rPr>
              <a:t>1</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300">
                <a:solidFill>
                  <a:schemeClr val="bg1"/>
                </a:solidFill>
                <a:latin typeface="Aptos Narrow" panose="020B0004020202020204" pitchFamily="34" charset="0"/>
              </a:rPr>
              <a:t>Students of color and students from low-income backgrounds are less likely than their peers to experience positive relationships with staff and other students.</a:t>
            </a:r>
          </a:p>
        </p:txBody>
      </p:sp>
      <p:pic>
        <p:nvPicPr>
          <p:cNvPr id="7" name="Picture 6">
            <a:extLst>
              <a:ext uri="{FF2B5EF4-FFF2-40B4-BE49-F238E27FC236}">
                <a16:creationId xmlns:a16="http://schemas.microsoft.com/office/drawing/2014/main" id="{A874BE28-CB95-2725-C4BD-AC05D39F9E9E}"/>
              </a:ext>
            </a:extLst>
          </p:cNvPr>
          <p:cNvPicPr>
            <a:picLocks noChangeAspect="1"/>
          </p:cNvPicPr>
          <p:nvPr/>
        </p:nvPicPr>
        <p:blipFill>
          <a:blip r:embed="rId6"/>
          <a:stretch>
            <a:fillRect/>
          </a:stretch>
        </p:blipFill>
        <p:spPr>
          <a:xfrm>
            <a:off x="10663441" y="98502"/>
            <a:ext cx="1397921" cy="1101046"/>
          </a:xfrm>
          <a:prstGeom prst="rect">
            <a:avLst/>
          </a:prstGeom>
        </p:spPr>
      </p:pic>
      <p:sp>
        <p:nvSpPr>
          <p:cNvPr id="45" name="Rectangle 44">
            <a:extLst>
              <a:ext uri="{FF2B5EF4-FFF2-40B4-BE49-F238E27FC236}">
                <a16:creationId xmlns:a16="http://schemas.microsoft.com/office/drawing/2014/main" id="{0E324251-673B-142A-9EFE-3FA8C72227AE}"/>
              </a:ext>
            </a:extLst>
          </p:cNvPr>
          <p:cNvSpPr/>
          <p:nvPr/>
        </p:nvSpPr>
        <p:spPr>
          <a:xfrm>
            <a:off x="10707467" y="300022"/>
            <a:ext cx="1327778"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003594"/>
                  </a:outerShdw>
                </a:effectLst>
                <a:latin typeface="Aptos" panose="020B0004020202020204" pitchFamily="34" charset="0"/>
              </a:rPr>
              <a:t>Positive &amp; Inviting School Climate</a:t>
            </a:r>
          </a:p>
        </p:txBody>
      </p:sp>
      <p:pic>
        <p:nvPicPr>
          <p:cNvPr id="13" name="Picture 12">
            <a:extLst>
              <a:ext uri="{FF2B5EF4-FFF2-40B4-BE49-F238E27FC236}">
                <a16:creationId xmlns:a16="http://schemas.microsoft.com/office/drawing/2014/main" id="{17988CE8-D181-CB38-72E6-E2F453774EFD}"/>
              </a:ext>
            </a:extLst>
          </p:cNvPr>
          <p:cNvPicPr>
            <a:picLocks noChangeAspect="1"/>
          </p:cNvPicPr>
          <p:nvPr/>
        </p:nvPicPr>
        <p:blipFill>
          <a:blip r:embed="rId7"/>
          <a:stretch>
            <a:fillRect/>
          </a:stretch>
        </p:blipFill>
        <p:spPr>
          <a:xfrm>
            <a:off x="647863" y="1535970"/>
            <a:ext cx="671668" cy="658368"/>
          </a:xfrm>
          <a:prstGeom prst="rect">
            <a:avLst/>
          </a:prstGeom>
        </p:spPr>
      </p:pic>
      <p:sp>
        <p:nvSpPr>
          <p:cNvPr id="18" name="Rounded Rectangle 17">
            <a:extLst>
              <a:ext uri="{FF2B5EF4-FFF2-40B4-BE49-F238E27FC236}">
                <a16:creationId xmlns:a16="http://schemas.microsoft.com/office/drawing/2014/main" id="{981BEE34-C126-2891-FD52-AE652E211C65}"/>
              </a:ext>
            </a:extLst>
          </p:cNvPr>
          <p:cNvSpPr/>
          <p:nvPr/>
        </p:nvSpPr>
        <p:spPr>
          <a:xfrm>
            <a:off x="638364" y="2574569"/>
            <a:ext cx="8089797" cy="3366741"/>
          </a:xfrm>
          <a:prstGeom prst="roundRect">
            <a:avLst>
              <a:gd name="adj" fmla="val 2684"/>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Same Side Corner Rectangle 18">
            <a:extLst>
              <a:ext uri="{FF2B5EF4-FFF2-40B4-BE49-F238E27FC236}">
                <a16:creationId xmlns:a16="http://schemas.microsoft.com/office/drawing/2014/main" id="{4FC5711F-4891-7E89-69FB-67345BFF96DB}"/>
              </a:ext>
            </a:extLst>
          </p:cNvPr>
          <p:cNvSpPr/>
          <p:nvPr/>
        </p:nvSpPr>
        <p:spPr>
          <a:xfrm>
            <a:off x="625325" y="2572654"/>
            <a:ext cx="8102836" cy="594360"/>
          </a:xfrm>
          <a:custGeom>
            <a:avLst/>
            <a:gdLst>
              <a:gd name="connsiteX0" fmla="*/ 59840 w 8102836"/>
              <a:gd name="connsiteY0" fmla="*/ 0 h 594360"/>
              <a:gd name="connsiteX1" fmla="*/ 485608 w 8102836"/>
              <a:gd name="connsiteY1" fmla="*/ 0 h 594360"/>
              <a:gd name="connsiteX2" fmla="*/ 1230703 w 8102836"/>
              <a:gd name="connsiteY2" fmla="*/ 0 h 594360"/>
              <a:gd name="connsiteX3" fmla="*/ 1656471 w 8102836"/>
              <a:gd name="connsiteY3" fmla="*/ 0 h 594360"/>
              <a:gd name="connsiteX4" fmla="*/ 2401566 w 8102836"/>
              <a:gd name="connsiteY4" fmla="*/ 0 h 594360"/>
              <a:gd name="connsiteX5" fmla="*/ 2907166 w 8102836"/>
              <a:gd name="connsiteY5" fmla="*/ 0 h 594360"/>
              <a:gd name="connsiteX6" fmla="*/ 3332934 w 8102836"/>
              <a:gd name="connsiteY6" fmla="*/ 0 h 594360"/>
              <a:gd name="connsiteX7" fmla="*/ 3838534 w 8102836"/>
              <a:gd name="connsiteY7" fmla="*/ 0 h 594360"/>
              <a:gd name="connsiteX8" fmla="*/ 4583628 w 8102836"/>
              <a:gd name="connsiteY8" fmla="*/ 0 h 594360"/>
              <a:gd name="connsiteX9" fmla="*/ 5089228 w 8102836"/>
              <a:gd name="connsiteY9" fmla="*/ 0 h 594360"/>
              <a:gd name="connsiteX10" fmla="*/ 5514997 w 8102836"/>
              <a:gd name="connsiteY10" fmla="*/ 0 h 594360"/>
              <a:gd name="connsiteX11" fmla="*/ 6020596 w 8102836"/>
              <a:gd name="connsiteY11" fmla="*/ 0 h 594360"/>
              <a:gd name="connsiteX12" fmla="*/ 6606028 w 8102836"/>
              <a:gd name="connsiteY12" fmla="*/ 0 h 594360"/>
              <a:gd name="connsiteX13" fmla="*/ 7271291 w 8102836"/>
              <a:gd name="connsiteY13" fmla="*/ 0 h 594360"/>
              <a:gd name="connsiteX14" fmla="*/ 8042996 w 8102836"/>
              <a:gd name="connsiteY14" fmla="*/ 0 h 594360"/>
              <a:gd name="connsiteX15" fmla="*/ 8102836 w 8102836"/>
              <a:gd name="connsiteY15" fmla="*/ 59840 h 594360"/>
              <a:gd name="connsiteX16" fmla="*/ 8102836 w 8102836"/>
              <a:gd name="connsiteY16" fmla="*/ 594360 h 594360"/>
              <a:gd name="connsiteX17" fmla="*/ 8102836 w 8102836"/>
              <a:gd name="connsiteY17" fmla="*/ 594360 h 594360"/>
              <a:gd name="connsiteX18" fmla="*/ 7346571 w 8102836"/>
              <a:gd name="connsiteY18" fmla="*/ 594360 h 594360"/>
              <a:gd name="connsiteX19" fmla="*/ 6671335 w 8102836"/>
              <a:gd name="connsiteY19" fmla="*/ 594360 h 594360"/>
              <a:gd name="connsiteX20" fmla="*/ 6077127 w 8102836"/>
              <a:gd name="connsiteY20" fmla="*/ 594360 h 594360"/>
              <a:gd name="connsiteX21" fmla="*/ 5320862 w 8102836"/>
              <a:gd name="connsiteY21" fmla="*/ 594360 h 594360"/>
              <a:gd name="connsiteX22" fmla="*/ 4645626 w 8102836"/>
              <a:gd name="connsiteY22" fmla="*/ 594360 h 594360"/>
              <a:gd name="connsiteX23" fmla="*/ 3808333 w 8102836"/>
              <a:gd name="connsiteY23" fmla="*/ 594360 h 594360"/>
              <a:gd name="connsiteX24" fmla="*/ 2971040 w 8102836"/>
              <a:gd name="connsiteY24" fmla="*/ 594360 h 594360"/>
              <a:gd name="connsiteX25" fmla="*/ 2214775 w 8102836"/>
              <a:gd name="connsiteY25" fmla="*/ 594360 h 594360"/>
              <a:gd name="connsiteX26" fmla="*/ 1458510 w 8102836"/>
              <a:gd name="connsiteY26" fmla="*/ 594360 h 594360"/>
              <a:gd name="connsiteX27" fmla="*/ 702246 w 8102836"/>
              <a:gd name="connsiteY27" fmla="*/ 594360 h 594360"/>
              <a:gd name="connsiteX28" fmla="*/ 0 w 8102836"/>
              <a:gd name="connsiteY28" fmla="*/ 594360 h 594360"/>
              <a:gd name="connsiteX29" fmla="*/ 0 w 8102836"/>
              <a:gd name="connsiteY29" fmla="*/ 594360 h 594360"/>
              <a:gd name="connsiteX30" fmla="*/ 0 w 8102836"/>
              <a:gd name="connsiteY30" fmla="*/ 59840 h 594360"/>
              <a:gd name="connsiteX31" fmla="*/ 59840 w 8102836"/>
              <a:gd name="connsiteY31" fmla="*/ 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02836" h="594360" fill="none" extrusionOk="0">
                <a:moveTo>
                  <a:pt x="59840" y="0"/>
                </a:moveTo>
                <a:cubicBezTo>
                  <a:pt x="164828" y="19909"/>
                  <a:pt x="390347" y="7144"/>
                  <a:pt x="485608" y="0"/>
                </a:cubicBezTo>
                <a:cubicBezTo>
                  <a:pt x="580869" y="-7144"/>
                  <a:pt x="999595" y="-30346"/>
                  <a:pt x="1230703" y="0"/>
                </a:cubicBezTo>
                <a:cubicBezTo>
                  <a:pt x="1461811" y="30346"/>
                  <a:pt x="1529347" y="14237"/>
                  <a:pt x="1656471" y="0"/>
                </a:cubicBezTo>
                <a:cubicBezTo>
                  <a:pt x="1783595" y="-14237"/>
                  <a:pt x="2103177" y="12962"/>
                  <a:pt x="2401566" y="0"/>
                </a:cubicBezTo>
                <a:cubicBezTo>
                  <a:pt x="2699955" y="-12962"/>
                  <a:pt x="2774897" y="-12042"/>
                  <a:pt x="2907166" y="0"/>
                </a:cubicBezTo>
                <a:cubicBezTo>
                  <a:pt x="3039435" y="12042"/>
                  <a:pt x="3149828" y="16495"/>
                  <a:pt x="3332934" y="0"/>
                </a:cubicBezTo>
                <a:cubicBezTo>
                  <a:pt x="3516040" y="-16495"/>
                  <a:pt x="3647001" y="3296"/>
                  <a:pt x="3838534" y="0"/>
                </a:cubicBezTo>
                <a:cubicBezTo>
                  <a:pt x="4030067" y="-3296"/>
                  <a:pt x="4399928" y="6188"/>
                  <a:pt x="4583628" y="0"/>
                </a:cubicBezTo>
                <a:cubicBezTo>
                  <a:pt x="4767328" y="-6188"/>
                  <a:pt x="4898314" y="19659"/>
                  <a:pt x="5089228" y="0"/>
                </a:cubicBezTo>
                <a:cubicBezTo>
                  <a:pt x="5280142" y="-19659"/>
                  <a:pt x="5352917" y="9193"/>
                  <a:pt x="5514997" y="0"/>
                </a:cubicBezTo>
                <a:cubicBezTo>
                  <a:pt x="5677077" y="-9193"/>
                  <a:pt x="5884321" y="4358"/>
                  <a:pt x="6020596" y="0"/>
                </a:cubicBezTo>
                <a:cubicBezTo>
                  <a:pt x="6156871" y="-4358"/>
                  <a:pt x="6422462" y="-23151"/>
                  <a:pt x="6606028" y="0"/>
                </a:cubicBezTo>
                <a:cubicBezTo>
                  <a:pt x="6789594" y="23151"/>
                  <a:pt x="6953478" y="-4069"/>
                  <a:pt x="7271291" y="0"/>
                </a:cubicBezTo>
                <a:cubicBezTo>
                  <a:pt x="7589104" y="4069"/>
                  <a:pt x="7800937" y="-34159"/>
                  <a:pt x="8042996" y="0"/>
                </a:cubicBezTo>
                <a:cubicBezTo>
                  <a:pt x="8077208" y="2991"/>
                  <a:pt x="8106164" y="28339"/>
                  <a:pt x="8102836" y="59840"/>
                </a:cubicBezTo>
                <a:cubicBezTo>
                  <a:pt x="8106257" y="176148"/>
                  <a:pt x="8101615" y="486817"/>
                  <a:pt x="8102836" y="594360"/>
                </a:cubicBezTo>
                <a:lnTo>
                  <a:pt x="8102836" y="594360"/>
                </a:lnTo>
                <a:cubicBezTo>
                  <a:pt x="7904752" y="577882"/>
                  <a:pt x="7534653" y="579481"/>
                  <a:pt x="7346571" y="594360"/>
                </a:cubicBezTo>
                <a:cubicBezTo>
                  <a:pt x="7158489" y="609239"/>
                  <a:pt x="6879146" y="615697"/>
                  <a:pt x="6671335" y="594360"/>
                </a:cubicBezTo>
                <a:cubicBezTo>
                  <a:pt x="6463524" y="573023"/>
                  <a:pt x="6244037" y="606436"/>
                  <a:pt x="6077127" y="594360"/>
                </a:cubicBezTo>
                <a:cubicBezTo>
                  <a:pt x="5910217" y="582284"/>
                  <a:pt x="5548942" y="584715"/>
                  <a:pt x="5320862" y="594360"/>
                </a:cubicBezTo>
                <a:cubicBezTo>
                  <a:pt x="5092782" y="604005"/>
                  <a:pt x="4968140" y="585761"/>
                  <a:pt x="4645626" y="594360"/>
                </a:cubicBezTo>
                <a:cubicBezTo>
                  <a:pt x="4323112" y="602959"/>
                  <a:pt x="4043564" y="620800"/>
                  <a:pt x="3808333" y="594360"/>
                </a:cubicBezTo>
                <a:cubicBezTo>
                  <a:pt x="3573102" y="567920"/>
                  <a:pt x="3223420" y="589956"/>
                  <a:pt x="2971040" y="594360"/>
                </a:cubicBezTo>
                <a:cubicBezTo>
                  <a:pt x="2718660" y="598764"/>
                  <a:pt x="2465637" y="603550"/>
                  <a:pt x="2214775" y="594360"/>
                </a:cubicBezTo>
                <a:cubicBezTo>
                  <a:pt x="1963913" y="585170"/>
                  <a:pt x="1655034" y="577033"/>
                  <a:pt x="1458510" y="594360"/>
                </a:cubicBezTo>
                <a:cubicBezTo>
                  <a:pt x="1261987" y="611687"/>
                  <a:pt x="969798" y="592711"/>
                  <a:pt x="702246" y="594360"/>
                </a:cubicBezTo>
                <a:cubicBezTo>
                  <a:pt x="434694" y="596009"/>
                  <a:pt x="272352" y="593757"/>
                  <a:pt x="0" y="594360"/>
                </a:cubicBezTo>
                <a:lnTo>
                  <a:pt x="0" y="594360"/>
                </a:lnTo>
                <a:cubicBezTo>
                  <a:pt x="-16945" y="445176"/>
                  <a:pt x="5905" y="241053"/>
                  <a:pt x="0" y="59840"/>
                </a:cubicBezTo>
                <a:cubicBezTo>
                  <a:pt x="-5696" y="28904"/>
                  <a:pt x="26287" y="7619"/>
                  <a:pt x="59840" y="0"/>
                </a:cubicBezTo>
                <a:close/>
              </a:path>
              <a:path w="8102836" h="594360" stroke="0" extrusionOk="0">
                <a:moveTo>
                  <a:pt x="59840" y="0"/>
                </a:moveTo>
                <a:cubicBezTo>
                  <a:pt x="247920" y="-17334"/>
                  <a:pt x="440983" y="-28142"/>
                  <a:pt x="645271" y="0"/>
                </a:cubicBezTo>
                <a:cubicBezTo>
                  <a:pt x="849559" y="28142"/>
                  <a:pt x="893028" y="28"/>
                  <a:pt x="1071040" y="0"/>
                </a:cubicBezTo>
                <a:cubicBezTo>
                  <a:pt x="1249052" y="-28"/>
                  <a:pt x="1542525" y="18714"/>
                  <a:pt x="1895966" y="0"/>
                </a:cubicBezTo>
                <a:cubicBezTo>
                  <a:pt x="2249407" y="-18714"/>
                  <a:pt x="2269610" y="5697"/>
                  <a:pt x="2481397" y="0"/>
                </a:cubicBezTo>
                <a:cubicBezTo>
                  <a:pt x="2693184" y="-5697"/>
                  <a:pt x="2859694" y="-4399"/>
                  <a:pt x="3066829" y="0"/>
                </a:cubicBezTo>
                <a:cubicBezTo>
                  <a:pt x="3273964" y="4399"/>
                  <a:pt x="3547994" y="16556"/>
                  <a:pt x="3891755" y="0"/>
                </a:cubicBezTo>
                <a:cubicBezTo>
                  <a:pt x="4235516" y="-16556"/>
                  <a:pt x="4225079" y="22987"/>
                  <a:pt x="4397355" y="0"/>
                </a:cubicBezTo>
                <a:cubicBezTo>
                  <a:pt x="4569631" y="-22987"/>
                  <a:pt x="4810691" y="32822"/>
                  <a:pt x="5222281" y="0"/>
                </a:cubicBezTo>
                <a:cubicBezTo>
                  <a:pt x="5633871" y="-32822"/>
                  <a:pt x="5830467" y="819"/>
                  <a:pt x="6047207" y="0"/>
                </a:cubicBezTo>
                <a:cubicBezTo>
                  <a:pt x="6263947" y="-819"/>
                  <a:pt x="6524174" y="11621"/>
                  <a:pt x="6712470" y="0"/>
                </a:cubicBezTo>
                <a:cubicBezTo>
                  <a:pt x="6900766" y="-11621"/>
                  <a:pt x="7557817" y="56989"/>
                  <a:pt x="8042996" y="0"/>
                </a:cubicBezTo>
                <a:cubicBezTo>
                  <a:pt x="8078537" y="-6835"/>
                  <a:pt x="8105333" y="34547"/>
                  <a:pt x="8102836" y="59840"/>
                </a:cubicBezTo>
                <a:cubicBezTo>
                  <a:pt x="8128488" y="290770"/>
                  <a:pt x="8086885" y="393603"/>
                  <a:pt x="8102836" y="594360"/>
                </a:cubicBezTo>
                <a:lnTo>
                  <a:pt x="8102836" y="594360"/>
                </a:lnTo>
                <a:cubicBezTo>
                  <a:pt x="7819664" y="605656"/>
                  <a:pt x="7734188" y="573333"/>
                  <a:pt x="7508628" y="594360"/>
                </a:cubicBezTo>
                <a:cubicBezTo>
                  <a:pt x="7283068" y="615387"/>
                  <a:pt x="7021600" y="571356"/>
                  <a:pt x="6833392" y="594360"/>
                </a:cubicBezTo>
                <a:cubicBezTo>
                  <a:pt x="6645184" y="617364"/>
                  <a:pt x="6258000" y="571534"/>
                  <a:pt x="6077127" y="594360"/>
                </a:cubicBezTo>
                <a:cubicBezTo>
                  <a:pt x="5896254" y="617186"/>
                  <a:pt x="5589760" y="560624"/>
                  <a:pt x="5320862" y="594360"/>
                </a:cubicBezTo>
                <a:cubicBezTo>
                  <a:pt x="5051964" y="628096"/>
                  <a:pt x="4747802" y="563644"/>
                  <a:pt x="4564598" y="594360"/>
                </a:cubicBezTo>
                <a:cubicBezTo>
                  <a:pt x="4381394" y="625076"/>
                  <a:pt x="4282146" y="604364"/>
                  <a:pt x="4132446" y="594360"/>
                </a:cubicBezTo>
                <a:cubicBezTo>
                  <a:pt x="3982746" y="584356"/>
                  <a:pt x="3756059" y="575726"/>
                  <a:pt x="3619267" y="594360"/>
                </a:cubicBezTo>
                <a:cubicBezTo>
                  <a:pt x="3482475" y="612994"/>
                  <a:pt x="3212356" y="575727"/>
                  <a:pt x="2863002" y="594360"/>
                </a:cubicBezTo>
                <a:cubicBezTo>
                  <a:pt x="2513649" y="612993"/>
                  <a:pt x="2450036" y="589115"/>
                  <a:pt x="2268794" y="594360"/>
                </a:cubicBezTo>
                <a:cubicBezTo>
                  <a:pt x="2087552" y="599605"/>
                  <a:pt x="1961961" y="602598"/>
                  <a:pt x="1755614" y="594360"/>
                </a:cubicBezTo>
                <a:cubicBezTo>
                  <a:pt x="1549267" y="586122"/>
                  <a:pt x="1328028" y="600008"/>
                  <a:pt x="999350" y="594360"/>
                </a:cubicBezTo>
                <a:cubicBezTo>
                  <a:pt x="670672" y="588712"/>
                  <a:pt x="486479" y="583434"/>
                  <a:pt x="0" y="594360"/>
                </a:cubicBezTo>
                <a:lnTo>
                  <a:pt x="0" y="594360"/>
                </a:lnTo>
                <a:cubicBezTo>
                  <a:pt x="-14947" y="476879"/>
                  <a:pt x="-2642" y="277922"/>
                  <a:pt x="0" y="59840"/>
                </a:cubicBezTo>
                <a:cubicBezTo>
                  <a:pt x="3450" y="27999"/>
                  <a:pt x="28218" y="4805"/>
                  <a:pt x="59840"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0068"/>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0" name="Rectangle 19">
            <a:extLst>
              <a:ext uri="{FF2B5EF4-FFF2-40B4-BE49-F238E27FC236}">
                <a16:creationId xmlns:a16="http://schemas.microsoft.com/office/drawing/2014/main" id="{C3C224AA-F086-9DD0-F832-E4E31A24732D}"/>
              </a:ext>
            </a:extLst>
          </p:cNvPr>
          <p:cNvSpPr/>
          <p:nvPr/>
        </p:nvSpPr>
        <p:spPr>
          <a:xfrm>
            <a:off x="738121" y="2625481"/>
            <a:ext cx="7888085" cy="408580"/>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100" b="1" i="0" strike="noStrike" kern="1200" cap="none" spc="0" normalizeH="0" baseline="0" noProof="0">
                <a:ln>
                  <a:noFill/>
                </a:ln>
                <a:effectLst/>
                <a:uLnTx/>
                <a:uFillTx/>
                <a:latin typeface="Aptos" panose="020B0004020202020204"/>
              </a:rPr>
              <a:t>STUDENT SURVEY </a:t>
            </a:r>
            <a:br>
              <a:rPr kumimoji="0" lang="en-US" sz="1400" i="0" u="none" strike="noStrike" kern="1200" cap="none" spc="0" normalizeH="0" baseline="0" noProof="0">
                <a:ln>
                  <a:noFill/>
                </a:ln>
                <a:effectLst/>
                <a:uLnTx/>
                <a:uFillTx/>
                <a:latin typeface="Aptos" panose="020B0004020202020204"/>
              </a:rPr>
            </a:br>
            <a:r>
              <a:rPr kumimoji="0" lang="en-US" sz="1300" i="0" u="none" strike="noStrike" kern="1200" cap="none" spc="0" normalizeH="0" baseline="0" noProof="0">
                <a:ln>
                  <a:noFill/>
                </a:ln>
                <a:effectLst/>
                <a:uLnTx/>
                <a:uFillTx/>
                <a:latin typeface="Aptos" panose="020B0004020202020204"/>
              </a:rPr>
              <a:t>How connected do you feel to the adults at your school?</a:t>
            </a:r>
          </a:p>
        </p:txBody>
      </p:sp>
      <p:sp>
        <p:nvSpPr>
          <p:cNvPr id="23" name="TextBox 22">
            <a:extLst>
              <a:ext uri="{FF2B5EF4-FFF2-40B4-BE49-F238E27FC236}">
                <a16:creationId xmlns:a16="http://schemas.microsoft.com/office/drawing/2014/main" id="{96F66676-067E-9554-B42E-42A5D425BDC1}"/>
              </a:ext>
            </a:extLst>
          </p:cNvPr>
          <p:cNvSpPr txBox="1"/>
          <p:nvPr/>
        </p:nvSpPr>
        <p:spPr>
          <a:xfrm>
            <a:off x="716972" y="3583082"/>
            <a:ext cx="1761823" cy="1600438"/>
          </a:xfrm>
          <a:prstGeom prst="rect">
            <a:avLst/>
          </a:prstGeom>
          <a:noFill/>
        </p:spPr>
        <p:txBody>
          <a:bodyPr wrap="square" rtlCol="0" anchor="ctr">
            <a:spAutoFit/>
          </a:bodyPr>
          <a:lstStyle/>
          <a:p>
            <a:pPr algn="r">
              <a:spcAft>
                <a:spcPts val="3000"/>
              </a:spcAft>
            </a:pPr>
            <a:r>
              <a:rPr lang="en-US" sz="1200">
                <a:latin typeface="Aptos" panose="020B0004020202020204" pitchFamily="34" charset="0"/>
              </a:rPr>
              <a:t>White</a:t>
            </a:r>
            <a:endParaRPr lang="en-US" sz="1600">
              <a:latin typeface="Aptos" panose="020B0004020202020204" pitchFamily="34" charset="0"/>
            </a:endParaRPr>
          </a:p>
          <a:p>
            <a:pPr algn="r">
              <a:spcAft>
                <a:spcPts val="3000"/>
              </a:spcAft>
            </a:pPr>
            <a:r>
              <a:rPr lang="en-US" sz="1200">
                <a:latin typeface="Aptos" panose="020B0004020202020204" pitchFamily="34" charset="0"/>
              </a:rPr>
              <a:t>Hispanic or Latinx</a:t>
            </a:r>
          </a:p>
          <a:p>
            <a:pPr algn="r">
              <a:spcAft>
                <a:spcPts val="3000"/>
              </a:spcAft>
            </a:pPr>
            <a:r>
              <a:rPr lang="en-US" sz="1200">
                <a:latin typeface="Aptos" panose="020B0004020202020204" pitchFamily="34" charset="0"/>
              </a:rPr>
              <a:t>Black or African American</a:t>
            </a:r>
            <a:endParaRPr lang="en-US">
              <a:latin typeface="Aptos" panose="020B0004020202020204" pitchFamily="34" charset="0"/>
            </a:endParaRPr>
          </a:p>
        </p:txBody>
      </p:sp>
      <p:graphicFrame>
        <p:nvGraphicFramePr>
          <p:cNvPr id="25" name="Chart 24">
            <a:extLst>
              <a:ext uri="{FF2B5EF4-FFF2-40B4-BE49-F238E27FC236}">
                <a16:creationId xmlns:a16="http://schemas.microsoft.com/office/drawing/2014/main" id="{EC87309C-930E-3995-79F4-8CFACE76E0C6}"/>
              </a:ext>
            </a:extLst>
          </p:cNvPr>
          <p:cNvGraphicFramePr/>
          <p:nvPr/>
        </p:nvGraphicFramePr>
        <p:xfrm>
          <a:off x="441344" y="2784694"/>
          <a:ext cx="8362310" cy="300221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1684826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extLst>
              <p:ext uri="{D42A27DB-BD31-4B8C-83A1-F6EECF244321}">
                <p14:modId xmlns:p14="http://schemas.microsoft.com/office/powerpoint/2010/main" val="4350932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E3F22221-2384-4E64-C03E-33E1C52EFB1C}"/>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003594">
              <a:alpha val="1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18" name="Rounded Rectangle 17">
            <a:extLst>
              <a:ext uri="{FF2B5EF4-FFF2-40B4-BE49-F238E27FC236}">
                <a16:creationId xmlns:a16="http://schemas.microsoft.com/office/drawing/2014/main" id="{981BEE34-C126-2891-FD52-AE652E211C65}"/>
              </a:ext>
            </a:extLst>
          </p:cNvPr>
          <p:cNvSpPr/>
          <p:nvPr/>
        </p:nvSpPr>
        <p:spPr>
          <a:xfrm>
            <a:off x="638364" y="2580135"/>
            <a:ext cx="8089797" cy="3245843"/>
          </a:xfrm>
          <a:prstGeom prst="roundRect">
            <a:avLst>
              <a:gd name="adj" fmla="val 2684"/>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Same Side Corner Rectangle 18">
            <a:extLst>
              <a:ext uri="{FF2B5EF4-FFF2-40B4-BE49-F238E27FC236}">
                <a16:creationId xmlns:a16="http://schemas.microsoft.com/office/drawing/2014/main" id="{4FC5711F-4891-7E89-69FB-67345BFF96DB}"/>
              </a:ext>
            </a:extLst>
          </p:cNvPr>
          <p:cNvSpPr/>
          <p:nvPr/>
        </p:nvSpPr>
        <p:spPr>
          <a:xfrm>
            <a:off x="625325" y="2582106"/>
            <a:ext cx="8102836" cy="594360"/>
          </a:xfrm>
          <a:custGeom>
            <a:avLst/>
            <a:gdLst>
              <a:gd name="connsiteX0" fmla="*/ 59840 w 8102836"/>
              <a:gd name="connsiteY0" fmla="*/ 0 h 594360"/>
              <a:gd name="connsiteX1" fmla="*/ 485608 w 8102836"/>
              <a:gd name="connsiteY1" fmla="*/ 0 h 594360"/>
              <a:gd name="connsiteX2" fmla="*/ 1230703 w 8102836"/>
              <a:gd name="connsiteY2" fmla="*/ 0 h 594360"/>
              <a:gd name="connsiteX3" fmla="*/ 1656471 w 8102836"/>
              <a:gd name="connsiteY3" fmla="*/ 0 h 594360"/>
              <a:gd name="connsiteX4" fmla="*/ 2401566 w 8102836"/>
              <a:gd name="connsiteY4" fmla="*/ 0 h 594360"/>
              <a:gd name="connsiteX5" fmla="*/ 2907166 w 8102836"/>
              <a:gd name="connsiteY5" fmla="*/ 0 h 594360"/>
              <a:gd name="connsiteX6" fmla="*/ 3332934 w 8102836"/>
              <a:gd name="connsiteY6" fmla="*/ 0 h 594360"/>
              <a:gd name="connsiteX7" fmla="*/ 3838534 w 8102836"/>
              <a:gd name="connsiteY7" fmla="*/ 0 h 594360"/>
              <a:gd name="connsiteX8" fmla="*/ 4583628 w 8102836"/>
              <a:gd name="connsiteY8" fmla="*/ 0 h 594360"/>
              <a:gd name="connsiteX9" fmla="*/ 5089228 w 8102836"/>
              <a:gd name="connsiteY9" fmla="*/ 0 h 594360"/>
              <a:gd name="connsiteX10" fmla="*/ 5514997 w 8102836"/>
              <a:gd name="connsiteY10" fmla="*/ 0 h 594360"/>
              <a:gd name="connsiteX11" fmla="*/ 6020596 w 8102836"/>
              <a:gd name="connsiteY11" fmla="*/ 0 h 594360"/>
              <a:gd name="connsiteX12" fmla="*/ 6606028 w 8102836"/>
              <a:gd name="connsiteY12" fmla="*/ 0 h 594360"/>
              <a:gd name="connsiteX13" fmla="*/ 7271291 w 8102836"/>
              <a:gd name="connsiteY13" fmla="*/ 0 h 594360"/>
              <a:gd name="connsiteX14" fmla="*/ 8042996 w 8102836"/>
              <a:gd name="connsiteY14" fmla="*/ 0 h 594360"/>
              <a:gd name="connsiteX15" fmla="*/ 8102836 w 8102836"/>
              <a:gd name="connsiteY15" fmla="*/ 59840 h 594360"/>
              <a:gd name="connsiteX16" fmla="*/ 8102836 w 8102836"/>
              <a:gd name="connsiteY16" fmla="*/ 594360 h 594360"/>
              <a:gd name="connsiteX17" fmla="*/ 8102836 w 8102836"/>
              <a:gd name="connsiteY17" fmla="*/ 594360 h 594360"/>
              <a:gd name="connsiteX18" fmla="*/ 7346571 w 8102836"/>
              <a:gd name="connsiteY18" fmla="*/ 594360 h 594360"/>
              <a:gd name="connsiteX19" fmla="*/ 6671335 w 8102836"/>
              <a:gd name="connsiteY19" fmla="*/ 594360 h 594360"/>
              <a:gd name="connsiteX20" fmla="*/ 6077127 w 8102836"/>
              <a:gd name="connsiteY20" fmla="*/ 594360 h 594360"/>
              <a:gd name="connsiteX21" fmla="*/ 5320862 w 8102836"/>
              <a:gd name="connsiteY21" fmla="*/ 594360 h 594360"/>
              <a:gd name="connsiteX22" fmla="*/ 4645626 w 8102836"/>
              <a:gd name="connsiteY22" fmla="*/ 594360 h 594360"/>
              <a:gd name="connsiteX23" fmla="*/ 3808333 w 8102836"/>
              <a:gd name="connsiteY23" fmla="*/ 594360 h 594360"/>
              <a:gd name="connsiteX24" fmla="*/ 2971040 w 8102836"/>
              <a:gd name="connsiteY24" fmla="*/ 594360 h 594360"/>
              <a:gd name="connsiteX25" fmla="*/ 2214775 w 8102836"/>
              <a:gd name="connsiteY25" fmla="*/ 594360 h 594360"/>
              <a:gd name="connsiteX26" fmla="*/ 1458510 w 8102836"/>
              <a:gd name="connsiteY26" fmla="*/ 594360 h 594360"/>
              <a:gd name="connsiteX27" fmla="*/ 702246 w 8102836"/>
              <a:gd name="connsiteY27" fmla="*/ 594360 h 594360"/>
              <a:gd name="connsiteX28" fmla="*/ 0 w 8102836"/>
              <a:gd name="connsiteY28" fmla="*/ 594360 h 594360"/>
              <a:gd name="connsiteX29" fmla="*/ 0 w 8102836"/>
              <a:gd name="connsiteY29" fmla="*/ 594360 h 594360"/>
              <a:gd name="connsiteX30" fmla="*/ 0 w 8102836"/>
              <a:gd name="connsiteY30" fmla="*/ 59840 h 594360"/>
              <a:gd name="connsiteX31" fmla="*/ 59840 w 8102836"/>
              <a:gd name="connsiteY31" fmla="*/ 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02836" h="594360" fill="none" extrusionOk="0">
                <a:moveTo>
                  <a:pt x="59840" y="0"/>
                </a:moveTo>
                <a:cubicBezTo>
                  <a:pt x="164828" y="19909"/>
                  <a:pt x="390347" y="7144"/>
                  <a:pt x="485608" y="0"/>
                </a:cubicBezTo>
                <a:cubicBezTo>
                  <a:pt x="580869" y="-7144"/>
                  <a:pt x="999595" y="-30346"/>
                  <a:pt x="1230703" y="0"/>
                </a:cubicBezTo>
                <a:cubicBezTo>
                  <a:pt x="1461811" y="30346"/>
                  <a:pt x="1529347" y="14237"/>
                  <a:pt x="1656471" y="0"/>
                </a:cubicBezTo>
                <a:cubicBezTo>
                  <a:pt x="1783595" y="-14237"/>
                  <a:pt x="2103177" y="12962"/>
                  <a:pt x="2401566" y="0"/>
                </a:cubicBezTo>
                <a:cubicBezTo>
                  <a:pt x="2699955" y="-12962"/>
                  <a:pt x="2774897" y="-12042"/>
                  <a:pt x="2907166" y="0"/>
                </a:cubicBezTo>
                <a:cubicBezTo>
                  <a:pt x="3039435" y="12042"/>
                  <a:pt x="3149828" y="16495"/>
                  <a:pt x="3332934" y="0"/>
                </a:cubicBezTo>
                <a:cubicBezTo>
                  <a:pt x="3516040" y="-16495"/>
                  <a:pt x="3647001" y="3296"/>
                  <a:pt x="3838534" y="0"/>
                </a:cubicBezTo>
                <a:cubicBezTo>
                  <a:pt x="4030067" y="-3296"/>
                  <a:pt x="4399928" y="6188"/>
                  <a:pt x="4583628" y="0"/>
                </a:cubicBezTo>
                <a:cubicBezTo>
                  <a:pt x="4767328" y="-6188"/>
                  <a:pt x="4898314" y="19659"/>
                  <a:pt x="5089228" y="0"/>
                </a:cubicBezTo>
                <a:cubicBezTo>
                  <a:pt x="5280142" y="-19659"/>
                  <a:pt x="5352917" y="9193"/>
                  <a:pt x="5514997" y="0"/>
                </a:cubicBezTo>
                <a:cubicBezTo>
                  <a:pt x="5677077" y="-9193"/>
                  <a:pt x="5884321" y="4358"/>
                  <a:pt x="6020596" y="0"/>
                </a:cubicBezTo>
                <a:cubicBezTo>
                  <a:pt x="6156871" y="-4358"/>
                  <a:pt x="6422462" y="-23151"/>
                  <a:pt x="6606028" y="0"/>
                </a:cubicBezTo>
                <a:cubicBezTo>
                  <a:pt x="6789594" y="23151"/>
                  <a:pt x="6953478" y="-4069"/>
                  <a:pt x="7271291" y="0"/>
                </a:cubicBezTo>
                <a:cubicBezTo>
                  <a:pt x="7589104" y="4069"/>
                  <a:pt x="7800937" y="-34159"/>
                  <a:pt x="8042996" y="0"/>
                </a:cubicBezTo>
                <a:cubicBezTo>
                  <a:pt x="8077208" y="2991"/>
                  <a:pt x="8106164" y="28339"/>
                  <a:pt x="8102836" y="59840"/>
                </a:cubicBezTo>
                <a:cubicBezTo>
                  <a:pt x="8106257" y="176148"/>
                  <a:pt x="8101615" y="486817"/>
                  <a:pt x="8102836" y="594360"/>
                </a:cubicBezTo>
                <a:lnTo>
                  <a:pt x="8102836" y="594360"/>
                </a:lnTo>
                <a:cubicBezTo>
                  <a:pt x="7904752" y="577882"/>
                  <a:pt x="7534653" y="579481"/>
                  <a:pt x="7346571" y="594360"/>
                </a:cubicBezTo>
                <a:cubicBezTo>
                  <a:pt x="7158489" y="609239"/>
                  <a:pt x="6879146" y="615697"/>
                  <a:pt x="6671335" y="594360"/>
                </a:cubicBezTo>
                <a:cubicBezTo>
                  <a:pt x="6463524" y="573023"/>
                  <a:pt x="6244037" y="606436"/>
                  <a:pt x="6077127" y="594360"/>
                </a:cubicBezTo>
                <a:cubicBezTo>
                  <a:pt x="5910217" y="582284"/>
                  <a:pt x="5548942" y="584715"/>
                  <a:pt x="5320862" y="594360"/>
                </a:cubicBezTo>
                <a:cubicBezTo>
                  <a:pt x="5092782" y="604005"/>
                  <a:pt x="4968140" y="585761"/>
                  <a:pt x="4645626" y="594360"/>
                </a:cubicBezTo>
                <a:cubicBezTo>
                  <a:pt x="4323112" y="602959"/>
                  <a:pt x="4043564" y="620800"/>
                  <a:pt x="3808333" y="594360"/>
                </a:cubicBezTo>
                <a:cubicBezTo>
                  <a:pt x="3573102" y="567920"/>
                  <a:pt x="3223420" y="589956"/>
                  <a:pt x="2971040" y="594360"/>
                </a:cubicBezTo>
                <a:cubicBezTo>
                  <a:pt x="2718660" y="598764"/>
                  <a:pt x="2465637" y="603550"/>
                  <a:pt x="2214775" y="594360"/>
                </a:cubicBezTo>
                <a:cubicBezTo>
                  <a:pt x="1963913" y="585170"/>
                  <a:pt x="1655034" y="577033"/>
                  <a:pt x="1458510" y="594360"/>
                </a:cubicBezTo>
                <a:cubicBezTo>
                  <a:pt x="1261987" y="611687"/>
                  <a:pt x="969798" y="592711"/>
                  <a:pt x="702246" y="594360"/>
                </a:cubicBezTo>
                <a:cubicBezTo>
                  <a:pt x="434694" y="596009"/>
                  <a:pt x="272352" y="593757"/>
                  <a:pt x="0" y="594360"/>
                </a:cubicBezTo>
                <a:lnTo>
                  <a:pt x="0" y="594360"/>
                </a:lnTo>
                <a:cubicBezTo>
                  <a:pt x="-16945" y="445176"/>
                  <a:pt x="5905" y="241053"/>
                  <a:pt x="0" y="59840"/>
                </a:cubicBezTo>
                <a:cubicBezTo>
                  <a:pt x="-5696" y="28904"/>
                  <a:pt x="26287" y="7619"/>
                  <a:pt x="59840" y="0"/>
                </a:cubicBezTo>
                <a:close/>
              </a:path>
              <a:path w="8102836" h="594360" stroke="0" extrusionOk="0">
                <a:moveTo>
                  <a:pt x="59840" y="0"/>
                </a:moveTo>
                <a:cubicBezTo>
                  <a:pt x="247920" y="-17334"/>
                  <a:pt x="440983" y="-28142"/>
                  <a:pt x="645271" y="0"/>
                </a:cubicBezTo>
                <a:cubicBezTo>
                  <a:pt x="849559" y="28142"/>
                  <a:pt x="893028" y="28"/>
                  <a:pt x="1071040" y="0"/>
                </a:cubicBezTo>
                <a:cubicBezTo>
                  <a:pt x="1249052" y="-28"/>
                  <a:pt x="1542525" y="18714"/>
                  <a:pt x="1895966" y="0"/>
                </a:cubicBezTo>
                <a:cubicBezTo>
                  <a:pt x="2249407" y="-18714"/>
                  <a:pt x="2269610" y="5697"/>
                  <a:pt x="2481397" y="0"/>
                </a:cubicBezTo>
                <a:cubicBezTo>
                  <a:pt x="2693184" y="-5697"/>
                  <a:pt x="2859694" y="-4399"/>
                  <a:pt x="3066829" y="0"/>
                </a:cubicBezTo>
                <a:cubicBezTo>
                  <a:pt x="3273964" y="4399"/>
                  <a:pt x="3547994" y="16556"/>
                  <a:pt x="3891755" y="0"/>
                </a:cubicBezTo>
                <a:cubicBezTo>
                  <a:pt x="4235516" y="-16556"/>
                  <a:pt x="4225079" y="22987"/>
                  <a:pt x="4397355" y="0"/>
                </a:cubicBezTo>
                <a:cubicBezTo>
                  <a:pt x="4569631" y="-22987"/>
                  <a:pt x="4810691" y="32822"/>
                  <a:pt x="5222281" y="0"/>
                </a:cubicBezTo>
                <a:cubicBezTo>
                  <a:pt x="5633871" y="-32822"/>
                  <a:pt x="5830467" y="819"/>
                  <a:pt x="6047207" y="0"/>
                </a:cubicBezTo>
                <a:cubicBezTo>
                  <a:pt x="6263947" y="-819"/>
                  <a:pt x="6524174" y="11621"/>
                  <a:pt x="6712470" y="0"/>
                </a:cubicBezTo>
                <a:cubicBezTo>
                  <a:pt x="6900766" y="-11621"/>
                  <a:pt x="7557817" y="56989"/>
                  <a:pt x="8042996" y="0"/>
                </a:cubicBezTo>
                <a:cubicBezTo>
                  <a:pt x="8078537" y="-6835"/>
                  <a:pt x="8105333" y="34547"/>
                  <a:pt x="8102836" y="59840"/>
                </a:cubicBezTo>
                <a:cubicBezTo>
                  <a:pt x="8128488" y="290770"/>
                  <a:pt x="8086885" y="393603"/>
                  <a:pt x="8102836" y="594360"/>
                </a:cubicBezTo>
                <a:lnTo>
                  <a:pt x="8102836" y="594360"/>
                </a:lnTo>
                <a:cubicBezTo>
                  <a:pt x="7819664" y="605656"/>
                  <a:pt x="7734188" y="573333"/>
                  <a:pt x="7508628" y="594360"/>
                </a:cubicBezTo>
                <a:cubicBezTo>
                  <a:pt x="7283068" y="615387"/>
                  <a:pt x="7021600" y="571356"/>
                  <a:pt x="6833392" y="594360"/>
                </a:cubicBezTo>
                <a:cubicBezTo>
                  <a:pt x="6645184" y="617364"/>
                  <a:pt x="6258000" y="571534"/>
                  <a:pt x="6077127" y="594360"/>
                </a:cubicBezTo>
                <a:cubicBezTo>
                  <a:pt x="5896254" y="617186"/>
                  <a:pt x="5589760" y="560624"/>
                  <a:pt x="5320862" y="594360"/>
                </a:cubicBezTo>
                <a:cubicBezTo>
                  <a:pt x="5051964" y="628096"/>
                  <a:pt x="4747802" y="563644"/>
                  <a:pt x="4564598" y="594360"/>
                </a:cubicBezTo>
                <a:cubicBezTo>
                  <a:pt x="4381394" y="625076"/>
                  <a:pt x="4282146" y="604364"/>
                  <a:pt x="4132446" y="594360"/>
                </a:cubicBezTo>
                <a:cubicBezTo>
                  <a:pt x="3982746" y="584356"/>
                  <a:pt x="3756059" y="575726"/>
                  <a:pt x="3619267" y="594360"/>
                </a:cubicBezTo>
                <a:cubicBezTo>
                  <a:pt x="3482475" y="612994"/>
                  <a:pt x="3212356" y="575727"/>
                  <a:pt x="2863002" y="594360"/>
                </a:cubicBezTo>
                <a:cubicBezTo>
                  <a:pt x="2513649" y="612993"/>
                  <a:pt x="2450036" y="589115"/>
                  <a:pt x="2268794" y="594360"/>
                </a:cubicBezTo>
                <a:cubicBezTo>
                  <a:pt x="2087552" y="599605"/>
                  <a:pt x="1961961" y="602598"/>
                  <a:pt x="1755614" y="594360"/>
                </a:cubicBezTo>
                <a:cubicBezTo>
                  <a:pt x="1549267" y="586122"/>
                  <a:pt x="1328028" y="600008"/>
                  <a:pt x="999350" y="594360"/>
                </a:cubicBezTo>
                <a:cubicBezTo>
                  <a:pt x="670672" y="588712"/>
                  <a:pt x="486479" y="583434"/>
                  <a:pt x="0" y="594360"/>
                </a:cubicBezTo>
                <a:lnTo>
                  <a:pt x="0" y="594360"/>
                </a:lnTo>
                <a:cubicBezTo>
                  <a:pt x="-14947" y="476879"/>
                  <a:pt x="-2642" y="277922"/>
                  <a:pt x="0" y="59840"/>
                </a:cubicBezTo>
                <a:cubicBezTo>
                  <a:pt x="3450" y="27999"/>
                  <a:pt x="28218" y="4805"/>
                  <a:pt x="59840"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0068"/>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2" name="TextBox 21">
            <a:extLst>
              <a:ext uri="{FF2B5EF4-FFF2-40B4-BE49-F238E27FC236}">
                <a16:creationId xmlns:a16="http://schemas.microsoft.com/office/drawing/2014/main" id="{B51EC4E2-738A-9667-E6B6-6BB7E2A9F0C1}"/>
              </a:ext>
            </a:extLst>
          </p:cNvPr>
          <p:cNvSpPr txBox="1"/>
          <p:nvPr/>
        </p:nvSpPr>
        <p:spPr>
          <a:xfrm>
            <a:off x="1468838" y="1737255"/>
            <a:ext cx="7457010"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At this school, student survey data reveals that Hispanic/Latinx and Black/African American students are </a:t>
            </a:r>
            <a:r>
              <a:rPr lang="en-US" sz="1300" i="1">
                <a:latin typeface="Aptos" panose="020B0004020202020204" pitchFamily="34" charset="0"/>
              </a:rPr>
              <a:t>less likely</a:t>
            </a:r>
            <a:r>
              <a:rPr lang="en-US" sz="1300">
                <a:latin typeface="Aptos" panose="020B0004020202020204" pitchFamily="34" charset="0"/>
              </a:rPr>
              <a:t> to feel that their school helps them develop skills to navigate challenging situations.</a:t>
            </a:r>
          </a:p>
        </p:txBody>
      </p:sp>
      <p:sp>
        <p:nvSpPr>
          <p:cNvPr id="26" name="TextBox 25">
            <a:extLst>
              <a:ext uri="{FF2B5EF4-FFF2-40B4-BE49-F238E27FC236}">
                <a16:creationId xmlns:a16="http://schemas.microsoft.com/office/drawing/2014/main" id="{4318AB94-8A1D-1854-5F97-1F621C2B3A13}"/>
              </a:ext>
            </a:extLst>
          </p:cNvPr>
          <p:cNvSpPr txBox="1"/>
          <p:nvPr/>
        </p:nvSpPr>
        <p:spPr>
          <a:xfrm>
            <a:off x="711307" y="6361303"/>
            <a:ext cx="8304746" cy="400110"/>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Note: We show sample survey data here, but data from other sources could be useful (e.g., anecdotal evidence, interviews).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ARE analysis of common trends in high schools.</a:t>
            </a:r>
          </a:p>
        </p:txBody>
      </p:sp>
      <p:sp>
        <p:nvSpPr>
          <p:cNvPr id="42" name="Title 1">
            <a:extLst>
              <a:ext uri="{FF2B5EF4-FFF2-40B4-BE49-F238E27FC236}">
                <a16:creationId xmlns:a16="http://schemas.microsoft.com/office/drawing/2014/main" id="{3D6A1048-0124-6B1A-1BCF-06A826778E46}"/>
              </a:ext>
            </a:extLst>
          </p:cNvPr>
          <p:cNvSpPr txBox="1">
            <a:spLocks/>
          </p:cNvSpPr>
          <p:nvPr/>
        </p:nvSpPr>
        <p:spPr>
          <a:xfrm>
            <a:off x="316784" y="122587"/>
            <a:ext cx="10216020" cy="1124693"/>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12</a:t>
            </a:r>
          </a:p>
          <a:p>
            <a:pPr>
              <a:lnSpc>
                <a:spcPts val="2300"/>
              </a:lnSpc>
              <a:defRPr/>
            </a:pPr>
            <a:r>
              <a:rPr lang="en-US" sz="1900">
                <a:solidFill>
                  <a:schemeClr val="bg1"/>
                </a:solidFill>
                <a:latin typeface="Aptos Narrow" panose="020B0004020202020204" pitchFamily="34" charset="0"/>
              </a:rPr>
              <a:t>Students lack consistent access to effective social-emotional learning opportunities, with students of color and students from low-income backgrounds disproportionately experiencing this challenge.</a:t>
            </a:r>
          </a:p>
        </p:txBody>
      </p:sp>
      <p:pic>
        <p:nvPicPr>
          <p:cNvPr id="13" name="Picture 12">
            <a:extLst>
              <a:ext uri="{FF2B5EF4-FFF2-40B4-BE49-F238E27FC236}">
                <a16:creationId xmlns:a16="http://schemas.microsoft.com/office/drawing/2014/main" id="{17988CE8-D181-CB38-72E6-E2F453774EFD}"/>
              </a:ext>
            </a:extLst>
          </p:cNvPr>
          <p:cNvPicPr>
            <a:picLocks noChangeAspect="1"/>
          </p:cNvPicPr>
          <p:nvPr/>
        </p:nvPicPr>
        <p:blipFill>
          <a:blip r:embed="rId6"/>
          <a:stretch>
            <a:fillRect/>
          </a:stretch>
        </p:blipFill>
        <p:spPr>
          <a:xfrm>
            <a:off x="647863" y="1629309"/>
            <a:ext cx="671668" cy="658368"/>
          </a:xfrm>
          <a:prstGeom prst="rect">
            <a:avLst/>
          </a:prstGeom>
        </p:spPr>
      </p:pic>
      <p:sp>
        <p:nvSpPr>
          <p:cNvPr id="20" name="Rectangle 19">
            <a:extLst>
              <a:ext uri="{FF2B5EF4-FFF2-40B4-BE49-F238E27FC236}">
                <a16:creationId xmlns:a16="http://schemas.microsoft.com/office/drawing/2014/main" id="{C3C224AA-F086-9DD0-F832-E4E31A24732D}"/>
              </a:ext>
            </a:extLst>
          </p:cNvPr>
          <p:cNvSpPr/>
          <p:nvPr/>
        </p:nvSpPr>
        <p:spPr>
          <a:xfrm>
            <a:off x="738121" y="2619009"/>
            <a:ext cx="7888085" cy="408580"/>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100" b="1" i="0" strike="noStrike" kern="1200" cap="none" spc="0" normalizeH="0" baseline="0" noProof="0">
                <a:ln>
                  <a:noFill/>
                </a:ln>
                <a:effectLst/>
                <a:uLnTx/>
                <a:uFillTx/>
                <a:latin typeface="Aptos" panose="020B0004020202020204"/>
              </a:rPr>
              <a:t>STUDENT SURVEY </a:t>
            </a:r>
            <a:br>
              <a:rPr kumimoji="0" lang="en-US" sz="1400" i="0" u="none" strike="noStrike" kern="1200" cap="none" spc="0" normalizeH="0" baseline="0" noProof="0">
                <a:ln>
                  <a:noFill/>
                </a:ln>
                <a:effectLst/>
                <a:uLnTx/>
                <a:uFillTx/>
                <a:latin typeface="Aptos" panose="020B0004020202020204"/>
              </a:rPr>
            </a:br>
            <a:r>
              <a:rPr kumimoji="0" lang="en-US" sz="1300" i="0" u="none" strike="noStrike" kern="1200" cap="none" spc="0" normalizeH="0" baseline="0" noProof="0">
                <a:ln>
                  <a:noFill/>
                </a:ln>
                <a:effectLst/>
                <a:uLnTx/>
                <a:uFillTx/>
                <a:latin typeface="Aptos" panose="020B0004020202020204"/>
              </a:rPr>
              <a:t>How well does your school help you develop skills for handling challenges or conflicts?</a:t>
            </a:r>
          </a:p>
        </p:txBody>
      </p:sp>
      <p:graphicFrame>
        <p:nvGraphicFramePr>
          <p:cNvPr id="28" name="Chart 27">
            <a:extLst>
              <a:ext uri="{FF2B5EF4-FFF2-40B4-BE49-F238E27FC236}">
                <a16:creationId xmlns:a16="http://schemas.microsoft.com/office/drawing/2014/main" id="{8335A64D-BB42-73F9-6AA4-E45CECE56F6C}"/>
              </a:ext>
            </a:extLst>
          </p:cNvPr>
          <p:cNvGraphicFramePr/>
          <p:nvPr>
            <p:extLst>
              <p:ext uri="{D42A27DB-BD31-4B8C-83A1-F6EECF244321}">
                <p14:modId xmlns:p14="http://schemas.microsoft.com/office/powerpoint/2010/main" val="953490611"/>
              </p:ext>
            </p:extLst>
          </p:nvPr>
        </p:nvGraphicFramePr>
        <p:xfrm>
          <a:off x="332318" y="3184860"/>
          <a:ext cx="8148553" cy="2547856"/>
        </p:xfrm>
        <a:graphic>
          <a:graphicData uri="http://schemas.openxmlformats.org/drawingml/2006/chart">
            <c:chart xmlns:c="http://schemas.openxmlformats.org/drawingml/2006/chart" xmlns:r="http://schemas.openxmlformats.org/officeDocument/2006/relationships" r:id="rId7"/>
          </a:graphicData>
        </a:graphic>
      </p:graphicFrame>
      <p:sp>
        <p:nvSpPr>
          <p:cNvPr id="23" name="TextBox 22">
            <a:extLst>
              <a:ext uri="{FF2B5EF4-FFF2-40B4-BE49-F238E27FC236}">
                <a16:creationId xmlns:a16="http://schemas.microsoft.com/office/drawing/2014/main" id="{96F66676-067E-9554-B42E-42A5D425BDC1}"/>
              </a:ext>
            </a:extLst>
          </p:cNvPr>
          <p:cNvSpPr txBox="1"/>
          <p:nvPr/>
        </p:nvSpPr>
        <p:spPr>
          <a:xfrm>
            <a:off x="711307" y="3514665"/>
            <a:ext cx="1761823" cy="1600438"/>
          </a:xfrm>
          <a:prstGeom prst="rect">
            <a:avLst/>
          </a:prstGeom>
          <a:noFill/>
        </p:spPr>
        <p:txBody>
          <a:bodyPr wrap="square" rtlCol="0" anchor="ctr">
            <a:spAutoFit/>
          </a:bodyPr>
          <a:lstStyle/>
          <a:p>
            <a:pPr algn="r">
              <a:spcAft>
                <a:spcPts val="3000"/>
              </a:spcAft>
            </a:pPr>
            <a:r>
              <a:rPr lang="en-US" sz="1200">
                <a:latin typeface="Aptos" panose="020B0004020202020204" pitchFamily="34" charset="0"/>
              </a:rPr>
              <a:t>White</a:t>
            </a:r>
            <a:endParaRPr lang="en-US" sz="1600">
              <a:latin typeface="Aptos" panose="020B0004020202020204" pitchFamily="34" charset="0"/>
            </a:endParaRPr>
          </a:p>
          <a:p>
            <a:pPr algn="r">
              <a:spcAft>
                <a:spcPts val="3000"/>
              </a:spcAft>
            </a:pPr>
            <a:r>
              <a:rPr lang="en-US" sz="1200">
                <a:latin typeface="Aptos" panose="020B0004020202020204" pitchFamily="34" charset="0"/>
              </a:rPr>
              <a:t>Hispanic or Latinx</a:t>
            </a:r>
          </a:p>
          <a:p>
            <a:pPr algn="r">
              <a:spcAft>
                <a:spcPts val="3000"/>
              </a:spcAft>
            </a:pPr>
            <a:r>
              <a:rPr lang="en-US" sz="1200">
                <a:latin typeface="Aptos" panose="020B0004020202020204" pitchFamily="34" charset="0"/>
              </a:rPr>
              <a:t>Black or African American</a:t>
            </a:r>
            <a:endParaRPr lang="en-US">
              <a:latin typeface="Aptos" panose="020B0004020202020204" pitchFamily="34" charset="0"/>
            </a:endParaRPr>
          </a:p>
        </p:txBody>
      </p:sp>
      <p:pic>
        <p:nvPicPr>
          <p:cNvPr id="11" name="Picture 10">
            <a:extLst>
              <a:ext uri="{FF2B5EF4-FFF2-40B4-BE49-F238E27FC236}">
                <a16:creationId xmlns:a16="http://schemas.microsoft.com/office/drawing/2014/main" id="{1F16721D-A89F-2CD6-63CF-B8E537536E66}"/>
              </a:ext>
            </a:extLst>
          </p:cNvPr>
          <p:cNvPicPr>
            <a:picLocks noChangeAspect="1"/>
          </p:cNvPicPr>
          <p:nvPr/>
        </p:nvPicPr>
        <p:blipFill>
          <a:blip r:embed="rId8"/>
          <a:stretch>
            <a:fillRect/>
          </a:stretch>
        </p:blipFill>
        <p:spPr>
          <a:xfrm>
            <a:off x="10663441" y="98502"/>
            <a:ext cx="1397921" cy="1101046"/>
          </a:xfrm>
          <a:prstGeom prst="rect">
            <a:avLst/>
          </a:prstGeom>
        </p:spPr>
      </p:pic>
      <p:sp>
        <p:nvSpPr>
          <p:cNvPr id="12" name="Rectangle 11">
            <a:extLst>
              <a:ext uri="{FF2B5EF4-FFF2-40B4-BE49-F238E27FC236}">
                <a16:creationId xmlns:a16="http://schemas.microsoft.com/office/drawing/2014/main" id="{595932C1-9EA5-327C-FFE1-3AAE9A70E719}"/>
              </a:ext>
            </a:extLst>
          </p:cNvPr>
          <p:cNvSpPr/>
          <p:nvPr/>
        </p:nvSpPr>
        <p:spPr>
          <a:xfrm>
            <a:off x="10707467" y="300022"/>
            <a:ext cx="1327778"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003594"/>
                  </a:outerShdw>
                </a:effectLst>
                <a:latin typeface="Aptos" panose="020B0004020202020204" pitchFamily="34" charset="0"/>
              </a:rPr>
              <a:t>Positive &amp; Inviting School Climate</a:t>
            </a:r>
          </a:p>
        </p:txBody>
      </p:sp>
      <p:sp>
        <p:nvSpPr>
          <p:cNvPr id="4" name="TextBox 3">
            <a:extLst>
              <a:ext uri="{FF2B5EF4-FFF2-40B4-BE49-F238E27FC236}">
                <a16:creationId xmlns:a16="http://schemas.microsoft.com/office/drawing/2014/main" id="{DBBFBAE8-9045-3F87-7315-D1CBDA9A680C}"/>
              </a:ext>
            </a:extLst>
          </p:cNvPr>
          <p:cNvSpPr txBox="1"/>
          <p:nvPr/>
        </p:nvSpPr>
        <p:spPr>
          <a:xfrm>
            <a:off x="9716236" y="2108556"/>
            <a:ext cx="2143446" cy="3554819"/>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Are all students able </a:t>
            </a:r>
            <a:br>
              <a:rPr lang="en-US" sz="1300">
                <a:latin typeface="Aptos"/>
              </a:rPr>
            </a:br>
            <a:r>
              <a:rPr lang="en-US" sz="1300">
                <a:latin typeface="Aptos"/>
              </a:rPr>
              <a:t>to access our social-emotional learning opportunities?</a:t>
            </a:r>
          </a:p>
          <a:p>
            <a:pPr marL="194310" indent="-194310" algn="l" rtl="0" fontAlgn="base">
              <a:spcAft>
                <a:spcPts val="400"/>
              </a:spcAft>
              <a:buFont typeface="Arial" panose="020B0604020202020204" pitchFamily="34" charset="0"/>
              <a:buChar char="•"/>
            </a:pPr>
            <a:r>
              <a:rPr lang="en-US" sz="1300">
                <a:latin typeface="Aptos"/>
              </a:rPr>
              <a:t>What barriers might be at play in our school?</a:t>
            </a:r>
          </a:p>
          <a:p>
            <a:pPr algn="l" rtl="0" fontAlgn="base">
              <a:spcBef>
                <a:spcPts val="1200"/>
              </a:spcBef>
            </a:pPr>
            <a:r>
              <a:rPr lang="en-US" sz="1300" b="1" i="0">
                <a:effectLst/>
                <a:latin typeface="Aptos"/>
              </a:rPr>
              <a:t>What quantitative or qualitative data could help us assess this in </a:t>
            </a:r>
            <a:br>
              <a:rPr lang="en-US" sz="1300" b="1" i="0">
                <a:effectLst/>
                <a:latin typeface="Aptos"/>
              </a:rPr>
            </a:br>
            <a:r>
              <a:rPr lang="en-US" sz="1300" b="1" i="0">
                <a:effectLst/>
                <a:latin typeface="Aptos"/>
              </a:rPr>
              <a:t>our school?</a:t>
            </a:r>
          </a:p>
          <a:p>
            <a:pPr algn="l" rtl="0" fontAlgn="base">
              <a:spcBef>
                <a:spcPts val="1200"/>
              </a:spcBef>
            </a:pPr>
            <a:r>
              <a:rPr lang="en-US" sz="1300" b="1" i="0">
                <a:effectLst/>
                <a:latin typeface="Aptos"/>
              </a:rPr>
              <a:t>Do we want to prioritize this—yes, no, or maybe?</a:t>
            </a:r>
          </a:p>
        </p:txBody>
      </p:sp>
      <p:sp>
        <p:nvSpPr>
          <p:cNvPr id="2" name="Rectangle 1">
            <a:extLst>
              <a:ext uri="{FF2B5EF4-FFF2-40B4-BE49-F238E27FC236}">
                <a16:creationId xmlns:a16="http://schemas.microsoft.com/office/drawing/2014/main" id="{64CF2F34-6CE6-CCEC-F729-8B4BABA5CB82}"/>
              </a:ext>
            </a:extLst>
          </p:cNvPr>
          <p:cNvSpPr/>
          <p:nvPr/>
        </p:nvSpPr>
        <p:spPr>
          <a:xfrm>
            <a:off x="9339135" y="1313732"/>
            <a:ext cx="2852865" cy="471990"/>
          </a:xfrm>
          <a:prstGeom prst="rect">
            <a:avLst/>
          </a:prstGeom>
          <a:solidFill>
            <a:srgbClr val="003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6" name="TextBox 5">
            <a:extLst>
              <a:ext uri="{FF2B5EF4-FFF2-40B4-BE49-F238E27FC236}">
                <a16:creationId xmlns:a16="http://schemas.microsoft.com/office/drawing/2014/main" id="{9507EB0D-3A1E-8D86-1F6B-754667E07D9E}"/>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Tree>
    <p:extLst>
      <p:ext uri="{BB962C8B-B14F-4D97-AF65-F5344CB8AC3E}">
        <p14:creationId xmlns:p14="http://schemas.microsoft.com/office/powerpoint/2010/main" val="37531423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B51EC4E2-738A-9667-E6B6-6BB7E2A9F0C1}"/>
              </a:ext>
            </a:extLst>
          </p:cNvPr>
          <p:cNvSpPr txBox="1"/>
          <p:nvPr/>
        </p:nvSpPr>
        <p:spPr>
          <a:xfrm>
            <a:off x="1468838" y="1693691"/>
            <a:ext cx="7259324"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At this school, family survey data revealed that nearly half of the families from low-income backgrounds and over half the families with multilingual learners, feel that communication with the school is a major barrier to being involved.</a:t>
            </a:r>
          </a:p>
        </p:txBody>
      </p:sp>
      <p:sp>
        <p:nvSpPr>
          <p:cNvPr id="26" name="TextBox 25">
            <a:extLst>
              <a:ext uri="{FF2B5EF4-FFF2-40B4-BE49-F238E27FC236}">
                <a16:creationId xmlns:a16="http://schemas.microsoft.com/office/drawing/2014/main" id="{4318AB94-8A1D-1854-5F97-1F621C2B3A13}"/>
              </a:ext>
            </a:extLst>
          </p:cNvPr>
          <p:cNvSpPr txBox="1"/>
          <p:nvPr/>
        </p:nvSpPr>
        <p:spPr>
          <a:xfrm>
            <a:off x="711306" y="6361303"/>
            <a:ext cx="8627827" cy="400110"/>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Note: We show sample Panorama data here, but data from other sources could be useful (e.g., school-specific surveys, anecdotal evidence, interviews).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ARE analysis of common trends in high schools.</a:t>
            </a:r>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003594">
              <a:alpha val="1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108556"/>
            <a:ext cx="2132864" cy="3303468"/>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What strategies do we use to engage and communicate with families from different backgrounds?</a:t>
            </a:r>
          </a:p>
          <a:p>
            <a:pPr algn="l" rtl="0" fontAlgn="base">
              <a:spcBef>
                <a:spcPts val="1200"/>
              </a:spcBef>
            </a:pPr>
            <a:r>
              <a:rPr lang="en-US" sz="1300" b="1" i="0">
                <a:effectLst/>
                <a:latin typeface="Aptos"/>
              </a:rPr>
              <a:t>What quantitative or qualitative data could help us assess this in our school?</a:t>
            </a:r>
          </a:p>
          <a:p>
            <a:pPr algn="l" rtl="0" fontAlgn="base">
              <a:spcBef>
                <a:spcPts val="1200"/>
              </a:spcBef>
            </a:pPr>
            <a:r>
              <a:rPr lang="en-US" sz="1300" b="1" i="0">
                <a:effectLst/>
                <a:latin typeface="Aptos"/>
              </a:rPr>
              <a:t>Do we want to prioritize this—yes, no, or maybe?</a:t>
            </a: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2"/>
            <a:ext cx="2852865" cy="471990"/>
          </a:xfrm>
          <a:prstGeom prst="rect">
            <a:avLst/>
          </a:prstGeom>
          <a:solidFill>
            <a:srgbClr val="003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1" name="Rectangle 40">
            <a:extLst>
              <a:ext uri="{FF2B5EF4-FFF2-40B4-BE49-F238E27FC236}">
                <a16:creationId xmlns:a16="http://schemas.microsoft.com/office/drawing/2014/main" id="{07F75FC2-42BD-BD28-12D6-D5AC99C546B0}"/>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3D6A1048-0124-6B1A-1BCF-06A826778E46}"/>
              </a:ext>
            </a:extLst>
          </p:cNvPr>
          <p:cNvSpPr txBox="1">
            <a:spLocks/>
          </p:cNvSpPr>
          <p:nvPr/>
        </p:nvSpPr>
        <p:spPr>
          <a:xfrm>
            <a:off x="342900" y="150338"/>
            <a:ext cx="10364566" cy="1124693"/>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13</a:t>
            </a:r>
          </a:p>
          <a:p>
            <a:pPr>
              <a:lnSpc>
                <a:spcPts val="2940"/>
              </a:lnSpc>
              <a:defRPr/>
            </a:pPr>
            <a:r>
              <a:rPr lang="en-US" sz="2200">
                <a:solidFill>
                  <a:schemeClr val="bg1"/>
                </a:solidFill>
                <a:latin typeface="Aptos Narrow" panose="020B0004020202020204" pitchFamily="34" charset="0"/>
              </a:rPr>
              <a:t>Families from low-income and multicultural backgrounds are less consistently informed about their students’ academic and nonacademic progress than other families.</a:t>
            </a:r>
          </a:p>
        </p:txBody>
      </p:sp>
      <p:pic>
        <p:nvPicPr>
          <p:cNvPr id="7" name="Picture 6">
            <a:extLst>
              <a:ext uri="{FF2B5EF4-FFF2-40B4-BE49-F238E27FC236}">
                <a16:creationId xmlns:a16="http://schemas.microsoft.com/office/drawing/2014/main" id="{A874BE28-CB95-2725-C4BD-AC05D39F9E9E}"/>
              </a:ext>
            </a:extLst>
          </p:cNvPr>
          <p:cNvPicPr>
            <a:picLocks noChangeAspect="1"/>
          </p:cNvPicPr>
          <p:nvPr/>
        </p:nvPicPr>
        <p:blipFill>
          <a:blip r:embed="rId6"/>
          <a:stretch>
            <a:fillRect/>
          </a:stretch>
        </p:blipFill>
        <p:spPr>
          <a:xfrm>
            <a:off x="10663441" y="98502"/>
            <a:ext cx="1397921" cy="1101046"/>
          </a:xfrm>
          <a:prstGeom prst="rect">
            <a:avLst/>
          </a:prstGeom>
        </p:spPr>
      </p:pic>
      <p:sp>
        <p:nvSpPr>
          <p:cNvPr id="45" name="Rectangle 44">
            <a:extLst>
              <a:ext uri="{FF2B5EF4-FFF2-40B4-BE49-F238E27FC236}">
                <a16:creationId xmlns:a16="http://schemas.microsoft.com/office/drawing/2014/main" id="{0E324251-673B-142A-9EFE-3FA8C72227AE}"/>
              </a:ext>
            </a:extLst>
          </p:cNvPr>
          <p:cNvSpPr/>
          <p:nvPr/>
        </p:nvSpPr>
        <p:spPr>
          <a:xfrm>
            <a:off x="10707467" y="300022"/>
            <a:ext cx="1327778"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003594"/>
                  </a:outerShdw>
                </a:effectLst>
                <a:latin typeface="Aptos" panose="020B0004020202020204" pitchFamily="34" charset="0"/>
              </a:rPr>
              <a:t>Positive &amp; Inviting School Climate</a:t>
            </a:r>
          </a:p>
        </p:txBody>
      </p:sp>
      <p:pic>
        <p:nvPicPr>
          <p:cNvPr id="13" name="Picture 12">
            <a:extLst>
              <a:ext uri="{FF2B5EF4-FFF2-40B4-BE49-F238E27FC236}">
                <a16:creationId xmlns:a16="http://schemas.microsoft.com/office/drawing/2014/main" id="{17988CE8-D181-CB38-72E6-E2F453774EFD}"/>
              </a:ext>
            </a:extLst>
          </p:cNvPr>
          <p:cNvPicPr>
            <a:picLocks noChangeAspect="1"/>
          </p:cNvPicPr>
          <p:nvPr/>
        </p:nvPicPr>
        <p:blipFill>
          <a:blip r:embed="rId7"/>
          <a:stretch>
            <a:fillRect/>
          </a:stretch>
        </p:blipFill>
        <p:spPr>
          <a:xfrm>
            <a:off x="647863" y="1535970"/>
            <a:ext cx="671668" cy="658368"/>
          </a:xfrm>
          <a:prstGeom prst="rect">
            <a:avLst/>
          </a:prstGeom>
        </p:spPr>
      </p:pic>
      <p:sp>
        <p:nvSpPr>
          <p:cNvPr id="18" name="Rounded Rectangle 17">
            <a:extLst>
              <a:ext uri="{FF2B5EF4-FFF2-40B4-BE49-F238E27FC236}">
                <a16:creationId xmlns:a16="http://schemas.microsoft.com/office/drawing/2014/main" id="{981BEE34-C126-2891-FD52-AE652E211C65}"/>
              </a:ext>
            </a:extLst>
          </p:cNvPr>
          <p:cNvSpPr/>
          <p:nvPr/>
        </p:nvSpPr>
        <p:spPr>
          <a:xfrm>
            <a:off x="638364" y="2574569"/>
            <a:ext cx="8089797" cy="3594884"/>
          </a:xfrm>
          <a:prstGeom prst="roundRect">
            <a:avLst>
              <a:gd name="adj" fmla="val 2684"/>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Same Side Corner Rectangle 18">
            <a:extLst>
              <a:ext uri="{FF2B5EF4-FFF2-40B4-BE49-F238E27FC236}">
                <a16:creationId xmlns:a16="http://schemas.microsoft.com/office/drawing/2014/main" id="{4FC5711F-4891-7E89-69FB-67345BFF96DB}"/>
              </a:ext>
            </a:extLst>
          </p:cNvPr>
          <p:cNvSpPr/>
          <p:nvPr/>
        </p:nvSpPr>
        <p:spPr>
          <a:xfrm>
            <a:off x="625325" y="2572653"/>
            <a:ext cx="8102836" cy="811101"/>
          </a:xfrm>
          <a:custGeom>
            <a:avLst/>
            <a:gdLst>
              <a:gd name="connsiteX0" fmla="*/ 81662 w 8102836"/>
              <a:gd name="connsiteY0" fmla="*/ 0 h 811101"/>
              <a:gd name="connsiteX1" fmla="*/ 902078 w 8102836"/>
              <a:gd name="connsiteY1" fmla="*/ 0 h 811101"/>
              <a:gd name="connsiteX2" fmla="*/ 1643099 w 8102836"/>
              <a:gd name="connsiteY2" fmla="*/ 0 h 811101"/>
              <a:gd name="connsiteX3" fmla="*/ 2145935 w 8102836"/>
              <a:gd name="connsiteY3" fmla="*/ 0 h 811101"/>
              <a:gd name="connsiteX4" fmla="*/ 2569376 w 8102836"/>
              <a:gd name="connsiteY4" fmla="*/ 0 h 811101"/>
              <a:gd name="connsiteX5" fmla="*/ 3072212 w 8102836"/>
              <a:gd name="connsiteY5" fmla="*/ 0 h 811101"/>
              <a:gd name="connsiteX6" fmla="*/ 3813233 w 8102836"/>
              <a:gd name="connsiteY6" fmla="*/ 0 h 811101"/>
              <a:gd name="connsiteX7" fmla="*/ 4316068 w 8102836"/>
              <a:gd name="connsiteY7" fmla="*/ 0 h 811101"/>
              <a:gd name="connsiteX8" fmla="*/ 4739509 w 8102836"/>
              <a:gd name="connsiteY8" fmla="*/ 0 h 811101"/>
              <a:gd name="connsiteX9" fmla="*/ 5242345 w 8102836"/>
              <a:gd name="connsiteY9" fmla="*/ 0 h 811101"/>
              <a:gd name="connsiteX10" fmla="*/ 5824576 w 8102836"/>
              <a:gd name="connsiteY10" fmla="*/ 0 h 811101"/>
              <a:gd name="connsiteX11" fmla="*/ 6486202 w 8102836"/>
              <a:gd name="connsiteY11" fmla="*/ 0 h 811101"/>
              <a:gd name="connsiteX12" fmla="*/ 6989037 w 8102836"/>
              <a:gd name="connsiteY12" fmla="*/ 0 h 811101"/>
              <a:gd name="connsiteX13" fmla="*/ 8021174 w 8102836"/>
              <a:gd name="connsiteY13" fmla="*/ 0 h 811101"/>
              <a:gd name="connsiteX14" fmla="*/ 8102836 w 8102836"/>
              <a:gd name="connsiteY14" fmla="*/ 81662 h 811101"/>
              <a:gd name="connsiteX15" fmla="*/ 8102836 w 8102836"/>
              <a:gd name="connsiteY15" fmla="*/ 424498 h 811101"/>
              <a:gd name="connsiteX16" fmla="*/ 8102836 w 8102836"/>
              <a:gd name="connsiteY16" fmla="*/ 811101 h 811101"/>
              <a:gd name="connsiteX17" fmla="*/ 8102836 w 8102836"/>
              <a:gd name="connsiteY17" fmla="*/ 811101 h 811101"/>
              <a:gd name="connsiteX18" fmla="*/ 7346571 w 8102836"/>
              <a:gd name="connsiteY18" fmla="*/ 811101 h 811101"/>
              <a:gd name="connsiteX19" fmla="*/ 6590307 w 8102836"/>
              <a:gd name="connsiteY19" fmla="*/ 811101 h 811101"/>
              <a:gd name="connsiteX20" fmla="*/ 5915070 w 8102836"/>
              <a:gd name="connsiteY20" fmla="*/ 811101 h 811101"/>
              <a:gd name="connsiteX21" fmla="*/ 5077777 w 8102836"/>
              <a:gd name="connsiteY21" fmla="*/ 811101 h 811101"/>
              <a:gd name="connsiteX22" fmla="*/ 4240484 w 8102836"/>
              <a:gd name="connsiteY22" fmla="*/ 811101 h 811101"/>
              <a:gd name="connsiteX23" fmla="*/ 3484219 w 8102836"/>
              <a:gd name="connsiteY23" fmla="*/ 811101 h 811101"/>
              <a:gd name="connsiteX24" fmla="*/ 2727955 w 8102836"/>
              <a:gd name="connsiteY24" fmla="*/ 811101 h 811101"/>
              <a:gd name="connsiteX25" fmla="*/ 1971690 w 8102836"/>
              <a:gd name="connsiteY25" fmla="*/ 811101 h 811101"/>
              <a:gd name="connsiteX26" fmla="*/ 1458510 w 8102836"/>
              <a:gd name="connsiteY26" fmla="*/ 811101 h 811101"/>
              <a:gd name="connsiteX27" fmla="*/ 621217 w 8102836"/>
              <a:gd name="connsiteY27" fmla="*/ 811101 h 811101"/>
              <a:gd name="connsiteX28" fmla="*/ 0 w 8102836"/>
              <a:gd name="connsiteY28" fmla="*/ 811101 h 811101"/>
              <a:gd name="connsiteX29" fmla="*/ 0 w 8102836"/>
              <a:gd name="connsiteY29" fmla="*/ 811101 h 811101"/>
              <a:gd name="connsiteX30" fmla="*/ 0 w 8102836"/>
              <a:gd name="connsiteY30" fmla="*/ 468265 h 811101"/>
              <a:gd name="connsiteX31" fmla="*/ 0 w 8102836"/>
              <a:gd name="connsiteY31" fmla="*/ 81662 h 811101"/>
              <a:gd name="connsiteX32" fmla="*/ 81662 w 8102836"/>
              <a:gd name="connsiteY32" fmla="*/ 0 h 81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02836" h="811101" fill="none" extrusionOk="0">
                <a:moveTo>
                  <a:pt x="81662" y="0"/>
                </a:moveTo>
                <a:cubicBezTo>
                  <a:pt x="335991" y="971"/>
                  <a:pt x="587897" y="-5793"/>
                  <a:pt x="902078" y="0"/>
                </a:cubicBezTo>
                <a:cubicBezTo>
                  <a:pt x="1216259" y="5793"/>
                  <a:pt x="1335699" y="-525"/>
                  <a:pt x="1643099" y="0"/>
                </a:cubicBezTo>
                <a:cubicBezTo>
                  <a:pt x="1950499" y="525"/>
                  <a:pt x="1909273" y="-18372"/>
                  <a:pt x="2145935" y="0"/>
                </a:cubicBezTo>
                <a:cubicBezTo>
                  <a:pt x="2382597" y="18372"/>
                  <a:pt x="2445677" y="2642"/>
                  <a:pt x="2569376" y="0"/>
                </a:cubicBezTo>
                <a:cubicBezTo>
                  <a:pt x="2693075" y="-2642"/>
                  <a:pt x="2969020" y="10943"/>
                  <a:pt x="3072212" y="0"/>
                </a:cubicBezTo>
                <a:cubicBezTo>
                  <a:pt x="3175404" y="-10943"/>
                  <a:pt x="3443946" y="-24015"/>
                  <a:pt x="3813233" y="0"/>
                </a:cubicBezTo>
                <a:cubicBezTo>
                  <a:pt x="4182520" y="24015"/>
                  <a:pt x="4099086" y="20824"/>
                  <a:pt x="4316068" y="0"/>
                </a:cubicBezTo>
                <a:cubicBezTo>
                  <a:pt x="4533050" y="-20824"/>
                  <a:pt x="4584841" y="1551"/>
                  <a:pt x="4739509" y="0"/>
                </a:cubicBezTo>
                <a:cubicBezTo>
                  <a:pt x="4894177" y="-1551"/>
                  <a:pt x="4995841" y="753"/>
                  <a:pt x="5242345" y="0"/>
                </a:cubicBezTo>
                <a:cubicBezTo>
                  <a:pt x="5488849" y="-753"/>
                  <a:pt x="5639557" y="-3420"/>
                  <a:pt x="5824576" y="0"/>
                </a:cubicBezTo>
                <a:cubicBezTo>
                  <a:pt x="6009595" y="3420"/>
                  <a:pt x="6231675" y="-25683"/>
                  <a:pt x="6486202" y="0"/>
                </a:cubicBezTo>
                <a:cubicBezTo>
                  <a:pt x="6740729" y="25683"/>
                  <a:pt x="6833801" y="-19837"/>
                  <a:pt x="6989037" y="0"/>
                </a:cubicBezTo>
                <a:cubicBezTo>
                  <a:pt x="7144274" y="19837"/>
                  <a:pt x="7797858" y="-40981"/>
                  <a:pt x="8021174" y="0"/>
                </a:cubicBezTo>
                <a:cubicBezTo>
                  <a:pt x="8061405" y="-8698"/>
                  <a:pt x="8098075" y="38774"/>
                  <a:pt x="8102836" y="81662"/>
                </a:cubicBezTo>
                <a:cubicBezTo>
                  <a:pt x="8115304" y="211976"/>
                  <a:pt x="8104950" y="278233"/>
                  <a:pt x="8102836" y="424498"/>
                </a:cubicBezTo>
                <a:cubicBezTo>
                  <a:pt x="8100722" y="570763"/>
                  <a:pt x="8106905" y="633951"/>
                  <a:pt x="8102836" y="811101"/>
                </a:cubicBezTo>
                <a:lnTo>
                  <a:pt x="8102836" y="811101"/>
                </a:lnTo>
                <a:cubicBezTo>
                  <a:pt x="7927164" y="844685"/>
                  <a:pt x="7511508" y="810982"/>
                  <a:pt x="7346571" y="811101"/>
                </a:cubicBezTo>
                <a:cubicBezTo>
                  <a:pt x="7181634" y="811220"/>
                  <a:pt x="6812757" y="798377"/>
                  <a:pt x="6590307" y="811101"/>
                </a:cubicBezTo>
                <a:cubicBezTo>
                  <a:pt x="6367857" y="823825"/>
                  <a:pt x="6238911" y="806405"/>
                  <a:pt x="5915070" y="811101"/>
                </a:cubicBezTo>
                <a:cubicBezTo>
                  <a:pt x="5591229" y="815797"/>
                  <a:pt x="5313008" y="837541"/>
                  <a:pt x="5077777" y="811101"/>
                </a:cubicBezTo>
                <a:cubicBezTo>
                  <a:pt x="4842546" y="784661"/>
                  <a:pt x="4492864" y="806697"/>
                  <a:pt x="4240484" y="811101"/>
                </a:cubicBezTo>
                <a:cubicBezTo>
                  <a:pt x="3988104" y="815505"/>
                  <a:pt x="3735081" y="820291"/>
                  <a:pt x="3484219" y="811101"/>
                </a:cubicBezTo>
                <a:cubicBezTo>
                  <a:pt x="3233357" y="801911"/>
                  <a:pt x="2924173" y="792442"/>
                  <a:pt x="2727955" y="811101"/>
                </a:cubicBezTo>
                <a:cubicBezTo>
                  <a:pt x="2531737" y="829760"/>
                  <a:pt x="2240233" y="811631"/>
                  <a:pt x="1971690" y="811101"/>
                </a:cubicBezTo>
                <a:cubicBezTo>
                  <a:pt x="1703147" y="810571"/>
                  <a:pt x="1686517" y="813021"/>
                  <a:pt x="1458510" y="811101"/>
                </a:cubicBezTo>
                <a:cubicBezTo>
                  <a:pt x="1230503" y="809181"/>
                  <a:pt x="984742" y="786964"/>
                  <a:pt x="621217" y="811101"/>
                </a:cubicBezTo>
                <a:cubicBezTo>
                  <a:pt x="257692" y="835238"/>
                  <a:pt x="135239" y="826448"/>
                  <a:pt x="0" y="811101"/>
                </a:cubicBezTo>
                <a:lnTo>
                  <a:pt x="0" y="811101"/>
                </a:lnTo>
                <a:cubicBezTo>
                  <a:pt x="-13524" y="729743"/>
                  <a:pt x="-11136" y="594139"/>
                  <a:pt x="0" y="468265"/>
                </a:cubicBezTo>
                <a:cubicBezTo>
                  <a:pt x="11136" y="342391"/>
                  <a:pt x="19327" y="163113"/>
                  <a:pt x="0" y="81662"/>
                </a:cubicBezTo>
                <a:cubicBezTo>
                  <a:pt x="1948" y="28922"/>
                  <a:pt x="43140" y="-6812"/>
                  <a:pt x="81662" y="0"/>
                </a:cubicBezTo>
                <a:close/>
              </a:path>
              <a:path w="8102836" h="811101" stroke="0" extrusionOk="0">
                <a:moveTo>
                  <a:pt x="81662" y="0"/>
                </a:moveTo>
                <a:cubicBezTo>
                  <a:pt x="276800" y="-26665"/>
                  <a:pt x="398460" y="-6477"/>
                  <a:pt x="663893" y="0"/>
                </a:cubicBezTo>
                <a:cubicBezTo>
                  <a:pt x="929326" y="6477"/>
                  <a:pt x="881096" y="10638"/>
                  <a:pt x="1087334" y="0"/>
                </a:cubicBezTo>
                <a:cubicBezTo>
                  <a:pt x="1293572" y="-10638"/>
                  <a:pt x="1556592" y="37992"/>
                  <a:pt x="1907750" y="0"/>
                </a:cubicBezTo>
                <a:cubicBezTo>
                  <a:pt x="2258908" y="-37992"/>
                  <a:pt x="2266671" y="5874"/>
                  <a:pt x="2489981" y="0"/>
                </a:cubicBezTo>
                <a:cubicBezTo>
                  <a:pt x="2713291" y="-5874"/>
                  <a:pt x="2861372" y="-11184"/>
                  <a:pt x="3072212" y="0"/>
                </a:cubicBezTo>
                <a:cubicBezTo>
                  <a:pt x="3283052" y="11184"/>
                  <a:pt x="3684372" y="23757"/>
                  <a:pt x="3892628" y="0"/>
                </a:cubicBezTo>
                <a:cubicBezTo>
                  <a:pt x="4100884" y="-23757"/>
                  <a:pt x="4162694" y="-11156"/>
                  <a:pt x="4395464" y="0"/>
                </a:cubicBezTo>
                <a:cubicBezTo>
                  <a:pt x="4628234" y="11156"/>
                  <a:pt x="5042654" y="-9676"/>
                  <a:pt x="5215880" y="0"/>
                </a:cubicBezTo>
                <a:cubicBezTo>
                  <a:pt x="5389106" y="9676"/>
                  <a:pt x="5629232" y="-10264"/>
                  <a:pt x="6036296" y="0"/>
                </a:cubicBezTo>
                <a:cubicBezTo>
                  <a:pt x="6443360" y="10264"/>
                  <a:pt x="6518843" y="-15185"/>
                  <a:pt x="6697922" y="0"/>
                </a:cubicBezTo>
                <a:cubicBezTo>
                  <a:pt x="6877001" y="15185"/>
                  <a:pt x="7685726" y="-45114"/>
                  <a:pt x="8021174" y="0"/>
                </a:cubicBezTo>
                <a:cubicBezTo>
                  <a:pt x="8066787" y="-1404"/>
                  <a:pt x="8103887" y="39827"/>
                  <a:pt x="8102836" y="81662"/>
                </a:cubicBezTo>
                <a:cubicBezTo>
                  <a:pt x="8115924" y="257341"/>
                  <a:pt x="8115230" y="333276"/>
                  <a:pt x="8102836" y="439087"/>
                </a:cubicBezTo>
                <a:cubicBezTo>
                  <a:pt x="8090442" y="544899"/>
                  <a:pt x="8118098" y="627859"/>
                  <a:pt x="8102836" y="811101"/>
                </a:cubicBezTo>
                <a:lnTo>
                  <a:pt x="8102836" y="811101"/>
                </a:lnTo>
                <a:cubicBezTo>
                  <a:pt x="7725755" y="847213"/>
                  <a:pt x="7502158" y="794689"/>
                  <a:pt x="7265543" y="811101"/>
                </a:cubicBezTo>
                <a:cubicBezTo>
                  <a:pt x="7028928" y="827513"/>
                  <a:pt x="6690151" y="788275"/>
                  <a:pt x="6509278" y="811101"/>
                </a:cubicBezTo>
                <a:cubicBezTo>
                  <a:pt x="6328405" y="833927"/>
                  <a:pt x="6020108" y="847624"/>
                  <a:pt x="5753014" y="811101"/>
                </a:cubicBezTo>
                <a:cubicBezTo>
                  <a:pt x="5485920" y="774578"/>
                  <a:pt x="5181397" y="784127"/>
                  <a:pt x="4996749" y="811101"/>
                </a:cubicBezTo>
                <a:cubicBezTo>
                  <a:pt x="4812101" y="838075"/>
                  <a:pt x="4709171" y="820533"/>
                  <a:pt x="4564598" y="811101"/>
                </a:cubicBezTo>
                <a:cubicBezTo>
                  <a:pt x="4420025" y="801669"/>
                  <a:pt x="4196405" y="793141"/>
                  <a:pt x="4051418" y="811101"/>
                </a:cubicBezTo>
                <a:cubicBezTo>
                  <a:pt x="3906431" y="829061"/>
                  <a:pt x="3644507" y="792468"/>
                  <a:pt x="3295153" y="811101"/>
                </a:cubicBezTo>
                <a:cubicBezTo>
                  <a:pt x="2945800" y="829734"/>
                  <a:pt x="2882187" y="805856"/>
                  <a:pt x="2700945" y="811101"/>
                </a:cubicBezTo>
                <a:cubicBezTo>
                  <a:pt x="2519703" y="816346"/>
                  <a:pt x="2386586" y="817837"/>
                  <a:pt x="2187766" y="811101"/>
                </a:cubicBezTo>
                <a:cubicBezTo>
                  <a:pt x="1988946" y="804365"/>
                  <a:pt x="1761589" y="820343"/>
                  <a:pt x="1431501" y="811101"/>
                </a:cubicBezTo>
                <a:cubicBezTo>
                  <a:pt x="1101413" y="801859"/>
                  <a:pt x="1075672" y="785086"/>
                  <a:pt x="756265" y="811101"/>
                </a:cubicBezTo>
                <a:cubicBezTo>
                  <a:pt x="436858" y="837116"/>
                  <a:pt x="357436" y="791118"/>
                  <a:pt x="0" y="811101"/>
                </a:cubicBezTo>
                <a:lnTo>
                  <a:pt x="0" y="811101"/>
                </a:lnTo>
                <a:cubicBezTo>
                  <a:pt x="-14404" y="670511"/>
                  <a:pt x="-18550" y="577735"/>
                  <a:pt x="0" y="431793"/>
                </a:cubicBezTo>
                <a:cubicBezTo>
                  <a:pt x="18550" y="285851"/>
                  <a:pt x="15974" y="248170"/>
                  <a:pt x="0" y="81662"/>
                </a:cubicBezTo>
                <a:cubicBezTo>
                  <a:pt x="2959" y="35912"/>
                  <a:pt x="39033" y="2037"/>
                  <a:pt x="81662"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0068"/>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0" name="Rectangle 19">
            <a:extLst>
              <a:ext uri="{FF2B5EF4-FFF2-40B4-BE49-F238E27FC236}">
                <a16:creationId xmlns:a16="http://schemas.microsoft.com/office/drawing/2014/main" id="{C3C224AA-F086-9DD0-F832-E4E31A24732D}"/>
              </a:ext>
            </a:extLst>
          </p:cNvPr>
          <p:cNvSpPr/>
          <p:nvPr/>
        </p:nvSpPr>
        <p:spPr>
          <a:xfrm>
            <a:off x="738121" y="2625481"/>
            <a:ext cx="7888085" cy="408580"/>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100" b="1" i="0" strike="noStrike" kern="1200" cap="none" spc="0" normalizeH="0" baseline="0" noProof="0" dirty="0">
                <a:ln>
                  <a:noFill/>
                </a:ln>
                <a:effectLst/>
                <a:uLnTx/>
                <a:uFillTx/>
                <a:latin typeface="Aptos" panose="020B0004020202020204"/>
              </a:rPr>
              <a:t>FAMILY</a:t>
            </a:r>
            <a:r>
              <a:rPr kumimoji="0" lang="en-US" sz="1100" b="1" i="0" strike="noStrike" kern="1200" cap="none" spc="0" normalizeH="0" baseline="0" noProof="0">
                <a:ln>
                  <a:noFill/>
                </a:ln>
                <a:effectLst/>
                <a:uLnTx/>
                <a:uFillTx/>
                <a:latin typeface="Aptos" panose="020B0004020202020204"/>
              </a:rPr>
              <a:t> SURVEY </a:t>
            </a:r>
            <a:br>
              <a:rPr kumimoji="0" lang="en-US" sz="1400" i="0" u="none" strike="noStrike" kern="1200" cap="none" spc="0" normalizeH="0" baseline="0" noProof="0">
                <a:ln>
                  <a:noFill/>
                </a:ln>
                <a:effectLst/>
                <a:uLnTx/>
                <a:uFillTx/>
                <a:latin typeface="Aptos" panose="020B0004020202020204"/>
              </a:rPr>
            </a:br>
            <a:r>
              <a:rPr kumimoji="0" lang="en-US" sz="1300" i="0" u="none" strike="noStrike" kern="1200" cap="none" spc="0" normalizeH="0" baseline="0" noProof="0">
                <a:ln>
                  <a:noFill/>
                </a:ln>
                <a:effectLst/>
                <a:uLnTx/>
                <a:uFillTx/>
                <a:latin typeface="Aptos" panose="020B0004020202020204"/>
              </a:rPr>
              <a:t>How big of a problem is the following issue for becoming involved with your child’s current school? </a:t>
            </a:r>
          </a:p>
          <a:p>
            <a:pPr>
              <a:defRPr/>
            </a:pPr>
            <a:r>
              <a:rPr kumimoji="0" lang="en-US" sz="1300" i="0" u="none" strike="noStrike" kern="1200" cap="none" spc="0" normalizeH="0" baseline="0" noProof="0">
                <a:ln>
                  <a:noFill/>
                </a:ln>
                <a:effectLst/>
                <a:uLnTx/>
                <a:uFillTx/>
                <a:latin typeface="Aptos" panose="020B0004020202020204"/>
              </a:rPr>
              <a:t>“I feel unsure about how to communicate with the school.”</a:t>
            </a:r>
          </a:p>
        </p:txBody>
      </p:sp>
      <p:sp>
        <p:nvSpPr>
          <p:cNvPr id="23" name="TextBox 22">
            <a:extLst>
              <a:ext uri="{FF2B5EF4-FFF2-40B4-BE49-F238E27FC236}">
                <a16:creationId xmlns:a16="http://schemas.microsoft.com/office/drawing/2014/main" id="{96F66676-067E-9554-B42E-42A5D425BDC1}"/>
              </a:ext>
            </a:extLst>
          </p:cNvPr>
          <p:cNvSpPr txBox="1"/>
          <p:nvPr/>
        </p:nvSpPr>
        <p:spPr>
          <a:xfrm>
            <a:off x="836095" y="3594454"/>
            <a:ext cx="1761823" cy="1892826"/>
          </a:xfrm>
          <a:prstGeom prst="rect">
            <a:avLst/>
          </a:prstGeom>
          <a:noFill/>
        </p:spPr>
        <p:txBody>
          <a:bodyPr wrap="square" rtlCol="0" anchor="ctr">
            <a:spAutoFit/>
          </a:bodyPr>
          <a:lstStyle/>
          <a:p>
            <a:pPr algn="r">
              <a:spcAft>
                <a:spcPts val="1800"/>
              </a:spcAft>
            </a:pPr>
            <a:r>
              <a:rPr lang="en-US" sz="1200">
                <a:latin typeface="Aptos" panose="020B0004020202020204" pitchFamily="34" charset="0"/>
              </a:rPr>
              <a:t>Families who </a:t>
            </a:r>
            <a:br>
              <a:rPr lang="en-US" sz="1200">
                <a:latin typeface="Aptos" panose="020B0004020202020204" pitchFamily="34" charset="0"/>
              </a:rPr>
            </a:br>
            <a:r>
              <a:rPr lang="en-US" sz="1200">
                <a:latin typeface="Aptos" panose="020B0004020202020204" pitchFamily="34" charset="0"/>
              </a:rPr>
              <a:t>qualify for FRL</a:t>
            </a:r>
          </a:p>
          <a:p>
            <a:pPr algn="r">
              <a:spcAft>
                <a:spcPts val="1800"/>
              </a:spcAft>
            </a:pPr>
            <a:r>
              <a:rPr lang="en-US" sz="1200">
                <a:latin typeface="Aptos" panose="020B0004020202020204" pitchFamily="34" charset="0"/>
              </a:rPr>
              <a:t>Families who don’t qualify for FRL</a:t>
            </a:r>
          </a:p>
          <a:p>
            <a:pPr algn="r">
              <a:spcAft>
                <a:spcPts val="1800"/>
              </a:spcAft>
            </a:pPr>
            <a:r>
              <a:rPr lang="en-US" sz="1200">
                <a:latin typeface="Aptos" panose="020B0004020202020204" pitchFamily="34" charset="0"/>
              </a:rPr>
              <a:t>Families with MLLs</a:t>
            </a:r>
          </a:p>
          <a:p>
            <a:pPr algn="r">
              <a:spcAft>
                <a:spcPts val="1800"/>
              </a:spcAft>
            </a:pPr>
            <a:r>
              <a:rPr lang="en-US" sz="1200">
                <a:latin typeface="Aptos" panose="020B0004020202020204" pitchFamily="34" charset="0"/>
              </a:rPr>
              <a:t>Families without MLLs</a:t>
            </a:r>
          </a:p>
        </p:txBody>
      </p:sp>
      <p:graphicFrame>
        <p:nvGraphicFramePr>
          <p:cNvPr id="2" name="Chart 1">
            <a:extLst>
              <a:ext uri="{FF2B5EF4-FFF2-40B4-BE49-F238E27FC236}">
                <a16:creationId xmlns:a16="http://schemas.microsoft.com/office/drawing/2014/main" id="{1E51C170-CB70-3C9A-5795-87D004E94B53}"/>
              </a:ext>
            </a:extLst>
          </p:cNvPr>
          <p:cNvGraphicFramePr/>
          <p:nvPr>
            <p:extLst>
              <p:ext uri="{D42A27DB-BD31-4B8C-83A1-F6EECF244321}">
                <p14:modId xmlns:p14="http://schemas.microsoft.com/office/powerpoint/2010/main" val="83004969"/>
              </p:ext>
            </p:extLst>
          </p:nvPr>
        </p:nvGraphicFramePr>
        <p:xfrm>
          <a:off x="342900" y="3590287"/>
          <a:ext cx="8238317" cy="248860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2362343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extLst>
              <p:ext uri="{D42A27DB-BD31-4B8C-83A1-F6EECF244321}">
                <p14:modId xmlns:p14="http://schemas.microsoft.com/office/powerpoint/2010/main" val="88479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2386A8E9-BCDA-9122-B788-DC7FEBC241E7}"/>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28515"/>
            <a:ext cx="2852864" cy="5529485"/>
          </a:xfrm>
          <a:prstGeom prst="rect">
            <a:avLst/>
          </a:prstGeom>
          <a:solidFill>
            <a:srgbClr val="FFC72C">
              <a:alpha val="1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18" name="Rounded Rectangle 17">
            <a:extLst>
              <a:ext uri="{FF2B5EF4-FFF2-40B4-BE49-F238E27FC236}">
                <a16:creationId xmlns:a16="http://schemas.microsoft.com/office/drawing/2014/main" id="{981BEE34-C126-2891-FD52-AE652E211C65}"/>
              </a:ext>
            </a:extLst>
          </p:cNvPr>
          <p:cNvSpPr/>
          <p:nvPr/>
        </p:nvSpPr>
        <p:spPr>
          <a:xfrm>
            <a:off x="638364" y="2492969"/>
            <a:ext cx="8089797" cy="3245843"/>
          </a:xfrm>
          <a:prstGeom prst="roundRect">
            <a:avLst>
              <a:gd name="adj" fmla="val 2684"/>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Same Side Corner Rectangle 18">
            <a:extLst>
              <a:ext uri="{FF2B5EF4-FFF2-40B4-BE49-F238E27FC236}">
                <a16:creationId xmlns:a16="http://schemas.microsoft.com/office/drawing/2014/main" id="{4FC5711F-4891-7E89-69FB-67345BFF96DB}"/>
              </a:ext>
            </a:extLst>
          </p:cNvPr>
          <p:cNvSpPr/>
          <p:nvPr/>
        </p:nvSpPr>
        <p:spPr>
          <a:xfrm>
            <a:off x="625325" y="2494940"/>
            <a:ext cx="8102836" cy="594360"/>
          </a:xfrm>
          <a:custGeom>
            <a:avLst/>
            <a:gdLst>
              <a:gd name="connsiteX0" fmla="*/ 59840 w 8102836"/>
              <a:gd name="connsiteY0" fmla="*/ 0 h 594360"/>
              <a:gd name="connsiteX1" fmla="*/ 485608 w 8102836"/>
              <a:gd name="connsiteY1" fmla="*/ 0 h 594360"/>
              <a:gd name="connsiteX2" fmla="*/ 1230703 w 8102836"/>
              <a:gd name="connsiteY2" fmla="*/ 0 h 594360"/>
              <a:gd name="connsiteX3" fmla="*/ 1656471 w 8102836"/>
              <a:gd name="connsiteY3" fmla="*/ 0 h 594360"/>
              <a:gd name="connsiteX4" fmla="*/ 2401566 w 8102836"/>
              <a:gd name="connsiteY4" fmla="*/ 0 h 594360"/>
              <a:gd name="connsiteX5" fmla="*/ 2907166 w 8102836"/>
              <a:gd name="connsiteY5" fmla="*/ 0 h 594360"/>
              <a:gd name="connsiteX6" fmla="*/ 3332934 w 8102836"/>
              <a:gd name="connsiteY6" fmla="*/ 0 h 594360"/>
              <a:gd name="connsiteX7" fmla="*/ 3838534 w 8102836"/>
              <a:gd name="connsiteY7" fmla="*/ 0 h 594360"/>
              <a:gd name="connsiteX8" fmla="*/ 4583628 w 8102836"/>
              <a:gd name="connsiteY8" fmla="*/ 0 h 594360"/>
              <a:gd name="connsiteX9" fmla="*/ 5089228 w 8102836"/>
              <a:gd name="connsiteY9" fmla="*/ 0 h 594360"/>
              <a:gd name="connsiteX10" fmla="*/ 5514997 w 8102836"/>
              <a:gd name="connsiteY10" fmla="*/ 0 h 594360"/>
              <a:gd name="connsiteX11" fmla="*/ 6020596 w 8102836"/>
              <a:gd name="connsiteY11" fmla="*/ 0 h 594360"/>
              <a:gd name="connsiteX12" fmla="*/ 6606028 w 8102836"/>
              <a:gd name="connsiteY12" fmla="*/ 0 h 594360"/>
              <a:gd name="connsiteX13" fmla="*/ 7271291 w 8102836"/>
              <a:gd name="connsiteY13" fmla="*/ 0 h 594360"/>
              <a:gd name="connsiteX14" fmla="*/ 8042996 w 8102836"/>
              <a:gd name="connsiteY14" fmla="*/ 0 h 594360"/>
              <a:gd name="connsiteX15" fmla="*/ 8102836 w 8102836"/>
              <a:gd name="connsiteY15" fmla="*/ 59840 h 594360"/>
              <a:gd name="connsiteX16" fmla="*/ 8102836 w 8102836"/>
              <a:gd name="connsiteY16" fmla="*/ 594360 h 594360"/>
              <a:gd name="connsiteX17" fmla="*/ 8102836 w 8102836"/>
              <a:gd name="connsiteY17" fmla="*/ 594360 h 594360"/>
              <a:gd name="connsiteX18" fmla="*/ 7346571 w 8102836"/>
              <a:gd name="connsiteY18" fmla="*/ 594360 h 594360"/>
              <a:gd name="connsiteX19" fmla="*/ 6671335 w 8102836"/>
              <a:gd name="connsiteY19" fmla="*/ 594360 h 594360"/>
              <a:gd name="connsiteX20" fmla="*/ 6077127 w 8102836"/>
              <a:gd name="connsiteY20" fmla="*/ 594360 h 594360"/>
              <a:gd name="connsiteX21" fmla="*/ 5320862 w 8102836"/>
              <a:gd name="connsiteY21" fmla="*/ 594360 h 594360"/>
              <a:gd name="connsiteX22" fmla="*/ 4645626 w 8102836"/>
              <a:gd name="connsiteY22" fmla="*/ 594360 h 594360"/>
              <a:gd name="connsiteX23" fmla="*/ 3808333 w 8102836"/>
              <a:gd name="connsiteY23" fmla="*/ 594360 h 594360"/>
              <a:gd name="connsiteX24" fmla="*/ 2971040 w 8102836"/>
              <a:gd name="connsiteY24" fmla="*/ 594360 h 594360"/>
              <a:gd name="connsiteX25" fmla="*/ 2214775 w 8102836"/>
              <a:gd name="connsiteY25" fmla="*/ 594360 h 594360"/>
              <a:gd name="connsiteX26" fmla="*/ 1458510 w 8102836"/>
              <a:gd name="connsiteY26" fmla="*/ 594360 h 594360"/>
              <a:gd name="connsiteX27" fmla="*/ 702246 w 8102836"/>
              <a:gd name="connsiteY27" fmla="*/ 594360 h 594360"/>
              <a:gd name="connsiteX28" fmla="*/ 0 w 8102836"/>
              <a:gd name="connsiteY28" fmla="*/ 594360 h 594360"/>
              <a:gd name="connsiteX29" fmla="*/ 0 w 8102836"/>
              <a:gd name="connsiteY29" fmla="*/ 594360 h 594360"/>
              <a:gd name="connsiteX30" fmla="*/ 0 w 8102836"/>
              <a:gd name="connsiteY30" fmla="*/ 59840 h 594360"/>
              <a:gd name="connsiteX31" fmla="*/ 59840 w 8102836"/>
              <a:gd name="connsiteY31" fmla="*/ 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02836" h="594360" fill="none" extrusionOk="0">
                <a:moveTo>
                  <a:pt x="59840" y="0"/>
                </a:moveTo>
                <a:cubicBezTo>
                  <a:pt x="164828" y="19909"/>
                  <a:pt x="390347" y="7144"/>
                  <a:pt x="485608" y="0"/>
                </a:cubicBezTo>
                <a:cubicBezTo>
                  <a:pt x="580869" y="-7144"/>
                  <a:pt x="999595" y="-30346"/>
                  <a:pt x="1230703" y="0"/>
                </a:cubicBezTo>
                <a:cubicBezTo>
                  <a:pt x="1461811" y="30346"/>
                  <a:pt x="1529347" y="14237"/>
                  <a:pt x="1656471" y="0"/>
                </a:cubicBezTo>
                <a:cubicBezTo>
                  <a:pt x="1783595" y="-14237"/>
                  <a:pt x="2103177" y="12962"/>
                  <a:pt x="2401566" y="0"/>
                </a:cubicBezTo>
                <a:cubicBezTo>
                  <a:pt x="2699955" y="-12962"/>
                  <a:pt x="2774897" y="-12042"/>
                  <a:pt x="2907166" y="0"/>
                </a:cubicBezTo>
                <a:cubicBezTo>
                  <a:pt x="3039435" y="12042"/>
                  <a:pt x="3149828" y="16495"/>
                  <a:pt x="3332934" y="0"/>
                </a:cubicBezTo>
                <a:cubicBezTo>
                  <a:pt x="3516040" y="-16495"/>
                  <a:pt x="3647001" y="3296"/>
                  <a:pt x="3838534" y="0"/>
                </a:cubicBezTo>
                <a:cubicBezTo>
                  <a:pt x="4030067" y="-3296"/>
                  <a:pt x="4399928" y="6188"/>
                  <a:pt x="4583628" y="0"/>
                </a:cubicBezTo>
                <a:cubicBezTo>
                  <a:pt x="4767328" y="-6188"/>
                  <a:pt x="4898314" y="19659"/>
                  <a:pt x="5089228" y="0"/>
                </a:cubicBezTo>
                <a:cubicBezTo>
                  <a:pt x="5280142" y="-19659"/>
                  <a:pt x="5352917" y="9193"/>
                  <a:pt x="5514997" y="0"/>
                </a:cubicBezTo>
                <a:cubicBezTo>
                  <a:pt x="5677077" y="-9193"/>
                  <a:pt x="5884321" y="4358"/>
                  <a:pt x="6020596" y="0"/>
                </a:cubicBezTo>
                <a:cubicBezTo>
                  <a:pt x="6156871" y="-4358"/>
                  <a:pt x="6422462" y="-23151"/>
                  <a:pt x="6606028" y="0"/>
                </a:cubicBezTo>
                <a:cubicBezTo>
                  <a:pt x="6789594" y="23151"/>
                  <a:pt x="6953478" y="-4069"/>
                  <a:pt x="7271291" y="0"/>
                </a:cubicBezTo>
                <a:cubicBezTo>
                  <a:pt x="7589104" y="4069"/>
                  <a:pt x="7800937" y="-34159"/>
                  <a:pt x="8042996" y="0"/>
                </a:cubicBezTo>
                <a:cubicBezTo>
                  <a:pt x="8077208" y="2991"/>
                  <a:pt x="8106164" y="28339"/>
                  <a:pt x="8102836" y="59840"/>
                </a:cubicBezTo>
                <a:cubicBezTo>
                  <a:pt x="8106257" y="176148"/>
                  <a:pt x="8101615" y="486817"/>
                  <a:pt x="8102836" y="594360"/>
                </a:cubicBezTo>
                <a:lnTo>
                  <a:pt x="8102836" y="594360"/>
                </a:lnTo>
                <a:cubicBezTo>
                  <a:pt x="7904752" y="577882"/>
                  <a:pt x="7534653" y="579481"/>
                  <a:pt x="7346571" y="594360"/>
                </a:cubicBezTo>
                <a:cubicBezTo>
                  <a:pt x="7158489" y="609239"/>
                  <a:pt x="6879146" y="615697"/>
                  <a:pt x="6671335" y="594360"/>
                </a:cubicBezTo>
                <a:cubicBezTo>
                  <a:pt x="6463524" y="573023"/>
                  <a:pt x="6244037" y="606436"/>
                  <a:pt x="6077127" y="594360"/>
                </a:cubicBezTo>
                <a:cubicBezTo>
                  <a:pt x="5910217" y="582284"/>
                  <a:pt x="5548942" y="584715"/>
                  <a:pt x="5320862" y="594360"/>
                </a:cubicBezTo>
                <a:cubicBezTo>
                  <a:pt x="5092782" y="604005"/>
                  <a:pt x="4968140" y="585761"/>
                  <a:pt x="4645626" y="594360"/>
                </a:cubicBezTo>
                <a:cubicBezTo>
                  <a:pt x="4323112" y="602959"/>
                  <a:pt x="4043564" y="620800"/>
                  <a:pt x="3808333" y="594360"/>
                </a:cubicBezTo>
                <a:cubicBezTo>
                  <a:pt x="3573102" y="567920"/>
                  <a:pt x="3223420" y="589956"/>
                  <a:pt x="2971040" y="594360"/>
                </a:cubicBezTo>
                <a:cubicBezTo>
                  <a:pt x="2718660" y="598764"/>
                  <a:pt x="2465637" y="603550"/>
                  <a:pt x="2214775" y="594360"/>
                </a:cubicBezTo>
                <a:cubicBezTo>
                  <a:pt x="1963913" y="585170"/>
                  <a:pt x="1655034" y="577033"/>
                  <a:pt x="1458510" y="594360"/>
                </a:cubicBezTo>
                <a:cubicBezTo>
                  <a:pt x="1261987" y="611687"/>
                  <a:pt x="969798" y="592711"/>
                  <a:pt x="702246" y="594360"/>
                </a:cubicBezTo>
                <a:cubicBezTo>
                  <a:pt x="434694" y="596009"/>
                  <a:pt x="272352" y="593757"/>
                  <a:pt x="0" y="594360"/>
                </a:cubicBezTo>
                <a:lnTo>
                  <a:pt x="0" y="594360"/>
                </a:lnTo>
                <a:cubicBezTo>
                  <a:pt x="-16945" y="445176"/>
                  <a:pt x="5905" y="241053"/>
                  <a:pt x="0" y="59840"/>
                </a:cubicBezTo>
                <a:cubicBezTo>
                  <a:pt x="-5696" y="28904"/>
                  <a:pt x="26287" y="7619"/>
                  <a:pt x="59840" y="0"/>
                </a:cubicBezTo>
                <a:close/>
              </a:path>
              <a:path w="8102836" h="594360" stroke="0" extrusionOk="0">
                <a:moveTo>
                  <a:pt x="59840" y="0"/>
                </a:moveTo>
                <a:cubicBezTo>
                  <a:pt x="247920" y="-17334"/>
                  <a:pt x="440983" y="-28142"/>
                  <a:pt x="645271" y="0"/>
                </a:cubicBezTo>
                <a:cubicBezTo>
                  <a:pt x="849559" y="28142"/>
                  <a:pt x="893028" y="28"/>
                  <a:pt x="1071040" y="0"/>
                </a:cubicBezTo>
                <a:cubicBezTo>
                  <a:pt x="1249052" y="-28"/>
                  <a:pt x="1542525" y="18714"/>
                  <a:pt x="1895966" y="0"/>
                </a:cubicBezTo>
                <a:cubicBezTo>
                  <a:pt x="2249407" y="-18714"/>
                  <a:pt x="2269610" y="5697"/>
                  <a:pt x="2481397" y="0"/>
                </a:cubicBezTo>
                <a:cubicBezTo>
                  <a:pt x="2693184" y="-5697"/>
                  <a:pt x="2859694" y="-4399"/>
                  <a:pt x="3066829" y="0"/>
                </a:cubicBezTo>
                <a:cubicBezTo>
                  <a:pt x="3273964" y="4399"/>
                  <a:pt x="3547994" y="16556"/>
                  <a:pt x="3891755" y="0"/>
                </a:cubicBezTo>
                <a:cubicBezTo>
                  <a:pt x="4235516" y="-16556"/>
                  <a:pt x="4225079" y="22987"/>
                  <a:pt x="4397355" y="0"/>
                </a:cubicBezTo>
                <a:cubicBezTo>
                  <a:pt x="4569631" y="-22987"/>
                  <a:pt x="4810691" y="32822"/>
                  <a:pt x="5222281" y="0"/>
                </a:cubicBezTo>
                <a:cubicBezTo>
                  <a:pt x="5633871" y="-32822"/>
                  <a:pt x="5830467" y="819"/>
                  <a:pt x="6047207" y="0"/>
                </a:cubicBezTo>
                <a:cubicBezTo>
                  <a:pt x="6263947" y="-819"/>
                  <a:pt x="6524174" y="11621"/>
                  <a:pt x="6712470" y="0"/>
                </a:cubicBezTo>
                <a:cubicBezTo>
                  <a:pt x="6900766" y="-11621"/>
                  <a:pt x="7557817" y="56989"/>
                  <a:pt x="8042996" y="0"/>
                </a:cubicBezTo>
                <a:cubicBezTo>
                  <a:pt x="8078537" y="-6835"/>
                  <a:pt x="8105333" y="34547"/>
                  <a:pt x="8102836" y="59840"/>
                </a:cubicBezTo>
                <a:cubicBezTo>
                  <a:pt x="8128488" y="290770"/>
                  <a:pt x="8086885" y="393603"/>
                  <a:pt x="8102836" y="594360"/>
                </a:cubicBezTo>
                <a:lnTo>
                  <a:pt x="8102836" y="594360"/>
                </a:lnTo>
                <a:cubicBezTo>
                  <a:pt x="7819664" y="605656"/>
                  <a:pt x="7734188" y="573333"/>
                  <a:pt x="7508628" y="594360"/>
                </a:cubicBezTo>
                <a:cubicBezTo>
                  <a:pt x="7283068" y="615387"/>
                  <a:pt x="7021600" y="571356"/>
                  <a:pt x="6833392" y="594360"/>
                </a:cubicBezTo>
                <a:cubicBezTo>
                  <a:pt x="6645184" y="617364"/>
                  <a:pt x="6258000" y="571534"/>
                  <a:pt x="6077127" y="594360"/>
                </a:cubicBezTo>
                <a:cubicBezTo>
                  <a:pt x="5896254" y="617186"/>
                  <a:pt x="5589760" y="560624"/>
                  <a:pt x="5320862" y="594360"/>
                </a:cubicBezTo>
                <a:cubicBezTo>
                  <a:pt x="5051964" y="628096"/>
                  <a:pt x="4747802" y="563644"/>
                  <a:pt x="4564598" y="594360"/>
                </a:cubicBezTo>
                <a:cubicBezTo>
                  <a:pt x="4381394" y="625076"/>
                  <a:pt x="4282146" y="604364"/>
                  <a:pt x="4132446" y="594360"/>
                </a:cubicBezTo>
                <a:cubicBezTo>
                  <a:pt x="3982746" y="584356"/>
                  <a:pt x="3756059" y="575726"/>
                  <a:pt x="3619267" y="594360"/>
                </a:cubicBezTo>
                <a:cubicBezTo>
                  <a:pt x="3482475" y="612994"/>
                  <a:pt x="3212356" y="575727"/>
                  <a:pt x="2863002" y="594360"/>
                </a:cubicBezTo>
                <a:cubicBezTo>
                  <a:pt x="2513649" y="612993"/>
                  <a:pt x="2450036" y="589115"/>
                  <a:pt x="2268794" y="594360"/>
                </a:cubicBezTo>
                <a:cubicBezTo>
                  <a:pt x="2087552" y="599605"/>
                  <a:pt x="1961961" y="602598"/>
                  <a:pt x="1755614" y="594360"/>
                </a:cubicBezTo>
                <a:cubicBezTo>
                  <a:pt x="1549267" y="586122"/>
                  <a:pt x="1328028" y="600008"/>
                  <a:pt x="999350" y="594360"/>
                </a:cubicBezTo>
                <a:cubicBezTo>
                  <a:pt x="670672" y="588712"/>
                  <a:pt x="486479" y="583434"/>
                  <a:pt x="0" y="594360"/>
                </a:cubicBezTo>
                <a:lnTo>
                  <a:pt x="0" y="594360"/>
                </a:lnTo>
                <a:cubicBezTo>
                  <a:pt x="-14947" y="476879"/>
                  <a:pt x="-2642" y="277922"/>
                  <a:pt x="0" y="59840"/>
                </a:cubicBezTo>
                <a:cubicBezTo>
                  <a:pt x="3450" y="27999"/>
                  <a:pt x="28218" y="4805"/>
                  <a:pt x="59840"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0068"/>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2" name="TextBox 21">
            <a:extLst>
              <a:ext uri="{FF2B5EF4-FFF2-40B4-BE49-F238E27FC236}">
                <a16:creationId xmlns:a16="http://schemas.microsoft.com/office/drawing/2014/main" id="{B51EC4E2-738A-9667-E6B6-6BB7E2A9F0C1}"/>
              </a:ext>
            </a:extLst>
          </p:cNvPr>
          <p:cNvSpPr txBox="1"/>
          <p:nvPr/>
        </p:nvSpPr>
        <p:spPr>
          <a:xfrm>
            <a:off x="1468837" y="1730465"/>
            <a:ext cx="7457010"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At this school, student survey data reveals that Black/African American and Hispanic/Latinx students are </a:t>
            </a:r>
            <a:r>
              <a:rPr lang="en-US" sz="1300" i="1">
                <a:latin typeface="Aptos" panose="020B0004020202020204" pitchFamily="34" charset="0"/>
              </a:rPr>
              <a:t>less satisfied</a:t>
            </a:r>
            <a:r>
              <a:rPr lang="en-US" sz="1300">
                <a:latin typeface="Aptos" panose="020B0004020202020204" pitchFamily="34" charset="0"/>
              </a:rPr>
              <a:t> with postsecondary advising.</a:t>
            </a:r>
          </a:p>
        </p:txBody>
      </p:sp>
      <p:sp>
        <p:nvSpPr>
          <p:cNvPr id="26" name="TextBox 25">
            <a:extLst>
              <a:ext uri="{FF2B5EF4-FFF2-40B4-BE49-F238E27FC236}">
                <a16:creationId xmlns:a16="http://schemas.microsoft.com/office/drawing/2014/main" id="{4318AB94-8A1D-1854-5F97-1F621C2B3A13}"/>
              </a:ext>
            </a:extLst>
          </p:cNvPr>
          <p:cNvSpPr txBox="1"/>
          <p:nvPr/>
        </p:nvSpPr>
        <p:spPr>
          <a:xfrm>
            <a:off x="711307" y="6361303"/>
            <a:ext cx="8304746" cy="400110"/>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Note: We show sample survey data here, but data from other sources could be useful (e.g., anecdotal evidence, interviews).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ARE analysis of common trends in high schools.</a:t>
            </a: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5" y="2105069"/>
            <a:ext cx="2137535" cy="3754874"/>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How are we providing postsecondary support to students?</a:t>
            </a:r>
          </a:p>
          <a:p>
            <a:pPr marL="194310" indent="-194310" algn="l" rtl="0" fontAlgn="base">
              <a:spcAft>
                <a:spcPts val="400"/>
              </a:spcAft>
              <a:buFont typeface="Arial" panose="020B0604020202020204" pitchFamily="34" charset="0"/>
              <a:buChar char="•"/>
            </a:pPr>
            <a:r>
              <a:rPr lang="en-US" sz="1300">
                <a:latin typeface="Aptos"/>
              </a:rPr>
              <a:t>Are all students </a:t>
            </a:r>
            <a:br>
              <a:rPr lang="en-US" sz="1300">
                <a:latin typeface="Aptos"/>
              </a:rPr>
            </a:br>
            <a:r>
              <a:rPr lang="en-US" sz="1300">
                <a:latin typeface="Aptos"/>
              </a:rPr>
              <a:t>able to access our postsecondary advisory services?</a:t>
            </a:r>
          </a:p>
          <a:p>
            <a:pPr algn="l" rtl="0" fontAlgn="base">
              <a:spcBef>
                <a:spcPts val="1200"/>
              </a:spcBef>
            </a:pPr>
            <a:r>
              <a:rPr lang="en-US" sz="1300" b="1" i="0">
                <a:effectLst/>
                <a:latin typeface="Aptos"/>
              </a:rPr>
              <a:t>What quantitative or qualitative data could help us assess this in our school?</a:t>
            </a:r>
          </a:p>
          <a:p>
            <a:pPr algn="l" rtl="0" fontAlgn="base">
              <a:spcBef>
                <a:spcPts val="1200"/>
              </a:spcBef>
            </a:pPr>
            <a:r>
              <a:rPr lang="en-US" sz="1300" b="1" i="0">
                <a:effectLst/>
                <a:latin typeface="Aptos"/>
              </a:rPr>
              <a:t>Do we want to prioritize this—yes, no, or maybe?</a:t>
            </a:r>
          </a:p>
        </p:txBody>
      </p:sp>
      <p:sp>
        <p:nvSpPr>
          <p:cNvPr id="7" name="Rectangle 6">
            <a:extLst>
              <a:ext uri="{FF2B5EF4-FFF2-40B4-BE49-F238E27FC236}">
                <a16:creationId xmlns:a16="http://schemas.microsoft.com/office/drawing/2014/main" id="{00B957D4-D8E5-E94E-575D-E6ED7EEBF89A}"/>
              </a:ext>
            </a:extLst>
          </p:cNvPr>
          <p:cNvSpPr/>
          <p:nvPr/>
        </p:nvSpPr>
        <p:spPr>
          <a:xfrm>
            <a:off x="9339135" y="1313732"/>
            <a:ext cx="2852865" cy="471990"/>
          </a:xfrm>
          <a:prstGeom prst="rect">
            <a:avLst/>
          </a:prstGeom>
          <a:solidFill>
            <a:srgbClr val="FFC7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4430"/>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effectLst/>
                <a:uLnTx/>
                <a:uFillTx/>
                <a:latin typeface="Aptos ExtraBold" panose="020B0004020202020204" pitchFamily="34" charset="0"/>
                <a:ea typeface="+mn-ea"/>
                <a:cs typeface="+mn-cs"/>
              </a:rPr>
              <a:t>DISCUSSION QUESTIONS</a:t>
            </a:r>
          </a:p>
        </p:txBody>
      </p:sp>
      <p:pic>
        <p:nvPicPr>
          <p:cNvPr id="4" name="Picture 3">
            <a:extLst>
              <a:ext uri="{FF2B5EF4-FFF2-40B4-BE49-F238E27FC236}">
                <a16:creationId xmlns:a16="http://schemas.microsoft.com/office/drawing/2014/main" id="{29C25C9F-A9FD-3ED7-DC0A-3B1F2164B077}"/>
              </a:ext>
            </a:extLst>
          </p:cNvPr>
          <p:cNvPicPr>
            <a:picLocks noChangeAspect="1"/>
          </p:cNvPicPr>
          <p:nvPr/>
        </p:nvPicPr>
        <p:blipFill>
          <a:blip r:embed="rId6"/>
          <a:stretch>
            <a:fillRect/>
          </a:stretch>
        </p:blipFill>
        <p:spPr>
          <a:xfrm>
            <a:off x="10583215" y="161180"/>
            <a:ext cx="1197870" cy="1006332"/>
          </a:xfrm>
          <a:prstGeom prst="rect">
            <a:avLst/>
          </a:prstGeom>
        </p:spPr>
      </p:pic>
      <p:sp>
        <p:nvSpPr>
          <p:cNvPr id="45" name="Rectangle 44">
            <a:extLst>
              <a:ext uri="{FF2B5EF4-FFF2-40B4-BE49-F238E27FC236}">
                <a16:creationId xmlns:a16="http://schemas.microsoft.com/office/drawing/2014/main" id="{0E324251-673B-142A-9EFE-3FA8C72227AE}"/>
              </a:ext>
            </a:extLst>
          </p:cNvPr>
          <p:cNvSpPr/>
          <p:nvPr/>
        </p:nvSpPr>
        <p:spPr>
          <a:xfrm>
            <a:off x="10525993" y="311755"/>
            <a:ext cx="1327778"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effectLst>
                  <a:outerShdw blurRad="124841" dir="4468936" sx="106829" sy="106829" algn="tl" rotWithShape="0">
                    <a:srgbClr val="FFC72C"/>
                  </a:outerShdw>
                </a:effectLst>
                <a:latin typeface="Aptos" panose="020B0004020202020204" pitchFamily="34" charset="0"/>
              </a:rPr>
              <a:t>Student Supports &amp; Intervention</a:t>
            </a:r>
          </a:p>
        </p:txBody>
      </p:sp>
      <p:sp>
        <p:nvSpPr>
          <p:cNvPr id="20" name="Rectangle 19">
            <a:extLst>
              <a:ext uri="{FF2B5EF4-FFF2-40B4-BE49-F238E27FC236}">
                <a16:creationId xmlns:a16="http://schemas.microsoft.com/office/drawing/2014/main" id="{C3C224AA-F086-9DD0-F832-E4E31A24732D}"/>
              </a:ext>
            </a:extLst>
          </p:cNvPr>
          <p:cNvSpPr/>
          <p:nvPr/>
        </p:nvSpPr>
        <p:spPr>
          <a:xfrm>
            <a:off x="738121" y="2531843"/>
            <a:ext cx="7888085" cy="408580"/>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100" b="1" i="0" strike="noStrike" kern="1200" cap="none" spc="0" normalizeH="0" baseline="0" noProof="0">
                <a:ln>
                  <a:noFill/>
                </a:ln>
                <a:effectLst/>
                <a:uLnTx/>
                <a:uFillTx/>
                <a:latin typeface="Aptos" panose="020B0004020202020204"/>
              </a:rPr>
              <a:t>STUDENT SURVEY </a:t>
            </a:r>
            <a:br>
              <a:rPr kumimoji="0" lang="en-US" sz="1400" i="0" u="none" strike="noStrike" kern="1200" cap="none" spc="0" normalizeH="0" baseline="0" noProof="0">
                <a:ln>
                  <a:noFill/>
                </a:ln>
                <a:effectLst/>
                <a:uLnTx/>
                <a:uFillTx/>
                <a:latin typeface="Aptos" panose="020B0004020202020204"/>
              </a:rPr>
            </a:br>
            <a:r>
              <a:rPr kumimoji="0" lang="en-US" sz="1300" i="0" u="none" strike="noStrike" kern="1200" cap="none" spc="0" normalizeH="0" baseline="0" noProof="0">
                <a:ln>
                  <a:noFill/>
                </a:ln>
                <a:effectLst/>
                <a:uLnTx/>
                <a:uFillTx/>
                <a:latin typeface="Aptos" panose="020B0004020202020204"/>
              </a:rPr>
              <a:t>How well does your school support you in planning for life after high school?</a:t>
            </a:r>
          </a:p>
        </p:txBody>
      </p:sp>
      <p:graphicFrame>
        <p:nvGraphicFramePr>
          <p:cNvPr id="3" name="Chart 2">
            <a:extLst>
              <a:ext uri="{FF2B5EF4-FFF2-40B4-BE49-F238E27FC236}">
                <a16:creationId xmlns:a16="http://schemas.microsoft.com/office/drawing/2014/main" id="{0181213A-84AF-2915-CAE3-43EAA594DBD5}"/>
              </a:ext>
            </a:extLst>
          </p:cNvPr>
          <p:cNvGraphicFramePr/>
          <p:nvPr>
            <p:extLst>
              <p:ext uri="{D42A27DB-BD31-4B8C-83A1-F6EECF244321}">
                <p14:modId xmlns:p14="http://schemas.microsoft.com/office/powerpoint/2010/main" val="44896808"/>
              </p:ext>
            </p:extLst>
          </p:nvPr>
        </p:nvGraphicFramePr>
        <p:xfrm>
          <a:off x="766077" y="3174329"/>
          <a:ext cx="6537504" cy="2547856"/>
        </p:xfrm>
        <a:graphic>
          <a:graphicData uri="http://schemas.openxmlformats.org/drawingml/2006/chart">
            <c:chart xmlns:c="http://schemas.openxmlformats.org/drawingml/2006/chart" xmlns:r="http://schemas.openxmlformats.org/officeDocument/2006/relationships" r:id="rId7"/>
          </a:graphicData>
        </a:graphic>
      </p:graphicFrame>
      <p:sp>
        <p:nvSpPr>
          <p:cNvPr id="23" name="TextBox 22">
            <a:extLst>
              <a:ext uri="{FF2B5EF4-FFF2-40B4-BE49-F238E27FC236}">
                <a16:creationId xmlns:a16="http://schemas.microsoft.com/office/drawing/2014/main" id="{96F66676-067E-9554-B42E-42A5D425BDC1}"/>
              </a:ext>
            </a:extLst>
          </p:cNvPr>
          <p:cNvSpPr txBox="1"/>
          <p:nvPr/>
        </p:nvSpPr>
        <p:spPr>
          <a:xfrm>
            <a:off x="724559" y="3480507"/>
            <a:ext cx="1761823" cy="1600438"/>
          </a:xfrm>
          <a:prstGeom prst="rect">
            <a:avLst/>
          </a:prstGeom>
          <a:noFill/>
        </p:spPr>
        <p:txBody>
          <a:bodyPr wrap="square" rtlCol="0" anchor="ctr">
            <a:spAutoFit/>
          </a:bodyPr>
          <a:lstStyle/>
          <a:p>
            <a:pPr algn="r">
              <a:spcAft>
                <a:spcPts val="3000"/>
              </a:spcAft>
            </a:pPr>
            <a:r>
              <a:rPr lang="en-US" sz="1200">
                <a:latin typeface="Aptos" panose="020B0004020202020204" pitchFamily="34" charset="0"/>
              </a:rPr>
              <a:t>White</a:t>
            </a:r>
            <a:endParaRPr lang="en-US" sz="1600">
              <a:latin typeface="Aptos" panose="020B0004020202020204" pitchFamily="34" charset="0"/>
            </a:endParaRPr>
          </a:p>
          <a:p>
            <a:pPr algn="r">
              <a:spcAft>
                <a:spcPts val="3000"/>
              </a:spcAft>
            </a:pPr>
            <a:r>
              <a:rPr lang="en-US" sz="1200">
                <a:latin typeface="Aptos" panose="020B0004020202020204" pitchFamily="34" charset="0"/>
              </a:rPr>
              <a:t>Hispanic or Latinx</a:t>
            </a:r>
          </a:p>
          <a:p>
            <a:pPr algn="r">
              <a:spcAft>
                <a:spcPts val="3000"/>
              </a:spcAft>
            </a:pPr>
            <a:r>
              <a:rPr lang="en-US" sz="1200">
                <a:latin typeface="Aptos" panose="020B0004020202020204" pitchFamily="34" charset="0"/>
              </a:rPr>
              <a:t>Black or African American</a:t>
            </a:r>
            <a:endParaRPr lang="en-US">
              <a:latin typeface="Aptos" panose="020B0004020202020204" pitchFamily="34" charset="0"/>
            </a:endParaRPr>
          </a:p>
        </p:txBody>
      </p:sp>
      <p:pic>
        <p:nvPicPr>
          <p:cNvPr id="9" name="Picture 8">
            <a:extLst>
              <a:ext uri="{FF2B5EF4-FFF2-40B4-BE49-F238E27FC236}">
                <a16:creationId xmlns:a16="http://schemas.microsoft.com/office/drawing/2014/main" id="{2CD0B9B6-A788-9A13-4308-45BB411C24A6}"/>
              </a:ext>
            </a:extLst>
          </p:cNvPr>
          <p:cNvPicPr>
            <a:picLocks noChangeAspect="1"/>
          </p:cNvPicPr>
          <p:nvPr/>
        </p:nvPicPr>
        <p:blipFill>
          <a:blip r:embed="rId8"/>
          <a:stretch>
            <a:fillRect/>
          </a:stretch>
        </p:blipFill>
        <p:spPr>
          <a:xfrm>
            <a:off x="647863" y="1572150"/>
            <a:ext cx="671668" cy="658368"/>
          </a:xfrm>
          <a:prstGeom prst="rect">
            <a:avLst/>
          </a:prstGeom>
        </p:spPr>
      </p:pic>
      <p:sp>
        <p:nvSpPr>
          <p:cNvPr id="2" name="Title 1">
            <a:extLst>
              <a:ext uri="{FF2B5EF4-FFF2-40B4-BE49-F238E27FC236}">
                <a16:creationId xmlns:a16="http://schemas.microsoft.com/office/drawing/2014/main" id="{675C02FC-0FA9-235A-80B1-875A71211273}"/>
              </a:ext>
            </a:extLst>
          </p:cNvPr>
          <p:cNvSpPr txBox="1">
            <a:spLocks/>
          </p:cNvSpPr>
          <p:nvPr/>
        </p:nvSpPr>
        <p:spPr>
          <a:xfrm>
            <a:off x="316784" y="122587"/>
            <a:ext cx="10390682" cy="1124693"/>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14</a:t>
            </a:r>
          </a:p>
          <a:p>
            <a:pPr>
              <a:lnSpc>
                <a:spcPts val="2300"/>
              </a:lnSpc>
              <a:defRPr/>
            </a:pPr>
            <a:r>
              <a:rPr lang="en-US" sz="1900">
                <a:solidFill>
                  <a:schemeClr val="bg1"/>
                </a:solidFill>
                <a:latin typeface="Aptos Narrow" panose="020B0004020202020204" pitchFamily="34" charset="0"/>
              </a:rPr>
              <a:t>Students lack consistent access to high-quality postsecondary advising, with students of color and students from low-income backgrounds disproportionately experiencing this challenge.</a:t>
            </a:r>
          </a:p>
        </p:txBody>
      </p:sp>
    </p:spTree>
    <p:extLst>
      <p:ext uri="{BB962C8B-B14F-4D97-AF65-F5344CB8AC3E}">
        <p14:creationId xmlns:p14="http://schemas.microsoft.com/office/powerpoint/2010/main" val="25238729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E4AB-8E46-0DD9-BCCD-AEC7B7A73C0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8EC9BDF-B1E3-7E4E-E481-3DF628B1A01F}"/>
              </a:ext>
            </a:extLst>
          </p:cNvPr>
          <p:cNvGraphicFramePr>
            <a:graphicFrameLocks noChangeAspect="1"/>
          </p:cNvGraphicFramePr>
          <p:nvPr>
            <p:custDataLst>
              <p:tags r:id="rId1"/>
            </p:custDataLst>
            <p:extLst>
              <p:ext uri="{D42A27DB-BD31-4B8C-83A1-F6EECF244321}">
                <p14:modId xmlns:p14="http://schemas.microsoft.com/office/powerpoint/2010/main" val="10602574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8EC9BDF-B1E3-7E4E-E481-3DF628B1A0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B51EC4E2-738A-9667-E6B6-6BB7E2A9F0C1}"/>
              </a:ext>
            </a:extLst>
          </p:cNvPr>
          <p:cNvSpPr txBox="1"/>
          <p:nvPr/>
        </p:nvSpPr>
        <p:spPr>
          <a:xfrm>
            <a:off x="1468838" y="1707327"/>
            <a:ext cx="7259323"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Aptos" panose="020B0004020202020204" pitchFamily="34" charset="0"/>
              </a:rPr>
              <a:t>For example:</a:t>
            </a:r>
            <a:r>
              <a:rPr lang="en-US" sz="1300">
                <a:latin typeface="Aptos" panose="020B0004020202020204" pitchFamily="34" charset="0"/>
              </a:rPr>
              <a:t> At this school, advanced math courses are less racially and socioeconomically diverse than lower-level math courses, even within the same grade. </a:t>
            </a:r>
            <a:endParaRPr kumimoji="0" lang="en-US" sz="130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37" name="Rectangle 36">
            <a:extLst>
              <a:ext uri="{FF2B5EF4-FFF2-40B4-BE49-F238E27FC236}">
                <a16:creationId xmlns:a16="http://schemas.microsoft.com/office/drawing/2014/main" id="{97045B07-E4A8-D1DE-C22C-9E6841ACE0A2}"/>
              </a:ext>
            </a:extLst>
          </p:cNvPr>
          <p:cNvSpPr/>
          <p:nvPr/>
        </p:nvSpPr>
        <p:spPr>
          <a:xfrm>
            <a:off x="9339135" y="1313732"/>
            <a:ext cx="2852864" cy="5544268"/>
          </a:xfrm>
          <a:prstGeom prst="rect">
            <a:avLst/>
          </a:prstGeom>
          <a:solidFill>
            <a:srgbClr val="284734">
              <a:alpha val="1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38" name="TextBox 37">
            <a:extLst>
              <a:ext uri="{FF2B5EF4-FFF2-40B4-BE49-F238E27FC236}">
                <a16:creationId xmlns:a16="http://schemas.microsoft.com/office/drawing/2014/main" id="{43427352-F602-55F8-9613-B3F4F8208FA4}"/>
              </a:ext>
            </a:extLst>
          </p:cNvPr>
          <p:cNvSpPr txBox="1"/>
          <p:nvPr/>
        </p:nvSpPr>
        <p:spPr>
          <a:xfrm>
            <a:off x="9716236" y="2108556"/>
            <a:ext cx="2143532" cy="3754874"/>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Do we think this resource inequity exists in our school?</a:t>
            </a:r>
          </a:p>
          <a:p>
            <a:pPr marL="194310" indent="-194310" algn="l" rtl="0" fontAlgn="base">
              <a:spcAft>
                <a:spcPts val="400"/>
              </a:spcAft>
              <a:buFont typeface="Arial" panose="020B0604020202020204" pitchFamily="34" charset="0"/>
              <a:buChar char="•"/>
            </a:pPr>
            <a:r>
              <a:rPr lang="en-US" sz="1300">
                <a:latin typeface="Aptos"/>
              </a:rPr>
              <a:t>To what extent are we monitoring the racial and socioeconomic diversity of our classes? </a:t>
            </a:r>
          </a:p>
          <a:p>
            <a:pPr marL="194310" indent="-194310" algn="l" rtl="0" fontAlgn="base">
              <a:spcAft>
                <a:spcPts val="400"/>
              </a:spcAft>
              <a:buFont typeface="Arial" panose="020B0604020202020204" pitchFamily="34" charset="0"/>
              <a:buChar char="•"/>
            </a:pPr>
            <a:r>
              <a:rPr lang="en-US" sz="1300">
                <a:latin typeface="Aptos"/>
              </a:rPr>
              <a:t>What trends might we expect to see in our school?</a:t>
            </a:r>
            <a:endParaRPr lang="en-US" sz="1300" b="0" i="0">
              <a:effectLst/>
              <a:latin typeface="Aptos" panose="020B0004020202020204" pitchFamily="34" charset="0"/>
            </a:endParaRPr>
          </a:p>
          <a:p>
            <a:pPr algn="l" rtl="0" fontAlgn="base">
              <a:spcBef>
                <a:spcPts val="1200"/>
              </a:spcBef>
            </a:pPr>
            <a:r>
              <a:rPr lang="en-US" sz="1300" b="1" i="0">
                <a:effectLst/>
                <a:latin typeface="Aptos"/>
              </a:rPr>
              <a:t>What quantitative or qualitative data could help us assess this in </a:t>
            </a:r>
            <a:br>
              <a:rPr lang="en-US" sz="1300" b="1" i="0">
                <a:effectLst/>
                <a:latin typeface="Aptos"/>
              </a:rPr>
            </a:br>
            <a:r>
              <a:rPr lang="en-US" sz="1300" b="1" i="0">
                <a:effectLst/>
                <a:latin typeface="Aptos"/>
              </a:rPr>
              <a:t>our school?</a:t>
            </a:r>
          </a:p>
          <a:p>
            <a:pPr algn="l" rtl="0" fontAlgn="base">
              <a:spcBef>
                <a:spcPts val="1200"/>
              </a:spcBef>
            </a:pPr>
            <a:r>
              <a:rPr lang="en-US" sz="1300" b="1" i="0">
                <a:effectLst/>
                <a:latin typeface="Aptos"/>
              </a:rPr>
              <a:t>Do we want to prioritize this—yes, no, or maybe?</a:t>
            </a:r>
          </a:p>
        </p:txBody>
      </p:sp>
      <p:sp>
        <p:nvSpPr>
          <p:cNvPr id="39" name="Rectangle 38">
            <a:extLst>
              <a:ext uri="{FF2B5EF4-FFF2-40B4-BE49-F238E27FC236}">
                <a16:creationId xmlns:a16="http://schemas.microsoft.com/office/drawing/2014/main" id="{F213C017-061D-8312-671A-12D6624516CE}"/>
              </a:ext>
            </a:extLst>
          </p:cNvPr>
          <p:cNvSpPr/>
          <p:nvPr/>
        </p:nvSpPr>
        <p:spPr>
          <a:xfrm>
            <a:off x="9339135" y="1313732"/>
            <a:ext cx="2852865" cy="471990"/>
          </a:xfrm>
          <a:prstGeom prst="rect">
            <a:avLst/>
          </a:prstGeom>
          <a:solidFill>
            <a:srgbClr val="2847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0" name="TextBox 39">
            <a:extLst>
              <a:ext uri="{FF2B5EF4-FFF2-40B4-BE49-F238E27FC236}">
                <a16:creationId xmlns:a16="http://schemas.microsoft.com/office/drawing/2014/main" id="{8E37B539-AEFE-8347-9222-4F7CC99C6D39}"/>
              </a:ext>
            </a:extLst>
          </p:cNvPr>
          <p:cNvSpPr txBox="1"/>
          <p:nvPr/>
        </p:nvSpPr>
        <p:spPr>
          <a:xfrm>
            <a:off x="9339134" y="1427917"/>
            <a:ext cx="285286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DISCUSSION QUESTIONS</a:t>
            </a:r>
          </a:p>
        </p:txBody>
      </p:sp>
      <p:sp>
        <p:nvSpPr>
          <p:cNvPr id="41" name="Rectangle 40">
            <a:extLst>
              <a:ext uri="{FF2B5EF4-FFF2-40B4-BE49-F238E27FC236}">
                <a16:creationId xmlns:a16="http://schemas.microsoft.com/office/drawing/2014/main" id="{07F75FC2-42BD-BD28-12D6-D5AC99C546B0}"/>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F37C1B2-4538-68BE-158B-532F1DEDEF36}"/>
              </a:ext>
            </a:extLst>
          </p:cNvPr>
          <p:cNvPicPr>
            <a:picLocks noChangeAspect="1"/>
          </p:cNvPicPr>
          <p:nvPr/>
        </p:nvPicPr>
        <p:blipFill>
          <a:blip r:embed="rId6"/>
          <a:stretch>
            <a:fillRect/>
          </a:stretch>
        </p:blipFill>
        <p:spPr>
          <a:xfrm>
            <a:off x="10825459" y="169916"/>
            <a:ext cx="1197870" cy="1006332"/>
          </a:xfrm>
          <a:prstGeom prst="rect">
            <a:avLst/>
          </a:prstGeom>
        </p:spPr>
      </p:pic>
      <p:sp>
        <p:nvSpPr>
          <p:cNvPr id="42" name="Title 1">
            <a:extLst>
              <a:ext uri="{FF2B5EF4-FFF2-40B4-BE49-F238E27FC236}">
                <a16:creationId xmlns:a16="http://schemas.microsoft.com/office/drawing/2014/main" id="{3D6A1048-0124-6B1A-1BCF-06A826778E46}"/>
              </a:ext>
            </a:extLst>
          </p:cNvPr>
          <p:cNvSpPr txBox="1">
            <a:spLocks/>
          </p:cNvSpPr>
          <p:nvPr/>
        </p:nvSpPr>
        <p:spPr>
          <a:xfrm>
            <a:off x="342900" y="150338"/>
            <a:ext cx="10154888"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15</a:t>
            </a:r>
          </a:p>
          <a:p>
            <a:pPr>
              <a:lnSpc>
                <a:spcPts val="2940"/>
              </a:lnSpc>
              <a:defRPr/>
            </a:pPr>
            <a:r>
              <a:rPr lang="en-US" sz="2300">
                <a:solidFill>
                  <a:schemeClr val="bg1"/>
                </a:solidFill>
                <a:latin typeface="Aptos Narrow" panose="020B0004020202020204" pitchFamily="34" charset="0"/>
              </a:rPr>
              <a:t>Students aren’t enrolled in racially or socioeconomically diverse </a:t>
            </a:r>
            <a:br>
              <a:rPr lang="en-US" sz="2300">
                <a:solidFill>
                  <a:schemeClr val="bg1"/>
                </a:solidFill>
                <a:latin typeface="Aptos Narrow" panose="020B0004020202020204" pitchFamily="34" charset="0"/>
              </a:rPr>
            </a:br>
            <a:r>
              <a:rPr lang="en-US" sz="2300">
                <a:solidFill>
                  <a:schemeClr val="bg1"/>
                </a:solidFill>
                <a:latin typeface="Aptos Narrow" panose="020B0004020202020204" pitchFamily="34" charset="0"/>
              </a:rPr>
              <a:t>classrooms that reflect the diversity of the overall school.</a:t>
            </a:r>
          </a:p>
        </p:txBody>
      </p:sp>
      <p:sp>
        <p:nvSpPr>
          <p:cNvPr id="45" name="Rectangle 44">
            <a:extLst>
              <a:ext uri="{FF2B5EF4-FFF2-40B4-BE49-F238E27FC236}">
                <a16:creationId xmlns:a16="http://schemas.microsoft.com/office/drawing/2014/main" id="{0E324251-673B-142A-9EFE-3FA8C72227AE}"/>
              </a:ext>
            </a:extLst>
          </p:cNvPr>
          <p:cNvSpPr/>
          <p:nvPr/>
        </p:nvSpPr>
        <p:spPr>
          <a:xfrm>
            <a:off x="10911268" y="330178"/>
            <a:ext cx="1026252"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284734"/>
                  </a:outerShdw>
                </a:effectLst>
                <a:latin typeface="Aptos" panose="020B0004020202020204" pitchFamily="34" charset="0"/>
              </a:rPr>
              <a:t>Diverse Classrooms &amp; Schools</a:t>
            </a:r>
          </a:p>
        </p:txBody>
      </p:sp>
      <p:sp>
        <p:nvSpPr>
          <p:cNvPr id="2" name="Rounded Rectangle 1">
            <a:extLst>
              <a:ext uri="{FF2B5EF4-FFF2-40B4-BE49-F238E27FC236}">
                <a16:creationId xmlns:a16="http://schemas.microsoft.com/office/drawing/2014/main" id="{E7C66743-A73A-9B9F-B5E4-4A956DEFE927}"/>
              </a:ext>
            </a:extLst>
          </p:cNvPr>
          <p:cNvSpPr/>
          <p:nvPr/>
        </p:nvSpPr>
        <p:spPr>
          <a:xfrm>
            <a:off x="642097" y="2376473"/>
            <a:ext cx="7499005" cy="3835771"/>
          </a:xfrm>
          <a:prstGeom prst="roundRect">
            <a:avLst>
              <a:gd name="adj" fmla="val 2684"/>
            </a:avLst>
          </a:prstGeom>
          <a:solidFill>
            <a:schemeClr val="bg1"/>
          </a:solidFill>
          <a:ln w="25400">
            <a:solidFill>
              <a:schemeClr val="bg1">
                <a:lumMod val="95000"/>
              </a:schemeClr>
            </a:solidFill>
            <a:round/>
            <a:extLst>
              <a:ext uri="{C807C97D-BFC1-408E-A445-0C87EB9F89A2}">
                <ask:lineSketchStyleProps xmlns:ask="http://schemas.microsoft.com/office/drawing/2018/sketchyshapes" sd="1219033472">
                  <a:custGeom>
                    <a:avLst/>
                    <a:gdLst>
                      <a:gd name="connsiteX0" fmla="*/ 0 w 3624723"/>
                      <a:gd name="connsiteY0" fmla="*/ 0 h 3648584"/>
                      <a:gd name="connsiteX1" fmla="*/ 567873 w 3624723"/>
                      <a:gd name="connsiteY1" fmla="*/ 0 h 3648584"/>
                      <a:gd name="connsiteX2" fmla="*/ 1063252 w 3624723"/>
                      <a:gd name="connsiteY2" fmla="*/ 0 h 3648584"/>
                      <a:gd name="connsiteX3" fmla="*/ 1739867 w 3624723"/>
                      <a:gd name="connsiteY3" fmla="*/ 0 h 3648584"/>
                      <a:gd name="connsiteX4" fmla="*/ 2307740 w 3624723"/>
                      <a:gd name="connsiteY4" fmla="*/ 0 h 3648584"/>
                      <a:gd name="connsiteX5" fmla="*/ 2875614 w 3624723"/>
                      <a:gd name="connsiteY5" fmla="*/ 0 h 3648584"/>
                      <a:gd name="connsiteX6" fmla="*/ 3624723 w 3624723"/>
                      <a:gd name="connsiteY6" fmla="*/ 0 h 3648584"/>
                      <a:gd name="connsiteX7" fmla="*/ 3624723 w 3624723"/>
                      <a:gd name="connsiteY7" fmla="*/ 535126 h 3648584"/>
                      <a:gd name="connsiteX8" fmla="*/ 3624723 w 3624723"/>
                      <a:gd name="connsiteY8" fmla="*/ 1143223 h 3648584"/>
                      <a:gd name="connsiteX9" fmla="*/ 3624723 w 3624723"/>
                      <a:gd name="connsiteY9" fmla="*/ 1678349 h 3648584"/>
                      <a:gd name="connsiteX10" fmla="*/ 3624723 w 3624723"/>
                      <a:gd name="connsiteY10" fmla="*/ 2213474 h 3648584"/>
                      <a:gd name="connsiteX11" fmla="*/ 3624723 w 3624723"/>
                      <a:gd name="connsiteY11" fmla="*/ 2821572 h 3648584"/>
                      <a:gd name="connsiteX12" fmla="*/ 3624723 w 3624723"/>
                      <a:gd name="connsiteY12" fmla="*/ 3648584 h 3648584"/>
                      <a:gd name="connsiteX13" fmla="*/ 3129344 w 3624723"/>
                      <a:gd name="connsiteY13" fmla="*/ 3648584 h 3648584"/>
                      <a:gd name="connsiteX14" fmla="*/ 2452729 w 3624723"/>
                      <a:gd name="connsiteY14" fmla="*/ 3648584 h 3648584"/>
                      <a:gd name="connsiteX15" fmla="*/ 1921103 w 3624723"/>
                      <a:gd name="connsiteY15" fmla="*/ 3648584 h 3648584"/>
                      <a:gd name="connsiteX16" fmla="*/ 1316983 w 3624723"/>
                      <a:gd name="connsiteY16" fmla="*/ 3648584 h 3648584"/>
                      <a:gd name="connsiteX17" fmla="*/ 640368 w 3624723"/>
                      <a:gd name="connsiteY17" fmla="*/ 3648584 h 3648584"/>
                      <a:gd name="connsiteX18" fmla="*/ 0 w 3624723"/>
                      <a:gd name="connsiteY18" fmla="*/ 3648584 h 3648584"/>
                      <a:gd name="connsiteX19" fmla="*/ 0 w 3624723"/>
                      <a:gd name="connsiteY19" fmla="*/ 3149944 h 3648584"/>
                      <a:gd name="connsiteX20" fmla="*/ 0 w 3624723"/>
                      <a:gd name="connsiteY20" fmla="*/ 2614819 h 3648584"/>
                      <a:gd name="connsiteX21" fmla="*/ 0 w 3624723"/>
                      <a:gd name="connsiteY21" fmla="*/ 2043207 h 3648584"/>
                      <a:gd name="connsiteX22" fmla="*/ 0 w 3624723"/>
                      <a:gd name="connsiteY22" fmla="*/ 1362138 h 3648584"/>
                      <a:gd name="connsiteX23" fmla="*/ 0 w 3624723"/>
                      <a:gd name="connsiteY23" fmla="*/ 754041 h 3648584"/>
                      <a:gd name="connsiteX24" fmla="*/ 0 w 3624723"/>
                      <a:gd name="connsiteY24" fmla="*/ 0 h 364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4723" h="3648584" extrusionOk="0">
                        <a:moveTo>
                          <a:pt x="0" y="0"/>
                        </a:moveTo>
                        <a:cubicBezTo>
                          <a:pt x="124340" y="-14073"/>
                          <a:pt x="352761" y="-69"/>
                          <a:pt x="567873" y="0"/>
                        </a:cubicBezTo>
                        <a:cubicBezTo>
                          <a:pt x="782985" y="69"/>
                          <a:pt x="815697" y="-1548"/>
                          <a:pt x="1063252" y="0"/>
                        </a:cubicBezTo>
                        <a:cubicBezTo>
                          <a:pt x="1310807" y="1548"/>
                          <a:pt x="1403304" y="10828"/>
                          <a:pt x="1739867" y="0"/>
                        </a:cubicBezTo>
                        <a:cubicBezTo>
                          <a:pt x="2076430" y="-10828"/>
                          <a:pt x="2058646" y="-14593"/>
                          <a:pt x="2307740" y="0"/>
                        </a:cubicBezTo>
                        <a:cubicBezTo>
                          <a:pt x="2556834" y="14593"/>
                          <a:pt x="2641813" y="-22571"/>
                          <a:pt x="2875614" y="0"/>
                        </a:cubicBezTo>
                        <a:cubicBezTo>
                          <a:pt x="3109415" y="22571"/>
                          <a:pt x="3313388" y="-236"/>
                          <a:pt x="3624723" y="0"/>
                        </a:cubicBezTo>
                        <a:cubicBezTo>
                          <a:pt x="3606725" y="175805"/>
                          <a:pt x="3624282" y="336861"/>
                          <a:pt x="3624723" y="535126"/>
                        </a:cubicBezTo>
                        <a:cubicBezTo>
                          <a:pt x="3625164" y="733391"/>
                          <a:pt x="3605823" y="878195"/>
                          <a:pt x="3624723" y="1143223"/>
                        </a:cubicBezTo>
                        <a:cubicBezTo>
                          <a:pt x="3643623" y="1408251"/>
                          <a:pt x="3620389" y="1566423"/>
                          <a:pt x="3624723" y="1678349"/>
                        </a:cubicBezTo>
                        <a:cubicBezTo>
                          <a:pt x="3629057" y="1790275"/>
                          <a:pt x="3616114" y="2018691"/>
                          <a:pt x="3624723" y="2213474"/>
                        </a:cubicBezTo>
                        <a:cubicBezTo>
                          <a:pt x="3633332" y="2408257"/>
                          <a:pt x="3644556" y="2614273"/>
                          <a:pt x="3624723" y="2821572"/>
                        </a:cubicBezTo>
                        <a:cubicBezTo>
                          <a:pt x="3604890" y="3028871"/>
                          <a:pt x="3605442" y="3340825"/>
                          <a:pt x="3624723" y="3648584"/>
                        </a:cubicBezTo>
                        <a:cubicBezTo>
                          <a:pt x="3524989" y="3637396"/>
                          <a:pt x="3267100" y="3659777"/>
                          <a:pt x="3129344" y="3648584"/>
                        </a:cubicBezTo>
                        <a:cubicBezTo>
                          <a:pt x="2991588" y="3637391"/>
                          <a:pt x="2771636" y="3622026"/>
                          <a:pt x="2452729" y="3648584"/>
                        </a:cubicBezTo>
                        <a:cubicBezTo>
                          <a:pt x="2133823" y="3675142"/>
                          <a:pt x="2140689" y="3634346"/>
                          <a:pt x="1921103" y="3648584"/>
                        </a:cubicBezTo>
                        <a:cubicBezTo>
                          <a:pt x="1701517" y="3662822"/>
                          <a:pt x="1465637" y="3627275"/>
                          <a:pt x="1316983" y="3648584"/>
                        </a:cubicBezTo>
                        <a:cubicBezTo>
                          <a:pt x="1168329" y="3669893"/>
                          <a:pt x="933567" y="3647350"/>
                          <a:pt x="640368" y="3648584"/>
                        </a:cubicBezTo>
                        <a:cubicBezTo>
                          <a:pt x="347170" y="3649818"/>
                          <a:pt x="244466" y="3664399"/>
                          <a:pt x="0" y="3648584"/>
                        </a:cubicBezTo>
                        <a:cubicBezTo>
                          <a:pt x="14943" y="3464720"/>
                          <a:pt x="5765" y="3344300"/>
                          <a:pt x="0" y="3149944"/>
                        </a:cubicBezTo>
                        <a:cubicBezTo>
                          <a:pt x="-5765" y="2955588"/>
                          <a:pt x="22655" y="2761956"/>
                          <a:pt x="0" y="2614819"/>
                        </a:cubicBezTo>
                        <a:cubicBezTo>
                          <a:pt x="-22655" y="2467682"/>
                          <a:pt x="-11014" y="2281176"/>
                          <a:pt x="0" y="2043207"/>
                        </a:cubicBezTo>
                        <a:cubicBezTo>
                          <a:pt x="11014" y="1805238"/>
                          <a:pt x="25196" y="1552097"/>
                          <a:pt x="0" y="1362138"/>
                        </a:cubicBezTo>
                        <a:cubicBezTo>
                          <a:pt x="-25196" y="1172179"/>
                          <a:pt x="8498" y="931687"/>
                          <a:pt x="0" y="754041"/>
                        </a:cubicBezTo>
                        <a:cubicBezTo>
                          <a:pt x="-8498" y="576395"/>
                          <a:pt x="-7901" y="361797"/>
                          <a:pt x="0" y="0"/>
                        </a:cubicBezTo>
                        <a:close/>
                      </a:path>
                    </a:pathLst>
                  </a:custGeom>
                  <ask:type>
                    <ask:lineSketchNone/>
                  </ask:type>
                </ask:lineSketchStyleProps>
              </a:ext>
            </a:extLst>
          </a:ln>
          <a:effectLst>
            <a:outerShdw blurRad="121704" dist="50800" dir="2760000" algn="ctr" rotWithShape="0">
              <a:schemeClr val="tx1">
                <a:alpha val="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Same Side Corner Rectangle 2">
            <a:extLst>
              <a:ext uri="{FF2B5EF4-FFF2-40B4-BE49-F238E27FC236}">
                <a16:creationId xmlns:a16="http://schemas.microsoft.com/office/drawing/2014/main" id="{86CDDC36-7CC5-251A-EC4E-1D55A6D40E4C}"/>
              </a:ext>
            </a:extLst>
          </p:cNvPr>
          <p:cNvSpPr/>
          <p:nvPr/>
        </p:nvSpPr>
        <p:spPr>
          <a:xfrm>
            <a:off x="625325" y="2376473"/>
            <a:ext cx="7542283" cy="446504"/>
          </a:xfrm>
          <a:custGeom>
            <a:avLst/>
            <a:gdLst>
              <a:gd name="connsiteX0" fmla="*/ 44954 w 7542283"/>
              <a:gd name="connsiteY0" fmla="*/ 0 h 446504"/>
              <a:gd name="connsiteX1" fmla="*/ 796966 w 7542283"/>
              <a:gd name="connsiteY1" fmla="*/ 0 h 446504"/>
              <a:gd name="connsiteX2" fmla="*/ 1325408 w 7542283"/>
              <a:gd name="connsiteY2" fmla="*/ 0 h 446504"/>
              <a:gd name="connsiteX3" fmla="*/ 2077420 w 7542283"/>
              <a:gd name="connsiteY3" fmla="*/ 0 h 446504"/>
              <a:gd name="connsiteX4" fmla="*/ 2531337 w 7542283"/>
              <a:gd name="connsiteY4" fmla="*/ 0 h 446504"/>
              <a:gd name="connsiteX5" fmla="*/ 3283350 w 7542283"/>
              <a:gd name="connsiteY5" fmla="*/ 0 h 446504"/>
              <a:gd name="connsiteX6" fmla="*/ 3811791 w 7542283"/>
              <a:gd name="connsiteY6" fmla="*/ 0 h 446504"/>
              <a:gd name="connsiteX7" fmla="*/ 4265708 w 7542283"/>
              <a:gd name="connsiteY7" fmla="*/ 0 h 446504"/>
              <a:gd name="connsiteX8" fmla="*/ 4794149 w 7542283"/>
              <a:gd name="connsiteY8" fmla="*/ 0 h 446504"/>
              <a:gd name="connsiteX9" fmla="*/ 5546162 w 7542283"/>
              <a:gd name="connsiteY9" fmla="*/ 0 h 446504"/>
              <a:gd name="connsiteX10" fmla="*/ 6074603 w 7542283"/>
              <a:gd name="connsiteY10" fmla="*/ 0 h 446504"/>
              <a:gd name="connsiteX11" fmla="*/ 6528520 w 7542283"/>
              <a:gd name="connsiteY11" fmla="*/ 0 h 446504"/>
              <a:gd name="connsiteX12" fmla="*/ 7497329 w 7542283"/>
              <a:gd name="connsiteY12" fmla="*/ 0 h 446504"/>
              <a:gd name="connsiteX13" fmla="*/ 7542283 w 7542283"/>
              <a:gd name="connsiteY13" fmla="*/ 44954 h 446504"/>
              <a:gd name="connsiteX14" fmla="*/ 7542283 w 7542283"/>
              <a:gd name="connsiteY14" fmla="*/ 446504 h 446504"/>
              <a:gd name="connsiteX15" fmla="*/ 7542283 w 7542283"/>
              <a:gd name="connsiteY15" fmla="*/ 446504 h 446504"/>
              <a:gd name="connsiteX16" fmla="*/ 6705775 w 7542283"/>
              <a:gd name="connsiteY16" fmla="*/ 446504 h 446504"/>
              <a:gd name="connsiteX17" fmla="*/ 6020113 w 7542283"/>
              <a:gd name="connsiteY17" fmla="*/ 446504 h 446504"/>
              <a:gd name="connsiteX18" fmla="*/ 5334451 w 7542283"/>
              <a:gd name="connsiteY18" fmla="*/ 446504 h 446504"/>
              <a:gd name="connsiteX19" fmla="*/ 4648789 w 7542283"/>
              <a:gd name="connsiteY19" fmla="*/ 446504 h 446504"/>
              <a:gd name="connsiteX20" fmla="*/ 3963127 w 7542283"/>
              <a:gd name="connsiteY20" fmla="*/ 446504 h 446504"/>
              <a:gd name="connsiteX21" fmla="*/ 3352888 w 7542283"/>
              <a:gd name="connsiteY21" fmla="*/ 446504 h 446504"/>
              <a:gd name="connsiteX22" fmla="*/ 2591803 w 7542283"/>
              <a:gd name="connsiteY22" fmla="*/ 446504 h 446504"/>
              <a:gd name="connsiteX23" fmla="*/ 1906141 w 7542283"/>
              <a:gd name="connsiteY23" fmla="*/ 446504 h 446504"/>
              <a:gd name="connsiteX24" fmla="*/ 1069633 w 7542283"/>
              <a:gd name="connsiteY24" fmla="*/ 446504 h 446504"/>
              <a:gd name="connsiteX25" fmla="*/ 0 w 7542283"/>
              <a:gd name="connsiteY25" fmla="*/ 446504 h 446504"/>
              <a:gd name="connsiteX26" fmla="*/ 0 w 7542283"/>
              <a:gd name="connsiteY26" fmla="*/ 446504 h 446504"/>
              <a:gd name="connsiteX27" fmla="*/ 0 w 7542283"/>
              <a:gd name="connsiteY27" fmla="*/ 44954 h 446504"/>
              <a:gd name="connsiteX28" fmla="*/ 44954 w 7542283"/>
              <a:gd name="connsiteY28" fmla="*/ 0 h 44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42283" h="446504" fill="none" extrusionOk="0">
                <a:moveTo>
                  <a:pt x="44954" y="0"/>
                </a:moveTo>
                <a:cubicBezTo>
                  <a:pt x="270329" y="20153"/>
                  <a:pt x="589207" y="20834"/>
                  <a:pt x="796966" y="0"/>
                </a:cubicBezTo>
                <a:cubicBezTo>
                  <a:pt x="1004725" y="-20834"/>
                  <a:pt x="1217739" y="-22269"/>
                  <a:pt x="1325408" y="0"/>
                </a:cubicBezTo>
                <a:cubicBezTo>
                  <a:pt x="1433077" y="22269"/>
                  <a:pt x="1903194" y="-11839"/>
                  <a:pt x="2077420" y="0"/>
                </a:cubicBezTo>
                <a:cubicBezTo>
                  <a:pt x="2251646" y="11839"/>
                  <a:pt x="2390874" y="2033"/>
                  <a:pt x="2531337" y="0"/>
                </a:cubicBezTo>
                <a:cubicBezTo>
                  <a:pt x="2671800" y="-2033"/>
                  <a:pt x="2973468" y="14307"/>
                  <a:pt x="3283350" y="0"/>
                </a:cubicBezTo>
                <a:cubicBezTo>
                  <a:pt x="3593232" y="-14307"/>
                  <a:pt x="3604076" y="-8271"/>
                  <a:pt x="3811791" y="0"/>
                </a:cubicBezTo>
                <a:cubicBezTo>
                  <a:pt x="4019506" y="8271"/>
                  <a:pt x="4166101" y="10672"/>
                  <a:pt x="4265708" y="0"/>
                </a:cubicBezTo>
                <a:cubicBezTo>
                  <a:pt x="4365315" y="-10672"/>
                  <a:pt x="4614363" y="19125"/>
                  <a:pt x="4794149" y="0"/>
                </a:cubicBezTo>
                <a:cubicBezTo>
                  <a:pt x="4973935" y="-19125"/>
                  <a:pt x="5290268" y="-29204"/>
                  <a:pt x="5546162" y="0"/>
                </a:cubicBezTo>
                <a:cubicBezTo>
                  <a:pt x="5802056" y="29204"/>
                  <a:pt x="5899751" y="-21986"/>
                  <a:pt x="6074603" y="0"/>
                </a:cubicBezTo>
                <a:cubicBezTo>
                  <a:pt x="6249455" y="21986"/>
                  <a:pt x="6363947" y="19476"/>
                  <a:pt x="6528520" y="0"/>
                </a:cubicBezTo>
                <a:cubicBezTo>
                  <a:pt x="6693093" y="-19476"/>
                  <a:pt x="7271533" y="-13222"/>
                  <a:pt x="7497329" y="0"/>
                </a:cubicBezTo>
                <a:cubicBezTo>
                  <a:pt x="7523176" y="2494"/>
                  <a:pt x="7545327" y="23138"/>
                  <a:pt x="7542283" y="44954"/>
                </a:cubicBezTo>
                <a:cubicBezTo>
                  <a:pt x="7538798" y="153366"/>
                  <a:pt x="7526088" y="305437"/>
                  <a:pt x="7542283" y="446504"/>
                </a:cubicBezTo>
                <a:lnTo>
                  <a:pt x="7542283" y="446504"/>
                </a:lnTo>
                <a:cubicBezTo>
                  <a:pt x="7273561" y="486188"/>
                  <a:pt x="7005530" y="478351"/>
                  <a:pt x="6705775" y="446504"/>
                </a:cubicBezTo>
                <a:cubicBezTo>
                  <a:pt x="6406020" y="414657"/>
                  <a:pt x="6179537" y="446554"/>
                  <a:pt x="6020113" y="446504"/>
                </a:cubicBezTo>
                <a:cubicBezTo>
                  <a:pt x="5860689" y="446454"/>
                  <a:pt x="5615359" y="469914"/>
                  <a:pt x="5334451" y="446504"/>
                </a:cubicBezTo>
                <a:cubicBezTo>
                  <a:pt x="5053543" y="423094"/>
                  <a:pt x="4973398" y="447991"/>
                  <a:pt x="4648789" y="446504"/>
                </a:cubicBezTo>
                <a:cubicBezTo>
                  <a:pt x="4324180" y="445017"/>
                  <a:pt x="4284110" y="424645"/>
                  <a:pt x="3963127" y="446504"/>
                </a:cubicBezTo>
                <a:cubicBezTo>
                  <a:pt x="3642144" y="468363"/>
                  <a:pt x="3605217" y="455707"/>
                  <a:pt x="3352888" y="446504"/>
                </a:cubicBezTo>
                <a:cubicBezTo>
                  <a:pt x="3100559" y="437301"/>
                  <a:pt x="2785630" y="436240"/>
                  <a:pt x="2591803" y="446504"/>
                </a:cubicBezTo>
                <a:cubicBezTo>
                  <a:pt x="2397977" y="456768"/>
                  <a:pt x="2074299" y="479688"/>
                  <a:pt x="1906141" y="446504"/>
                </a:cubicBezTo>
                <a:cubicBezTo>
                  <a:pt x="1737983" y="413320"/>
                  <a:pt x="1420003" y="438703"/>
                  <a:pt x="1069633" y="446504"/>
                </a:cubicBezTo>
                <a:cubicBezTo>
                  <a:pt x="719263" y="454305"/>
                  <a:pt x="354367" y="432932"/>
                  <a:pt x="0" y="446504"/>
                </a:cubicBezTo>
                <a:lnTo>
                  <a:pt x="0" y="446504"/>
                </a:lnTo>
                <a:cubicBezTo>
                  <a:pt x="-2223" y="351567"/>
                  <a:pt x="-6300" y="233479"/>
                  <a:pt x="0" y="44954"/>
                </a:cubicBezTo>
                <a:cubicBezTo>
                  <a:pt x="-333" y="21780"/>
                  <a:pt x="18251" y="-2011"/>
                  <a:pt x="44954" y="0"/>
                </a:cubicBezTo>
                <a:close/>
              </a:path>
              <a:path w="7542283" h="446504" stroke="0" extrusionOk="0">
                <a:moveTo>
                  <a:pt x="44954" y="0"/>
                </a:moveTo>
                <a:cubicBezTo>
                  <a:pt x="312414" y="7080"/>
                  <a:pt x="446036" y="-10540"/>
                  <a:pt x="647919" y="0"/>
                </a:cubicBezTo>
                <a:cubicBezTo>
                  <a:pt x="849803" y="10540"/>
                  <a:pt x="919190" y="20327"/>
                  <a:pt x="1101836" y="0"/>
                </a:cubicBezTo>
                <a:cubicBezTo>
                  <a:pt x="1284482" y="-20327"/>
                  <a:pt x="1562313" y="5128"/>
                  <a:pt x="1928372" y="0"/>
                </a:cubicBezTo>
                <a:cubicBezTo>
                  <a:pt x="2294431" y="-5128"/>
                  <a:pt x="2365848" y="-12816"/>
                  <a:pt x="2531337" y="0"/>
                </a:cubicBezTo>
                <a:cubicBezTo>
                  <a:pt x="2696827" y="12816"/>
                  <a:pt x="2902577" y="-25220"/>
                  <a:pt x="3134302" y="0"/>
                </a:cubicBezTo>
                <a:cubicBezTo>
                  <a:pt x="3366028" y="25220"/>
                  <a:pt x="3601704" y="6006"/>
                  <a:pt x="3960838" y="0"/>
                </a:cubicBezTo>
                <a:cubicBezTo>
                  <a:pt x="4319972" y="-6006"/>
                  <a:pt x="4329620" y="-24286"/>
                  <a:pt x="4489279" y="0"/>
                </a:cubicBezTo>
                <a:cubicBezTo>
                  <a:pt x="4648938" y="24286"/>
                  <a:pt x="5071314" y="-39915"/>
                  <a:pt x="5315816" y="0"/>
                </a:cubicBezTo>
                <a:cubicBezTo>
                  <a:pt x="5560318" y="39915"/>
                  <a:pt x="5837280" y="-35623"/>
                  <a:pt x="6142352" y="0"/>
                </a:cubicBezTo>
                <a:cubicBezTo>
                  <a:pt x="6447424" y="35623"/>
                  <a:pt x="6499212" y="6364"/>
                  <a:pt x="6819840" y="0"/>
                </a:cubicBezTo>
                <a:cubicBezTo>
                  <a:pt x="7140468" y="-6364"/>
                  <a:pt x="7288450" y="32262"/>
                  <a:pt x="7497329" y="0"/>
                </a:cubicBezTo>
                <a:cubicBezTo>
                  <a:pt x="7523345" y="-3261"/>
                  <a:pt x="7542929" y="22133"/>
                  <a:pt x="7542283" y="44954"/>
                </a:cubicBezTo>
                <a:cubicBezTo>
                  <a:pt x="7540478" y="146246"/>
                  <a:pt x="7533171" y="343928"/>
                  <a:pt x="7542283" y="446504"/>
                </a:cubicBezTo>
                <a:lnTo>
                  <a:pt x="7542283" y="446504"/>
                </a:lnTo>
                <a:cubicBezTo>
                  <a:pt x="7408681" y="435735"/>
                  <a:pt x="7061211" y="418593"/>
                  <a:pt x="6932044" y="446504"/>
                </a:cubicBezTo>
                <a:cubicBezTo>
                  <a:pt x="6802877" y="474415"/>
                  <a:pt x="6439965" y="440325"/>
                  <a:pt x="6246382" y="446504"/>
                </a:cubicBezTo>
                <a:cubicBezTo>
                  <a:pt x="6052799" y="452683"/>
                  <a:pt x="5832800" y="451066"/>
                  <a:pt x="5485297" y="446504"/>
                </a:cubicBezTo>
                <a:cubicBezTo>
                  <a:pt x="5137794" y="441942"/>
                  <a:pt x="5011019" y="409879"/>
                  <a:pt x="4724212" y="446504"/>
                </a:cubicBezTo>
                <a:cubicBezTo>
                  <a:pt x="4437405" y="483129"/>
                  <a:pt x="4257096" y="418978"/>
                  <a:pt x="3963127" y="446504"/>
                </a:cubicBezTo>
                <a:cubicBezTo>
                  <a:pt x="3669158" y="474030"/>
                  <a:pt x="3717766" y="429071"/>
                  <a:pt x="3503733" y="446504"/>
                </a:cubicBezTo>
                <a:cubicBezTo>
                  <a:pt x="3289700" y="463937"/>
                  <a:pt x="3134806" y="471785"/>
                  <a:pt x="2968917" y="446504"/>
                </a:cubicBezTo>
                <a:cubicBezTo>
                  <a:pt x="2803028" y="421223"/>
                  <a:pt x="2536884" y="437758"/>
                  <a:pt x="2207832" y="446504"/>
                </a:cubicBezTo>
                <a:cubicBezTo>
                  <a:pt x="1878780" y="455250"/>
                  <a:pt x="1801038" y="423765"/>
                  <a:pt x="1597593" y="446504"/>
                </a:cubicBezTo>
                <a:cubicBezTo>
                  <a:pt x="1394148" y="469243"/>
                  <a:pt x="1288849" y="433397"/>
                  <a:pt x="1062776" y="446504"/>
                </a:cubicBezTo>
                <a:cubicBezTo>
                  <a:pt x="836703" y="459611"/>
                  <a:pt x="233267" y="396001"/>
                  <a:pt x="0" y="446504"/>
                </a:cubicBezTo>
                <a:lnTo>
                  <a:pt x="0" y="446504"/>
                </a:lnTo>
                <a:cubicBezTo>
                  <a:pt x="3197" y="349068"/>
                  <a:pt x="15548" y="242368"/>
                  <a:pt x="0" y="44954"/>
                </a:cubicBezTo>
                <a:cubicBezTo>
                  <a:pt x="-2391" y="24927"/>
                  <a:pt x="18925" y="-1595"/>
                  <a:pt x="44954" y="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2SameRect">
                    <a:avLst>
                      <a:gd name="adj1" fmla="val 10068"/>
                      <a:gd name="adj2"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 name="Rectangle 3">
            <a:extLst>
              <a:ext uri="{FF2B5EF4-FFF2-40B4-BE49-F238E27FC236}">
                <a16:creationId xmlns:a16="http://schemas.microsoft.com/office/drawing/2014/main" id="{A4095EB4-6C48-EB44-65A2-02282530D0D4}"/>
              </a:ext>
            </a:extLst>
          </p:cNvPr>
          <p:cNvSpPr/>
          <p:nvPr/>
        </p:nvSpPr>
        <p:spPr>
          <a:xfrm>
            <a:off x="738122" y="2453562"/>
            <a:ext cx="7747510" cy="251831"/>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300" b="1" i="0" u="none" strike="noStrike" kern="1200" cap="none" spc="0" normalizeH="0" baseline="0" noProof="0">
                <a:ln>
                  <a:noFill/>
                </a:ln>
                <a:effectLst/>
                <a:uLnTx/>
                <a:uFillTx/>
                <a:latin typeface="Aptos" panose="020B0004020202020204"/>
              </a:rPr>
              <a:t>Distribution of 9th Graders Across Math Courses, by Student Groups</a:t>
            </a:r>
          </a:p>
        </p:txBody>
      </p:sp>
      <p:graphicFrame>
        <p:nvGraphicFramePr>
          <p:cNvPr id="6" name="Chart 5">
            <a:extLst>
              <a:ext uri="{FF2B5EF4-FFF2-40B4-BE49-F238E27FC236}">
                <a16:creationId xmlns:a16="http://schemas.microsoft.com/office/drawing/2014/main" id="{DCC3969E-B1F5-ECB6-FAA1-42AADCB729C5}"/>
              </a:ext>
            </a:extLst>
          </p:cNvPr>
          <p:cNvGraphicFramePr/>
          <p:nvPr>
            <p:extLst>
              <p:ext uri="{D42A27DB-BD31-4B8C-83A1-F6EECF244321}">
                <p14:modId xmlns:p14="http://schemas.microsoft.com/office/powerpoint/2010/main" val="2624870611"/>
              </p:ext>
            </p:extLst>
          </p:nvPr>
        </p:nvGraphicFramePr>
        <p:xfrm>
          <a:off x="209524" y="2957934"/>
          <a:ext cx="4454397" cy="321871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 name="Chart 6">
            <a:extLst>
              <a:ext uri="{FF2B5EF4-FFF2-40B4-BE49-F238E27FC236}">
                <a16:creationId xmlns:a16="http://schemas.microsoft.com/office/drawing/2014/main" id="{61845870-9552-CDD6-2B22-79F0F3645CA4}"/>
              </a:ext>
            </a:extLst>
          </p:cNvPr>
          <p:cNvGraphicFramePr/>
          <p:nvPr>
            <p:extLst>
              <p:ext uri="{D42A27DB-BD31-4B8C-83A1-F6EECF244321}">
                <p14:modId xmlns:p14="http://schemas.microsoft.com/office/powerpoint/2010/main" val="128117624"/>
              </p:ext>
            </p:extLst>
          </p:nvPr>
        </p:nvGraphicFramePr>
        <p:xfrm>
          <a:off x="4800336" y="2957934"/>
          <a:ext cx="3685296" cy="2910148"/>
        </p:xfrm>
        <a:graphic>
          <a:graphicData uri="http://schemas.openxmlformats.org/drawingml/2006/chart">
            <c:chart xmlns:c="http://schemas.openxmlformats.org/drawingml/2006/chart" xmlns:r="http://schemas.openxmlformats.org/officeDocument/2006/relationships" r:id="rId8"/>
          </a:graphicData>
        </a:graphic>
      </p:graphicFrame>
      <p:pic>
        <p:nvPicPr>
          <p:cNvPr id="9" name="Picture 8">
            <a:extLst>
              <a:ext uri="{FF2B5EF4-FFF2-40B4-BE49-F238E27FC236}">
                <a16:creationId xmlns:a16="http://schemas.microsoft.com/office/drawing/2014/main" id="{55758C5E-C29C-D02E-0903-218044D18567}"/>
              </a:ext>
            </a:extLst>
          </p:cNvPr>
          <p:cNvPicPr>
            <a:picLocks noChangeAspect="1"/>
          </p:cNvPicPr>
          <p:nvPr/>
        </p:nvPicPr>
        <p:blipFill>
          <a:blip r:embed="rId9"/>
          <a:stretch>
            <a:fillRect/>
          </a:stretch>
        </p:blipFill>
        <p:spPr>
          <a:xfrm>
            <a:off x="642097" y="1541402"/>
            <a:ext cx="671668" cy="658368"/>
          </a:xfrm>
          <a:prstGeom prst="rect">
            <a:avLst/>
          </a:prstGeom>
        </p:spPr>
      </p:pic>
      <p:sp>
        <p:nvSpPr>
          <p:cNvPr id="8" name="TextBox 7">
            <a:extLst>
              <a:ext uri="{FF2B5EF4-FFF2-40B4-BE49-F238E27FC236}">
                <a16:creationId xmlns:a16="http://schemas.microsoft.com/office/drawing/2014/main" id="{BF222528-1A7B-4FBB-6D56-DD8803F9C68F}"/>
              </a:ext>
            </a:extLst>
          </p:cNvPr>
          <p:cNvSpPr txBox="1"/>
          <p:nvPr/>
        </p:nvSpPr>
        <p:spPr>
          <a:xfrm>
            <a:off x="711307" y="6465478"/>
            <a:ext cx="8304746" cy="246221"/>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Source: ARE analysis of common trends in high schools.</a:t>
            </a:r>
          </a:p>
        </p:txBody>
      </p:sp>
      <p:grpSp>
        <p:nvGrpSpPr>
          <p:cNvPr id="27" name="Group 26">
            <a:extLst>
              <a:ext uri="{FF2B5EF4-FFF2-40B4-BE49-F238E27FC236}">
                <a16:creationId xmlns:a16="http://schemas.microsoft.com/office/drawing/2014/main" id="{0B030DD7-5B4E-14CD-A6D0-3616BE11F4C1}"/>
              </a:ext>
            </a:extLst>
          </p:cNvPr>
          <p:cNvGrpSpPr/>
          <p:nvPr/>
        </p:nvGrpSpPr>
        <p:grpSpPr>
          <a:xfrm>
            <a:off x="1181070" y="5215325"/>
            <a:ext cx="2228850" cy="1015663"/>
            <a:chOff x="1181070" y="5244821"/>
            <a:chExt cx="2228850" cy="1015663"/>
          </a:xfrm>
        </p:grpSpPr>
        <p:sp>
          <p:nvSpPr>
            <p:cNvPr id="28" name="Rectangle 27">
              <a:extLst>
                <a:ext uri="{FF2B5EF4-FFF2-40B4-BE49-F238E27FC236}">
                  <a16:creationId xmlns:a16="http://schemas.microsoft.com/office/drawing/2014/main" id="{BC5203E3-67A5-43D9-8B5C-5692D169846A}"/>
                </a:ext>
              </a:extLst>
            </p:cNvPr>
            <p:cNvSpPr/>
            <p:nvPr/>
          </p:nvSpPr>
          <p:spPr>
            <a:xfrm>
              <a:off x="1269647" y="5281362"/>
              <a:ext cx="1762810" cy="9130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DE18F52-34A5-9CBF-2D0F-A91DB2D4A12F}"/>
                </a:ext>
              </a:extLst>
            </p:cNvPr>
            <p:cNvSpPr txBox="1"/>
            <p:nvPr/>
          </p:nvSpPr>
          <p:spPr>
            <a:xfrm>
              <a:off x="1181070" y="5244821"/>
              <a:ext cx="2228850" cy="1015663"/>
            </a:xfrm>
            <a:prstGeom prst="rect">
              <a:avLst/>
            </a:prstGeom>
            <a:noFill/>
          </p:spPr>
          <p:txBody>
            <a:bodyPr wrap="square" rtlCol="0">
              <a:spAutoFit/>
            </a:bodyPr>
            <a:lstStyle/>
            <a:p>
              <a:r>
                <a:rPr lang="en-US" sz="1200">
                  <a:latin typeface="Aptos" panose="020B0004020202020204" pitchFamily="34" charset="0"/>
                </a:rPr>
                <a:t>Other</a:t>
              </a:r>
            </a:p>
            <a:p>
              <a:r>
                <a:rPr lang="en-US" sz="1200">
                  <a:latin typeface="Aptos" panose="020B0004020202020204" pitchFamily="34" charset="0"/>
                </a:rPr>
                <a:t>Black or African American</a:t>
              </a:r>
            </a:p>
            <a:p>
              <a:r>
                <a:rPr lang="en-US" sz="1200">
                  <a:latin typeface="Aptos" panose="020B0004020202020204" pitchFamily="34" charset="0"/>
                </a:rPr>
                <a:t>Hispanic or Latinx</a:t>
              </a:r>
            </a:p>
            <a:p>
              <a:r>
                <a:rPr lang="en-US" sz="1200">
                  <a:latin typeface="Aptos" panose="020B0004020202020204" pitchFamily="34" charset="0"/>
                </a:rPr>
                <a:t>Asian</a:t>
              </a:r>
            </a:p>
            <a:p>
              <a:r>
                <a:rPr lang="en-US" sz="1200">
                  <a:latin typeface="Aptos" panose="020B0004020202020204" pitchFamily="34" charset="0"/>
                </a:rPr>
                <a:t>White</a:t>
              </a:r>
            </a:p>
          </p:txBody>
        </p:sp>
      </p:grpSp>
      <p:cxnSp>
        <p:nvCxnSpPr>
          <p:cNvPr id="31" name="Straight Connector 30">
            <a:extLst>
              <a:ext uri="{FF2B5EF4-FFF2-40B4-BE49-F238E27FC236}">
                <a16:creationId xmlns:a16="http://schemas.microsoft.com/office/drawing/2014/main" id="{50C99641-0829-87AE-0A7F-F2689110CAE9}"/>
              </a:ext>
            </a:extLst>
          </p:cNvPr>
          <p:cNvCxnSpPr>
            <a:cxnSpLocks/>
          </p:cNvCxnSpPr>
          <p:nvPr/>
        </p:nvCxnSpPr>
        <p:spPr>
          <a:xfrm>
            <a:off x="1150373" y="3974261"/>
            <a:ext cx="715297" cy="0"/>
          </a:xfrm>
          <a:prstGeom prst="line">
            <a:avLst/>
          </a:prstGeom>
          <a:ln w="19050">
            <a:prstDash val="sysDash"/>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6E5DECEC-5EF9-AF66-69BF-1F881040C224}"/>
              </a:ext>
            </a:extLst>
          </p:cNvPr>
          <p:cNvCxnSpPr>
            <a:cxnSpLocks/>
          </p:cNvCxnSpPr>
          <p:nvPr/>
        </p:nvCxnSpPr>
        <p:spPr>
          <a:xfrm>
            <a:off x="2346656" y="4206941"/>
            <a:ext cx="715297" cy="0"/>
          </a:xfrm>
          <a:prstGeom prst="line">
            <a:avLst/>
          </a:prstGeom>
          <a:ln w="19050">
            <a:prstDash val="sysDash"/>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086DC814-1E28-E015-CCC5-8FEF2BD75259}"/>
              </a:ext>
            </a:extLst>
          </p:cNvPr>
          <p:cNvCxnSpPr>
            <a:cxnSpLocks/>
          </p:cNvCxnSpPr>
          <p:nvPr/>
        </p:nvCxnSpPr>
        <p:spPr>
          <a:xfrm>
            <a:off x="3529780" y="3444585"/>
            <a:ext cx="715297" cy="0"/>
          </a:xfrm>
          <a:prstGeom prst="line">
            <a:avLst/>
          </a:prstGeom>
          <a:ln w="19050">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93861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40000" sy="40000" flip="none" algn="tl"/>
        </a:blipFill>
        <a:effectLst/>
      </p:bgPr>
    </p:bg>
    <p:spTree>
      <p:nvGrpSpPr>
        <p:cNvPr id="1" name="">
          <a:extLst>
            <a:ext uri="{FF2B5EF4-FFF2-40B4-BE49-F238E27FC236}">
              <a16:creationId xmlns:a16="http://schemas.microsoft.com/office/drawing/2014/main" id="{F26D72A1-FA75-CC05-9B7C-D5AE14151743}"/>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CAC7C08-4B1D-CE2A-376A-CD1AA3053B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4" name="think-cell data - do not delete" hidden="1">
                        <a:extLst>
                          <a:ext uri="{FF2B5EF4-FFF2-40B4-BE49-F238E27FC236}">
                            <a16:creationId xmlns:a16="http://schemas.microsoft.com/office/drawing/2014/main" id="{8CAC7C08-4B1D-CE2A-376A-CD1AA3053B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39F77B0A-4D04-335D-C9EC-6BFB938F8636}"/>
              </a:ext>
            </a:extLst>
          </p:cNvPr>
          <p:cNvSpPr txBox="1"/>
          <p:nvPr/>
        </p:nvSpPr>
        <p:spPr>
          <a:xfrm>
            <a:off x="5038725" y="33242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C687E84-2D4A-9E7F-7A33-A9536795E5BE}"/>
              </a:ext>
            </a:extLst>
          </p:cNvPr>
          <p:cNvSpPr txBox="1"/>
          <p:nvPr/>
        </p:nvSpPr>
        <p:spPr>
          <a:xfrm>
            <a:off x="1030142" y="1275395"/>
            <a:ext cx="7818399" cy="4097660"/>
          </a:xfrm>
          <a:prstGeom prst="rect">
            <a:avLst/>
          </a:prstGeom>
          <a:noFill/>
        </p:spPr>
        <p:txBody>
          <a:bodyPr wrap="square" rtlCol="0">
            <a:spAutoFit/>
          </a:bodyPr>
          <a:lstStyle/>
          <a:p>
            <a:pPr marL="0" marR="0" lvl="0" indent="0" algn="l" defTabSz="914400" rtl="0" eaLnBrk="1" fontAlgn="auto" latinLnBrk="0" hangingPunct="1">
              <a:lnSpc>
                <a:spcPts val="15600"/>
              </a:lnSpc>
              <a:spcBef>
                <a:spcPts val="0"/>
              </a:spcBef>
              <a:spcAft>
                <a:spcPts val="0"/>
              </a:spcAft>
              <a:buClrTx/>
              <a:buSzTx/>
              <a:buFontTx/>
              <a:buNone/>
              <a:tabLst/>
              <a:defRPr/>
            </a:pPr>
            <a:r>
              <a:rPr kumimoji="0" lang="en-US" sz="15000" b="1" i="0" u="none" strike="noStrike" kern="1200" cap="none" spc="0" normalizeH="0" baseline="0" noProof="0">
                <a:ln>
                  <a:noFill/>
                </a:ln>
                <a:solidFill>
                  <a:srgbClr val="002060"/>
                </a:solidFill>
                <a:effectLst/>
                <a:uLnTx/>
                <a:uFillTx/>
                <a:latin typeface="Aptos" panose="020B0004020202020204" pitchFamily="34" charset="0"/>
                <a:ea typeface="+mn-ea"/>
                <a:cs typeface="+mn-cs"/>
              </a:rPr>
              <a:t>Meeting Two</a:t>
            </a:r>
          </a:p>
        </p:txBody>
      </p:sp>
      <p:pic>
        <p:nvPicPr>
          <p:cNvPr id="27" name="Graphic 26" descr="Bookmark with solid fill">
            <a:extLst>
              <a:ext uri="{FF2B5EF4-FFF2-40B4-BE49-F238E27FC236}">
                <a16:creationId xmlns:a16="http://schemas.microsoft.com/office/drawing/2014/main" id="{C827804A-F67F-5A4F-905D-3BC179547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06188" y="-320633"/>
            <a:ext cx="1831069" cy="1977532"/>
          </a:xfrm>
          <a:prstGeom prst="rect">
            <a:avLst/>
          </a:prstGeom>
        </p:spPr>
      </p:pic>
      <p:sp>
        <p:nvSpPr>
          <p:cNvPr id="28" name="Slide Number Placeholder 27">
            <a:extLst>
              <a:ext uri="{FF2B5EF4-FFF2-40B4-BE49-F238E27FC236}">
                <a16:creationId xmlns:a16="http://schemas.microsoft.com/office/drawing/2014/main" id="{1F44936C-9809-4403-C6CD-5457F2EF92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615726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89EC8FB6-50E0-0E8F-7A31-BE166A90BF08}"/>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3C612D53-B0B9-8987-D3F2-B67768A36C8F}"/>
              </a:ext>
            </a:extLst>
          </p:cNvPr>
          <p:cNvPicPr>
            <a:picLocks noChangeAspect="1"/>
          </p:cNvPicPr>
          <p:nvPr/>
        </p:nvPicPr>
        <p:blipFill>
          <a:blip r:embed="rId3"/>
          <a:srcRect l="23992" t="8263" r="29286" b="-479"/>
          <a:stretch/>
        </p:blipFill>
        <p:spPr>
          <a:xfrm>
            <a:off x="7914807" y="1253274"/>
            <a:ext cx="4277193" cy="5633973"/>
          </a:xfrm>
          <a:prstGeom prst="rect">
            <a:avLst/>
          </a:prstGeom>
        </p:spPr>
      </p:pic>
      <p:pic>
        <p:nvPicPr>
          <p:cNvPr id="8" name="Picture 7">
            <a:extLst>
              <a:ext uri="{FF2B5EF4-FFF2-40B4-BE49-F238E27FC236}">
                <a16:creationId xmlns:a16="http://schemas.microsoft.com/office/drawing/2014/main" id="{B214DEE5-EFD2-1ED1-682C-EB8B81F02316}"/>
              </a:ext>
            </a:extLst>
          </p:cNvPr>
          <p:cNvPicPr>
            <a:picLocks noChangeAspect="1"/>
          </p:cNvPicPr>
          <p:nvPr/>
        </p:nvPicPr>
        <p:blipFill>
          <a:blip r:embed="rId4"/>
          <a:stretch>
            <a:fillRect/>
          </a:stretch>
        </p:blipFill>
        <p:spPr>
          <a:xfrm>
            <a:off x="590177" y="1767408"/>
            <a:ext cx="615985" cy="632965"/>
          </a:xfrm>
          <a:prstGeom prst="rect">
            <a:avLst/>
          </a:prstGeom>
        </p:spPr>
      </p:pic>
      <p:sp>
        <p:nvSpPr>
          <p:cNvPr id="7" name="Rectangle 6">
            <a:extLst>
              <a:ext uri="{FF2B5EF4-FFF2-40B4-BE49-F238E27FC236}">
                <a16:creationId xmlns:a16="http://schemas.microsoft.com/office/drawing/2014/main" id="{A33E9721-D552-2518-3422-E4498C425A1D}"/>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hink-cell data - do not delete" hidden="1">
            <a:extLst>
              <a:ext uri="{FF2B5EF4-FFF2-40B4-BE49-F238E27FC236}">
                <a16:creationId xmlns:a16="http://schemas.microsoft.com/office/drawing/2014/main" id="{3C2833E3-0412-8390-5898-E070C1ACBEC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4" imgH="403" progId="TCLayout.ActiveDocument.1">
                  <p:embed/>
                </p:oleObj>
              </mc:Choice>
              <mc:Fallback>
                <p:oleObj name="think-cell Slide" r:id="rId5" imgW="404" imgH="403" progId="TCLayout.ActiveDocument.1">
                  <p:embed/>
                  <p:pic>
                    <p:nvPicPr>
                      <p:cNvPr id="4" name="think-cell data - do not delete" hidden="1">
                        <a:extLst>
                          <a:ext uri="{FF2B5EF4-FFF2-40B4-BE49-F238E27FC236}">
                            <a16:creationId xmlns:a16="http://schemas.microsoft.com/office/drawing/2014/main" id="{3C2833E3-0412-8390-5898-E070C1ACBEC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C7B1F94F-6186-93CC-DF6C-21F6981817AE}"/>
              </a:ext>
            </a:extLst>
          </p:cNvPr>
          <p:cNvSpPr>
            <a:spLocks noGrp="1"/>
          </p:cNvSpPr>
          <p:nvPr>
            <p:ph type="sldNum" sz="quarter" idx="12"/>
          </p:nvPr>
        </p:nvSpPr>
        <p:spPr/>
        <p:txBody>
          <a:bodyPr/>
          <a:lstStyle/>
          <a:p>
            <a:fld id="{330EA680-D336-4FF7-8B7A-9848BB0A1C32}" type="slidenum">
              <a:rPr lang="en-US" smtClean="0"/>
              <a:t>5</a:t>
            </a:fld>
            <a:endParaRPr lang="en-US"/>
          </a:p>
        </p:txBody>
      </p:sp>
      <p:sp>
        <p:nvSpPr>
          <p:cNvPr id="11" name="Title 1">
            <a:extLst>
              <a:ext uri="{FF2B5EF4-FFF2-40B4-BE49-F238E27FC236}">
                <a16:creationId xmlns:a16="http://schemas.microsoft.com/office/drawing/2014/main" id="{BBA7F92C-7AE4-D202-CB39-22A4FC60DCDB}"/>
              </a:ext>
            </a:extLst>
          </p:cNvPr>
          <p:cNvSpPr txBox="1">
            <a:spLocks/>
          </p:cNvSpPr>
          <p:nvPr/>
        </p:nvSpPr>
        <p:spPr>
          <a:xfrm>
            <a:off x="354775" y="266572"/>
            <a:ext cx="10154888"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en-US" sz="1200" b="1" strike="noStrike" kern="1200" cap="none" spc="100" normalizeH="0" noProof="0">
                <a:ln>
                  <a:noFill/>
                </a:ln>
                <a:solidFill>
                  <a:srgbClr val="003057"/>
                </a:solidFill>
                <a:effectLst/>
                <a:uLnTx/>
                <a:uFillTx/>
                <a:latin typeface="Aptos ExtraBold" panose="020B0004020202020204" pitchFamily="34" charset="0"/>
                <a:ea typeface="+mn-ea"/>
                <a:cs typeface="+mn-cs"/>
              </a:rPr>
              <a:t>NOTES FOR FACILITATORS </a:t>
            </a:r>
          </a:p>
          <a:p>
            <a:pPr>
              <a:lnSpc>
                <a:spcPts val="2940"/>
              </a:lnSpc>
              <a:spcBef>
                <a:spcPts val="1200"/>
              </a:spcBef>
              <a:defRPr/>
            </a:pPr>
            <a:r>
              <a:rPr lang="en-US" sz="4000" b="1">
                <a:solidFill>
                  <a:srgbClr val="003057"/>
                </a:solidFill>
                <a:latin typeface="Aptos" panose="020B0004020202020204" pitchFamily="34" charset="0"/>
              </a:rPr>
              <a:t>What’s Included in This Deck</a:t>
            </a:r>
            <a:endParaRPr kumimoji="0" lang="en-US" sz="4000" u="none" strike="noStrike" kern="1200" cap="none" spc="0" normalizeH="0" baseline="0" noProof="0">
              <a:ln>
                <a:noFill/>
              </a:ln>
              <a:solidFill>
                <a:srgbClr val="003057"/>
              </a:solidFill>
              <a:effectLst/>
              <a:uLnTx/>
              <a:uFillTx/>
              <a:latin typeface="Aptos Narrow" panose="020B0004020202020204" pitchFamily="34" charset="0"/>
            </a:endParaRPr>
          </a:p>
        </p:txBody>
      </p:sp>
      <p:sp>
        <p:nvSpPr>
          <p:cNvPr id="3" name="TextBox 2">
            <a:extLst>
              <a:ext uri="{FF2B5EF4-FFF2-40B4-BE49-F238E27FC236}">
                <a16:creationId xmlns:a16="http://schemas.microsoft.com/office/drawing/2014/main" id="{032B6694-1500-2C0D-EE9B-8C632FF4F593}"/>
              </a:ext>
            </a:extLst>
          </p:cNvPr>
          <p:cNvSpPr txBox="1"/>
          <p:nvPr/>
        </p:nvSpPr>
        <p:spPr>
          <a:xfrm>
            <a:off x="1379033" y="1810945"/>
            <a:ext cx="5730684" cy="4298613"/>
          </a:xfrm>
          <a:prstGeom prst="rect">
            <a:avLst/>
          </a:prstGeom>
          <a:noFill/>
        </p:spPr>
        <p:txBody>
          <a:bodyPr wrap="square" lIns="91440" tIns="45720" rIns="91440" bIns="45720" anchor="t">
            <a:spAutoFit/>
          </a:bodyPr>
          <a:lstStyle/>
          <a:p>
            <a:pPr algn="l" rtl="0" fontAlgn="base">
              <a:spcBef>
                <a:spcPts val="4000"/>
              </a:spcBef>
              <a:spcAft>
                <a:spcPts val="400"/>
              </a:spcAft>
            </a:pPr>
            <a:r>
              <a:rPr lang="en-US" sz="2000" b="1" i="0">
                <a:effectLst/>
                <a:latin typeface="Aptos"/>
              </a:rPr>
              <a:t>Presentation slides for five meetings.</a:t>
            </a:r>
            <a:r>
              <a:rPr lang="en-US" sz="2000" i="0">
                <a:effectLst/>
                <a:latin typeface="Aptos"/>
              </a:rPr>
              <a:t> As you prepare for meetings 2-5, you'll need to add or remove slides to customize your deck. Yellow boxes denote areas that you should customize.</a:t>
            </a:r>
          </a:p>
          <a:p>
            <a:pPr algn="l" rtl="0" fontAlgn="base">
              <a:spcBef>
                <a:spcPts val="4000"/>
              </a:spcBef>
              <a:spcAft>
                <a:spcPts val="400"/>
              </a:spcAft>
            </a:pPr>
            <a:r>
              <a:rPr lang="en-US" sz="2000" b="1" i="0">
                <a:effectLst/>
                <a:latin typeface="Aptos"/>
              </a:rPr>
              <a:t>Facilitator-only slides, including important prework.</a:t>
            </a:r>
            <a:r>
              <a:rPr lang="en-US" sz="2000" i="0">
                <a:effectLst/>
                <a:latin typeface="Aptos"/>
              </a:rPr>
              <a:t> Look out for yellow facilitator-facing slides (like this one!) that will walk you through prework and presentation notes.</a:t>
            </a:r>
          </a:p>
          <a:p>
            <a:pPr algn="l" rtl="0" fontAlgn="base">
              <a:spcBef>
                <a:spcPts val="4000"/>
              </a:spcBef>
              <a:spcAft>
                <a:spcPts val="400"/>
              </a:spcAft>
            </a:pPr>
            <a:r>
              <a:rPr lang="en-US" sz="2000" b="1" i="0">
                <a:effectLst/>
                <a:latin typeface="Aptos"/>
              </a:rPr>
              <a:t>Slides with additional resources</a:t>
            </a:r>
            <a:r>
              <a:rPr lang="en-US" sz="2000" i="0">
                <a:effectLst/>
                <a:latin typeface="Aptos"/>
              </a:rPr>
              <a:t> and guidance beyond these five meetings.</a:t>
            </a:r>
          </a:p>
        </p:txBody>
      </p:sp>
      <p:sp>
        <p:nvSpPr>
          <p:cNvPr id="9" name="Rectangle 8">
            <a:extLst>
              <a:ext uri="{FF2B5EF4-FFF2-40B4-BE49-F238E27FC236}">
                <a16:creationId xmlns:a16="http://schemas.microsoft.com/office/drawing/2014/main" id="{84387B01-F1EB-B8AD-9923-0CE92F7AB93E}"/>
              </a:ext>
            </a:extLst>
          </p:cNvPr>
          <p:cNvSpPr/>
          <p:nvPr/>
        </p:nvSpPr>
        <p:spPr>
          <a:xfrm>
            <a:off x="778037" y="1988205"/>
            <a:ext cx="270244" cy="312201"/>
          </a:xfrm>
          <a:prstGeom prst="rect">
            <a:avLst/>
          </a:prstGeom>
          <a:noFill/>
        </p:spPr>
        <p:txBody>
          <a:bodyPr wrap="square" lIns="91440" tIns="45720" rIns="91440" bIns="45720">
            <a:spAutoFit/>
          </a:bodyPr>
          <a:lstStyle/>
          <a:p>
            <a:pPr algn="ctr">
              <a:lnSpc>
                <a:spcPts val="1400"/>
              </a:lnSpc>
            </a:pPr>
            <a:r>
              <a:rPr lang="en-US" sz="2400" b="1" cap="none" spc="0">
                <a:ln w="1270">
                  <a:noFill/>
                  <a:prstDash val="solid"/>
                </a:ln>
                <a:solidFill>
                  <a:srgbClr val="FFFFFF"/>
                </a:solidFill>
                <a:effectLst>
                  <a:outerShdw blurRad="124841" dir="4468936" sx="106829" sy="106829" algn="tl" rotWithShape="0">
                    <a:schemeClr val="tx1"/>
                  </a:outerShdw>
                </a:effectLst>
                <a:latin typeface="Aptos" panose="020B0004020202020204" pitchFamily="34" charset="0"/>
              </a:rPr>
              <a:t>1</a:t>
            </a:r>
          </a:p>
        </p:txBody>
      </p:sp>
      <p:pic>
        <p:nvPicPr>
          <p:cNvPr id="10" name="Picture 9">
            <a:extLst>
              <a:ext uri="{FF2B5EF4-FFF2-40B4-BE49-F238E27FC236}">
                <a16:creationId xmlns:a16="http://schemas.microsoft.com/office/drawing/2014/main" id="{7551A512-635E-AAF4-F9D6-DB93E7C98AB9}"/>
              </a:ext>
            </a:extLst>
          </p:cNvPr>
          <p:cNvPicPr>
            <a:picLocks noChangeAspect="1"/>
          </p:cNvPicPr>
          <p:nvPr/>
        </p:nvPicPr>
        <p:blipFill>
          <a:blip r:embed="rId4"/>
          <a:stretch>
            <a:fillRect/>
          </a:stretch>
        </p:blipFill>
        <p:spPr>
          <a:xfrm>
            <a:off x="575187" y="3552253"/>
            <a:ext cx="615985" cy="632965"/>
          </a:xfrm>
          <a:prstGeom prst="rect">
            <a:avLst/>
          </a:prstGeom>
        </p:spPr>
      </p:pic>
      <p:sp>
        <p:nvSpPr>
          <p:cNvPr id="12" name="Rectangle 11">
            <a:extLst>
              <a:ext uri="{FF2B5EF4-FFF2-40B4-BE49-F238E27FC236}">
                <a16:creationId xmlns:a16="http://schemas.microsoft.com/office/drawing/2014/main" id="{6006E8D8-10BE-0804-EB43-C586AC9383AB}"/>
              </a:ext>
            </a:extLst>
          </p:cNvPr>
          <p:cNvSpPr/>
          <p:nvPr/>
        </p:nvSpPr>
        <p:spPr>
          <a:xfrm>
            <a:off x="763047" y="3758060"/>
            <a:ext cx="270244" cy="312201"/>
          </a:xfrm>
          <a:prstGeom prst="rect">
            <a:avLst/>
          </a:prstGeom>
          <a:noFill/>
        </p:spPr>
        <p:txBody>
          <a:bodyPr wrap="square" lIns="91440" tIns="45720" rIns="91440" bIns="45720">
            <a:spAutoFit/>
          </a:bodyPr>
          <a:lstStyle/>
          <a:p>
            <a:pPr algn="ctr">
              <a:lnSpc>
                <a:spcPts val="1400"/>
              </a:lnSpc>
            </a:pPr>
            <a:r>
              <a:rPr lang="en-US" sz="2400" b="1" cap="none" spc="0">
                <a:ln w="1270">
                  <a:noFill/>
                  <a:prstDash val="solid"/>
                </a:ln>
                <a:solidFill>
                  <a:srgbClr val="FFFFFF"/>
                </a:solidFill>
                <a:effectLst>
                  <a:outerShdw blurRad="124841" dir="4468936" sx="106829" sy="106829" algn="tl" rotWithShape="0">
                    <a:schemeClr val="tx1"/>
                  </a:outerShdw>
                </a:effectLst>
                <a:latin typeface="Aptos" panose="020B0004020202020204" pitchFamily="34" charset="0"/>
              </a:rPr>
              <a:t>2</a:t>
            </a:r>
          </a:p>
        </p:txBody>
      </p:sp>
      <p:pic>
        <p:nvPicPr>
          <p:cNvPr id="13" name="Picture 12">
            <a:extLst>
              <a:ext uri="{FF2B5EF4-FFF2-40B4-BE49-F238E27FC236}">
                <a16:creationId xmlns:a16="http://schemas.microsoft.com/office/drawing/2014/main" id="{036648E1-3401-3905-02FC-FD4B6301F878}"/>
              </a:ext>
            </a:extLst>
          </p:cNvPr>
          <p:cNvPicPr>
            <a:picLocks noChangeAspect="1"/>
          </p:cNvPicPr>
          <p:nvPr/>
        </p:nvPicPr>
        <p:blipFill>
          <a:blip r:embed="rId4"/>
          <a:stretch>
            <a:fillRect/>
          </a:stretch>
        </p:blipFill>
        <p:spPr>
          <a:xfrm>
            <a:off x="590177" y="5323370"/>
            <a:ext cx="615985" cy="632965"/>
          </a:xfrm>
          <a:prstGeom prst="rect">
            <a:avLst/>
          </a:prstGeom>
        </p:spPr>
      </p:pic>
      <p:sp>
        <p:nvSpPr>
          <p:cNvPr id="14" name="Rectangle 13">
            <a:extLst>
              <a:ext uri="{FF2B5EF4-FFF2-40B4-BE49-F238E27FC236}">
                <a16:creationId xmlns:a16="http://schemas.microsoft.com/office/drawing/2014/main" id="{015CE85E-3F7C-021F-1028-8392FAA1406C}"/>
              </a:ext>
            </a:extLst>
          </p:cNvPr>
          <p:cNvSpPr/>
          <p:nvPr/>
        </p:nvSpPr>
        <p:spPr>
          <a:xfrm>
            <a:off x="763047" y="5529177"/>
            <a:ext cx="270244" cy="312201"/>
          </a:xfrm>
          <a:prstGeom prst="rect">
            <a:avLst/>
          </a:prstGeom>
          <a:noFill/>
        </p:spPr>
        <p:txBody>
          <a:bodyPr wrap="square" lIns="91440" tIns="45720" rIns="91440" bIns="45720">
            <a:spAutoFit/>
          </a:bodyPr>
          <a:lstStyle/>
          <a:p>
            <a:pPr algn="ctr">
              <a:lnSpc>
                <a:spcPts val="1400"/>
              </a:lnSpc>
            </a:pPr>
            <a:r>
              <a:rPr lang="en-US" sz="2400" b="1" cap="none" spc="0">
                <a:ln w="1270">
                  <a:noFill/>
                  <a:prstDash val="solid"/>
                </a:ln>
                <a:solidFill>
                  <a:srgbClr val="FFFFFF"/>
                </a:solidFill>
                <a:effectLst>
                  <a:outerShdw blurRad="124841" dir="4468936" sx="106829" sy="106829" algn="tl" rotWithShape="0">
                    <a:schemeClr val="tx1"/>
                  </a:outerShdw>
                </a:effectLst>
                <a:latin typeface="Aptos" panose="020B0004020202020204" pitchFamily="34" charset="0"/>
              </a:rPr>
              <a:t>3</a:t>
            </a:r>
          </a:p>
        </p:txBody>
      </p:sp>
    </p:spTree>
    <p:extLst>
      <p:ext uri="{BB962C8B-B14F-4D97-AF65-F5344CB8AC3E}">
        <p14:creationId xmlns:p14="http://schemas.microsoft.com/office/powerpoint/2010/main" val="293586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982203B6-7EEB-5F22-AD85-4872FDD28C10}"/>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260DCF8-5F07-F869-9D82-E87BB89CFCDA}"/>
              </a:ext>
            </a:extLst>
          </p:cNvPr>
          <p:cNvGraphicFramePr>
            <a:graphicFrameLocks noChangeAspect="1"/>
          </p:cNvGraphicFramePr>
          <p:nvPr>
            <p:custDataLst>
              <p:tags r:id="rId1"/>
            </p:custDataLst>
            <p:extLst>
              <p:ext uri="{D42A27DB-BD31-4B8C-83A1-F6EECF244321}">
                <p14:modId xmlns:p14="http://schemas.microsoft.com/office/powerpoint/2010/main" val="29470926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4260DCF8-5F07-F869-9D82-E87BB89CFCD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F3F9F603-1FB4-A0F5-F7CD-454A46EE35D4}"/>
              </a:ext>
            </a:extLst>
          </p:cNvPr>
          <p:cNvSpPr>
            <a:spLocks noGrp="1"/>
          </p:cNvSpPr>
          <p:nvPr>
            <p:ph type="title"/>
          </p:nvPr>
        </p:nvSpPr>
        <p:spPr>
          <a:xfrm>
            <a:off x="838200" y="365126"/>
            <a:ext cx="10515600" cy="823594"/>
          </a:xfrm>
        </p:spPr>
        <p:txBody>
          <a:bodyPr vert="horz">
            <a:normAutofit/>
          </a:bodyPr>
          <a:lstStyle/>
          <a:p>
            <a:r>
              <a:rPr lang="en-US" b="1">
                <a:latin typeface="Arial Narrow" panose="020B0606020202030204" pitchFamily="34" charset="0"/>
              </a:rPr>
              <a:t>Facilitator notes: Meetings 2 and 3</a:t>
            </a:r>
          </a:p>
        </p:txBody>
      </p:sp>
      <p:sp>
        <p:nvSpPr>
          <p:cNvPr id="2" name="Slide Number Placeholder 1">
            <a:extLst>
              <a:ext uri="{FF2B5EF4-FFF2-40B4-BE49-F238E27FC236}">
                <a16:creationId xmlns:a16="http://schemas.microsoft.com/office/drawing/2014/main" id="{E0099DF5-FD72-8A16-14FC-262CE4857502}"/>
              </a:ext>
            </a:extLst>
          </p:cNvPr>
          <p:cNvSpPr>
            <a:spLocks noGrp="1"/>
          </p:cNvSpPr>
          <p:nvPr>
            <p:ph type="sldNum" sz="quarter" idx="12"/>
          </p:nvPr>
        </p:nvSpPr>
        <p:spPr/>
        <p:txBody>
          <a:bodyPr/>
          <a:lstStyle/>
          <a:p>
            <a:fld id="{330EA680-D336-4FF7-8B7A-9848BB0A1C32}" type="slidenum">
              <a:rPr lang="en-US" smtClean="0"/>
              <a:t>50</a:t>
            </a:fld>
            <a:endParaRPr lang="en-US"/>
          </a:p>
        </p:txBody>
      </p:sp>
      <p:sp>
        <p:nvSpPr>
          <p:cNvPr id="7" name="Rectangle 6">
            <a:extLst>
              <a:ext uri="{FF2B5EF4-FFF2-40B4-BE49-F238E27FC236}">
                <a16:creationId xmlns:a16="http://schemas.microsoft.com/office/drawing/2014/main" id="{2930DCCF-03D7-CAF0-2E25-6030E8703720}"/>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78763921-3DE4-1CE4-85AE-E4B838E7A5D0}"/>
              </a:ext>
            </a:extLst>
          </p:cNvPr>
          <p:cNvSpPr txBox="1">
            <a:spLocks/>
          </p:cNvSpPr>
          <p:nvPr/>
        </p:nvSpPr>
        <p:spPr>
          <a:xfrm>
            <a:off x="8741664" y="6356350"/>
            <a:ext cx="3319272"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2">
                    <a:lumMod val="60000"/>
                    <a:lumOff val="40000"/>
                  </a:schemeClr>
                </a:solidFill>
                <a:latin typeface="Aptos" panose="020B00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50</a:t>
            </a:fld>
            <a:endParaRPr lang="en-US"/>
          </a:p>
        </p:txBody>
      </p:sp>
      <p:sp>
        <p:nvSpPr>
          <p:cNvPr id="9" name="Title 1">
            <a:extLst>
              <a:ext uri="{FF2B5EF4-FFF2-40B4-BE49-F238E27FC236}">
                <a16:creationId xmlns:a16="http://schemas.microsoft.com/office/drawing/2014/main" id="{D4D4F6FB-1F59-8A08-B264-56AE93385296}"/>
              </a:ext>
            </a:extLst>
          </p:cNvPr>
          <p:cNvSpPr txBox="1">
            <a:spLocks/>
          </p:cNvSpPr>
          <p:nvPr/>
        </p:nvSpPr>
        <p:spPr>
          <a:xfrm>
            <a:off x="354775" y="266572"/>
            <a:ext cx="10154888"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en-US" sz="1200" b="1" strike="noStrike" kern="1200" cap="none" spc="100" normalizeH="0" noProof="0">
                <a:ln>
                  <a:noFill/>
                </a:ln>
                <a:solidFill>
                  <a:srgbClr val="003057"/>
                </a:solidFill>
                <a:effectLst/>
                <a:uLnTx/>
                <a:uFillTx/>
                <a:latin typeface="Aptos ExtraBold" panose="020B0004020202020204" pitchFamily="34" charset="0"/>
                <a:ea typeface="+mn-ea"/>
                <a:cs typeface="+mn-cs"/>
              </a:rPr>
              <a:t>NOTES FOR FACILITATORS </a:t>
            </a:r>
          </a:p>
          <a:p>
            <a:pPr>
              <a:lnSpc>
                <a:spcPts val="2940"/>
              </a:lnSpc>
              <a:spcBef>
                <a:spcPts val="1200"/>
              </a:spcBef>
              <a:defRPr/>
            </a:pPr>
            <a:r>
              <a:rPr lang="en-US" sz="4000" b="1">
                <a:solidFill>
                  <a:srgbClr val="003057"/>
                </a:solidFill>
                <a:latin typeface="Aptos" panose="020B0004020202020204" pitchFamily="34" charset="0"/>
              </a:rPr>
              <a:t>Meetings Two &amp; Three</a:t>
            </a:r>
            <a:endParaRPr kumimoji="0" lang="en-US" sz="4000" u="none" strike="noStrike" kern="1200" cap="none" spc="0" normalizeH="0" baseline="0" noProof="0">
              <a:ln>
                <a:noFill/>
              </a:ln>
              <a:solidFill>
                <a:srgbClr val="003057"/>
              </a:solidFill>
              <a:effectLst/>
              <a:uLnTx/>
              <a:uFillTx/>
              <a:latin typeface="Aptos Narrow" panose="020B0004020202020204" pitchFamily="34" charset="0"/>
            </a:endParaRPr>
          </a:p>
        </p:txBody>
      </p:sp>
      <p:sp>
        <p:nvSpPr>
          <p:cNvPr id="10" name="TextBox 9">
            <a:extLst>
              <a:ext uri="{FF2B5EF4-FFF2-40B4-BE49-F238E27FC236}">
                <a16:creationId xmlns:a16="http://schemas.microsoft.com/office/drawing/2014/main" id="{E88369D4-1144-D5CC-FB74-39E767BFD56F}"/>
              </a:ext>
            </a:extLst>
          </p:cNvPr>
          <p:cNvSpPr txBox="1"/>
          <p:nvPr/>
        </p:nvSpPr>
        <p:spPr>
          <a:xfrm>
            <a:off x="608732" y="1727541"/>
            <a:ext cx="10538729" cy="3939540"/>
          </a:xfrm>
          <a:prstGeom prst="rect">
            <a:avLst/>
          </a:prstGeom>
          <a:noFill/>
        </p:spPr>
        <p:txBody>
          <a:bodyPr wrap="square" lIns="91440" tIns="45720" rIns="91440" bIns="45720" anchor="t">
            <a:spAutoFit/>
          </a:bodyPr>
          <a:lstStyle/>
          <a:p>
            <a:pPr algn="l" rtl="0" fontAlgn="base">
              <a:spcAft>
                <a:spcPts val="400"/>
              </a:spcAft>
            </a:pPr>
            <a:r>
              <a:rPr lang="en-US" sz="2000" b="1">
                <a:latin typeface="Aptos"/>
              </a:rPr>
              <a:t>The purpose of these meetings is to review 10 resource inequities (5 per meeting) and decide which ones your team wants to prioritize for further discussion. The goal is NOT to understand the full extent of the inequity at your school! To that end:</a:t>
            </a:r>
          </a:p>
          <a:p>
            <a:pPr algn="l" rtl="0" fontAlgn="base">
              <a:spcAft>
                <a:spcPts val="400"/>
              </a:spcAft>
            </a:pPr>
            <a:endParaRPr lang="en-US" sz="2000" b="1">
              <a:latin typeface="Aptos"/>
            </a:endParaRPr>
          </a:p>
          <a:p>
            <a:pPr marL="194310" indent="-194310" algn="l" rtl="0" fontAlgn="base">
              <a:spcBef>
                <a:spcPts val="400"/>
              </a:spcBef>
              <a:spcAft>
                <a:spcPts val="400"/>
              </a:spcAft>
              <a:buFont typeface="Arial" panose="020B0604020202020204" pitchFamily="34" charset="0"/>
              <a:buChar char="•"/>
            </a:pPr>
            <a:r>
              <a:rPr lang="en-US" sz="2000">
                <a:latin typeface="Aptos"/>
              </a:rPr>
              <a:t>Consider whether you want to share the full list of 15 inequities and create transparency into the 5 that you deprioritized, or if you want to just share the 10 that you’ve selected.</a:t>
            </a:r>
            <a:endParaRPr lang="en-US" sz="800">
              <a:latin typeface="Aptos"/>
            </a:endParaRPr>
          </a:p>
          <a:p>
            <a:pPr marL="194310" indent="-194310" algn="l" rtl="0" fontAlgn="base">
              <a:spcBef>
                <a:spcPts val="400"/>
              </a:spcBef>
              <a:spcAft>
                <a:spcPts val="400"/>
              </a:spcAft>
              <a:buFont typeface="Arial" panose="020B0604020202020204" pitchFamily="34" charset="0"/>
              <a:buChar char="•"/>
            </a:pPr>
            <a:r>
              <a:rPr lang="en-US" sz="2000">
                <a:latin typeface="Aptos"/>
              </a:rPr>
              <a:t>Spend no more than 8-9 minutes on each common resource inequity. </a:t>
            </a:r>
            <a:endParaRPr lang="en-US" sz="800">
              <a:latin typeface="Aptos"/>
            </a:endParaRPr>
          </a:p>
          <a:p>
            <a:pPr marL="194310" indent="-194310" algn="l" rtl="0" fontAlgn="base">
              <a:spcBef>
                <a:spcPts val="400"/>
              </a:spcBef>
              <a:spcAft>
                <a:spcPts val="400"/>
              </a:spcAft>
              <a:buFont typeface="Arial" panose="020B0604020202020204" pitchFamily="34" charset="0"/>
              <a:buChar char="•"/>
            </a:pPr>
            <a:r>
              <a:rPr lang="en-US" sz="2000">
                <a:latin typeface="Aptos"/>
              </a:rPr>
              <a:t>If conversations start to go too far in depth, remind your team that they will have more time to discuss the prioritized resource inequities in depth during Meetings 4 and 5.</a:t>
            </a:r>
            <a:endParaRPr lang="en-US" sz="800">
              <a:latin typeface="Aptos"/>
            </a:endParaRPr>
          </a:p>
          <a:p>
            <a:pPr marL="194310" indent="-194310" algn="l" rtl="0" fontAlgn="base">
              <a:spcBef>
                <a:spcPts val="400"/>
              </a:spcBef>
              <a:spcAft>
                <a:spcPts val="400"/>
              </a:spcAft>
              <a:buFont typeface="Arial" panose="020B0604020202020204" pitchFamily="34" charset="0"/>
              <a:buChar char="•"/>
            </a:pPr>
            <a:r>
              <a:rPr lang="en-US" sz="2000">
                <a:latin typeface="Aptos"/>
              </a:rPr>
              <a:t>As your team discusses whether to prioritize each resource inequity, keep track of whether the consensus seems like a “Yes," “No,” or “Maybe.”</a:t>
            </a:r>
          </a:p>
        </p:txBody>
      </p:sp>
    </p:spTree>
    <p:extLst>
      <p:ext uri="{BB962C8B-B14F-4D97-AF65-F5344CB8AC3E}">
        <p14:creationId xmlns:p14="http://schemas.microsoft.com/office/powerpoint/2010/main" val="1756290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pic>
        <p:nvPicPr>
          <p:cNvPr id="6" name="Picture 5" descr="A picture containing food&#10;&#10;Description automatically generated">
            <a:extLst>
              <a:ext uri="{FF2B5EF4-FFF2-40B4-BE49-F238E27FC236}">
                <a16:creationId xmlns:a16="http://schemas.microsoft.com/office/drawing/2014/main" id="{999CBEF7-C656-416B-A8FD-A230703BF0A2}"/>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4419105" y="-10391"/>
            <a:ext cx="2671012" cy="1540042"/>
          </a:xfrm>
          <a:prstGeom prst="rect">
            <a:avLst/>
          </a:prstGeom>
        </p:spPr>
      </p:pic>
      <p:pic>
        <p:nvPicPr>
          <p:cNvPr id="7" name="Picture 6" descr="A picture containing food&#10;&#10;Description automatically generated">
            <a:extLst>
              <a:ext uri="{FF2B5EF4-FFF2-40B4-BE49-F238E27FC236}">
                <a16:creationId xmlns:a16="http://schemas.microsoft.com/office/drawing/2014/main" id="{83D60E25-B52B-4CD1-97BC-5665E08A5214}"/>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0" y="0"/>
            <a:ext cx="4058159" cy="2125580"/>
          </a:xfrm>
          <a:prstGeom prst="rect">
            <a:avLst/>
          </a:prstGeom>
        </p:spPr>
      </p:pic>
      <p:pic>
        <p:nvPicPr>
          <p:cNvPr id="8" name="Picture 7" descr="A picture containing food&#10;&#10;Description automatically generated">
            <a:extLst>
              <a:ext uri="{FF2B5EF4-FFF2-40B4-BE49-F238E27FC236}">
                <a16:creationId xmlns:a16="http://schemas.microsoft.com/office/drawing/2014/main" id="{6660AD2C-1C46-401E-87BE-1463F517D96A}"/>
              </a:ext>
            </a:extLst>
          </p:cNvPr>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a:ext>
            </a:extLst>
          </a:blip>
          <a:srcRect/>
          <a:stretch/>
        </p:blipFill>
        <p:spPr>
          <a:xfrm>
            <a:off x="221965" y="2322094"/>
            <a:ext cx="2575254" cy="2326106"/>
          </a:xfrm>
          <a:prstGeom prst="rect">
            <a:avLst/>
          </a:prstGeom>
        </p:spPr>
      </p:pic>
      <p:pic>
        <p:nvPicPr>
          <p:cNvPr id="9" name="Picture 8" descr="A picture containing food&#10;&#10;Description automatically generated">
            <a:extLst>
              <a:ext uri="{FF2B5EF4-FFF2-40B4-BE49-F238E27FC236}">
                <a16:creationId xmlns:a16="http://schemas.microsoft.com/office/drawing/2014/main" id="{CF4FF509-DB12-4CFF-9A6A-929100FFC370}"/>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a:ext>
            </a:extLst>
          </a:blip>
          <a:srcRect/>
          <a:stretch/>
        </p:blipFill>
        <p:spPr>
          <a:xfrm>
            <a:off x="221965" y="4746915"/>
            <a:ext cx="4856501" cy="2125579"/>
          </a:xfrm>
          <a:prstGeom prst="rect">
            <a:avLst/>
          </a:prstGeom>
        </p:spPr>
      </p:pic>
      <p:sp>
        <p:nvSpPr>
          <p:cNvPr id="10" name="TextBox 9">
            <a:extLst>
              <a:ext uri="{FF2B5EF4-FFF2-40B4-BE49-F238E27FC236}">
                <a16:creationId xmlns:a16="http://schemas.microsoft.com/office/drawing/2014/main" id="{DF63066F-2F09-4B89-9A9F-CA97BF4A09A8}"/>
              </a:ext>
            </a:extLst>
          </p:cNvPr>
          <p:cNvSpPr txBox="1"/>
          <p:nvPr/>
        </p:nvSpPr>
        <p:spPr>
          <a:xfrm>
            <a:off x="7439025" y="5941727"/>
            <a:ext cx="4170695" cy="369332"/>
          </a:xfrm>
          <a:prstGeom prst="rect">
            <a:avLst/>
          </a:prstGeom>
          <a:solidFill>
            <a:schemeClr val="tx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F7921D"/>
                </a:solidFill>
                <a:effectLst/>
                <a:uLnTx/>
                <a:uFillTx/>
                <a:latin typeface="Aptos" panose="020B0004020202020204" pitchFamily="34" charset="0"/>
              </a:rPr>
              <a:t>Date</a:t>
            </a:r>
          </a:p>
        </p:txBody>
      </p:sp>
      <p:sp>
        <p:nvSpPr>
          <p:cNvPr id="12" name="TextBox 11">
            <a:extLst>
              <a:ext uri="{FF2B5EF4-FFF2-40B4-BE49-F238E27FC236}">
                <a16:creationId xmlns:a16="http://schemas.microsoft.com/office/drawing/2014/main" id="{76FAACAF-E6EF-058B-4806-B0F46295DA1D}"/>
              </a:ext>
            </a:extLst>
          </p:cNvPr>
          <p:cNvSpPr txBox="1"/>
          <p:nvPr/>
        </p:nvSpPr>
        <p:spPr>
          <a:xfrm>
            <a:off x="7439025" y="5435229"/>
            <a:ext cx="37760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7921D"/>
                </a:solidFill>
                <a:effectLst/>
                <a:uLnTx/>
                <a:uFillTx/>
                <a:latin typeface="Aptos" panose="020B0004020202020204" pitchFamily="34" charset="0"/>
              </a:rPr>
              <a:t>Meeting 2</a:t>
            </a:r>
          </a:p>
        </p:txBody>
      </p:sp>
      <p:sp>
        <p:nvSpPr>
          <p:cNvPr id="14" name="Slide Number Placeholder 13">
            <a:extLst>
              <a:ext uri="{FF2B5EF4-FFF2-40B4-BE49-F238E27FC236}">
                <a16:creationId xmlns:a16="http://schemas.microsoft.com/office/drawing/2014/main" id="{13ED7D94-45AB-66DD-9A25-DD8F15B91C4C}"/>
              </a:ext>
            </a:extLst>
          </p:cNvPr>
          <p:cNvSpPr>
            <a:spLocks noGrp="1"/>
          </p:cNvSpPr>
          <p:nvPr>
            <p:ph type="sldNum" idx="12"/>
          </p:nvPr>
        </p:nvSpPr>
        <p:spPr/>
        <p:txBody>
          <a:bodyPr/>
          <a:lstStyle/>
          <a:p>
            <a:fld id="{330EA680-D336-4FF7-8B7A-9848BB0A1C32}" type="slidenum">
              <a:rPr lang="en-US" sz="1100" smtClean="0">
                <a:latin typeface="Aptos" panose="020B0004020202020204" pitchFamily="34" charset="0"/>
              </a:rPr>
              <a:t>51</a:t>
            </a:fld>
            <a:endParaRPr lang="en-US" sz="1100">
              <a:latin typeface="Aptos" panose="020B0004020202020204" pitchFamily="34" charset="0"/>
            </a:endParaRPr>
          </a:p>
        </p:txBody>
      </p:sp>
      <p:sp>
        <p:nvSpPr>
          <p:cNvPr id="2" name="TextBox 1">
            <a:extLst>
              <a:ext uri="{FF2B5EF4-FFF2-40B4-BE49-F238E27FC236}">
                <a16:creationId xmlns:a16="http://schemas.microsoft.com/office/drawing/2014/main" id="{4096EC4D-5138-1A8D-5806-19B2846DD0C5}"/>
              </a:ext>
            </a:extLst>
          </p:cNvPr>
          <p:cNvSpPr txBox="1"/>
          <p:nvPr/>
        </p:nvSpPr>
        <p:spPr>
          <a:xfrm>
            <a:off x="3206339" y="2897686"/>
            <a:ext cx="8730099" cy="92332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bg1"/>
                </a:solidFill>
                <a:effectLst/>
                <a:uLnTx/>
                <a:uFillTx/>
                <a:latin typeface="Aptos" panose="020B0004020202020204" pitchFamily="34" charset="0"/>
              </a:rPr>
              <a:t>Resource Equity in Action</a:t>
            </a:r>
            <a:endParaRPr kumimoji="0" lang="en-US" sz="5000" b="1" i="0" u="none" strike="noStrike" kern="1200" cap="none" spc="0" normalizeH="0" baseline="0" noProof="0">
              <a:ln>
                <a:noFill/>
              </a:ln>
              <a:solidFill>
                <a:schemeClr val="bg1"/>
              </a:solidFill>
              <a:effectLst/>
              <a:uLnTx/>
              <a:uFillTx/>
              <a:latin typeface="Aptos" panose="020B0004020202020204" pitchFamily="34" charset="0"/>
            </a:endParaRPr>
          </a:p>
        </p:txBody>
      </p:sp>
      <p:sp>
        <p:nvSpPr>
          <p:cNvPr id="3" name="TextBox 2">
            <a:extLst>
              <a:ext uri="{FF2B5EF4-FFF2-40B4-BE49-F238E27FC236}">
                <a16:creationId xmlns:a16="http://schemas.microsoft.com/office/drawing/2014/main" id="{2B074039-D97B-4588-D08B-3FBDA3EFDE94}"/>
              </a:ext>
            </a:extLst>
          </p:cNvPr>
          <p:cNvSpPr txBox="1"/>
          <p:nvPr/>
        </p:nvSpPr>
        <p:spPr>
          <a:xfrm>
            <a:off x="3229840" y="3695779"/>
            <a:ext cx="8239247" cy="61555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schemeClr val="bg1"/>
                </a:solidFill>
                <a:effectLst/>
                <a:uLnTx/>
                <a:uFillTx/>
                <a:latin typeface="Aptos Narrow" panose="020B0004020202020204" pitchFamily="34" charset="0"/>
              </a:rPr>
              <a:t>A 5-Step Facilitation Guide for</a:t>
            </a:r>
            <a:r>
              <a:rPr lang="en-US" sz="3400">
                <a:solidFill>
                  <a:schemeClr val="bg1"/>
                </a:solidFill>
                <a:latin typeface="Aptos Narrow" panose="020B0004020202020204" pitchFamily="34" charset="0"/>
              </a:rPr>
              <a:t> High Schools</a:t>
            </a:r>
            <a:endParaRPr kumimoji="0" lang="en-US" sz="3400" b="0" i="0" u="none" strike="noStrike" kern="1200" cap="none" spc="0" normalizeH="0" baseline="0" noProof="0">
              <a:ln>
                <a:noFill/>
              </a:ln>
              <a:solidFill>
                <a:schemeClr val="bg1"/>
              </a:solidFill>
              <a:effectLst/>
              <a:uLnTx/>
              <a:uFillTx/>
              <a:latin typeface="Aptos Narrow" panose="020B0004020202020204" pitchFamily="34" charset="0"/>
            </a:endParaRPr>
          </a:p>
        </p:txBody>
      </p:sp>
    </p:spTree>
    <p:extLst>
      <p:ext uri="{BB962C8B-B14F-4D97-AF65-F5344CB8AC3E}">
        <p14:creationId xmlns:p14="http://schemas.microsoft.com/office/powerpoint/2010/main" val="2581283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tile tx="0" ty="0" sx="40000" sy="40000" flip="none" algn="tl"/>
        </a:blipFill>
        <a:effectLst/>
      </p:bgPr>
    </p:bg>
    <p:spTree>
      <p:nvGrpSpPr>
        <p:cNvPr id="1" name="">
          <a:extLst>
            <a:ext uri="{FF2B5EF4-FFF2-40B4-BE49-F238E27FC236}">
              <a16:creationId xmlns:a16="http://schemas.microsoft.com/office/drawing/2014/main" id="{145BC198-27AD-B51D-EF3E-0A82C32713A7}"/>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8D75170-E6B2-8EA4-D8C0-A7866580BEC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4" name="think-cell data - do not delete" hidden="1">
                        <a:extLst>
                          <a:ext uri="{FF2B5EF4-FFF2-40B4-BE49-F238E27FC236}">
                            <a16:creationId xmlns:a16="http://schemas.microsoft.com/office/drawing/2014/main" id="{68D75170-E6B2-8EA4-D8C0-A7866580BE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8D5240C-FE27-E178-FA48-A7AB8471DA2C}"/>
              </a:ext>
            </a:extLst>
          </p:cNvPr>
          <p:cNvSpPr>
            <a:spLocks noGrp="1"/>
          </p:cNvSpPr>
          <p:nvPr>
            <p:ph type="title"/>
          </p:nvPr>
        </p:nvSpPr>
        <p:spPr>
          <a:xfrm>
            <a:off x="868180" y="570293"/>
            <a:ext cx="4033604" cy="1325563"/>
          </a:xfrm>
        </p:spPr>
        <p:txBody>
          <a:bodyPr vert="horz">
            <a:normAutofit/>
          </a:bodyPr>
          <a:lstStyle/>
          <a:p>
            <a:r>
              <a:rPr lang="en-US" sz="5400"/>
              <a:t>Agenda</a:t>
            </a:r>
          </a:p>
        </p:txBody>
      </p:sp>
      <p:graphicFrame>
        <p:nvGraphicFramePr>
          <p:cNvPr id="9" name="Table 8">
            <a:extLst>
              <a:ext uri="{FF2B5EF4-FFF2-40B4-BE49-F238E27FC236}">
                <a16:creationId xmlns:a16="http://schemas.microsoft.com/office/drawing/2014/main" id="{8CDB0B16-7884-64BA-D3FF-9384C835A446}"/>
              </a:ext>
            </a:extLst>
          </p:cNvPr>
          <p:cNvGraphicFramePr>
            <a:graphicFrameLocks noGrp="1"/>
          </p:cNvGraphicFramePr>
          <p:nvPr/>
        </p:nvGraphicFramePr>
        <p:xfrm>
          <a:off x="868180" y="2006261"/>
          <a:ext cx="6440423" cy="2601007"/>
        </p:xfrm>
        <a:graphic>
          <a:graphicData uri="http://schemas.openxmlformats.org/drawingml/2006/table">
            <a:tbl>
              <a:tblPr firstRow="1" bandRow="1">
                <a:tableStyleId>{5C22544A-7EE6-4342-B048-85BDC9FD1C3A}</a:tableStyleId>
              </a:tblPr>
              <a:tblGrid>
                <a:gridCol w="1358526">
                  <a:extLst>
                    <a:ext uri="{9D8B030D-6E8A-4147-A177-3AD203B41FA5}">
                      <a16:colId xmlns:a16="http://schemas.microsoft.com/office/drawing/2014/main" val="289397131"/>
                    </a:ext>
                  </a:extLst>
                </a:gridCol>
                <a:gridCol w="5081897">
                  <a:extLst>
                    <a:ext uri="{9D8B030D-6E8A-4147-A177-3AD203B41FA5}">
                      <a16:colId xmlns:a16="http://schemas.microsoft.com/office/drawing/2014/main" val="993778328"/>
                    </a:ext>
                  </a:extLst>
                </a:gridCol>
              </a:tblGrid>
              <a:tr h="704201">
                <a:tc>
                  <a:txBody>
                    <a:bodyPr/>
                    <a:lstStyle/>
                    <a:p>
                      <a:pPr algn="l"/>
                      <a:r>
                        <a:rPr lang="en-US" sz="2000" b="1">
                          <a:solidFill>
                            <a:srgbClr val="003057"/>
                          </a:solidFill>
                          <a:latin typeface="Aptos" panose="020B0004020202020204" pitchFamily="34" charset="0"/>
                        </a:rPr>
                        <a:t>10 min</a:t>
                      </a:r>
                    </a:p>
                  </a:txBody>
                  <a:tcPr>
                    <a:noFill/>
                  </a:tcPr>
                </a:tc>
                <a:tc>
                  <a:txBody>
                    <a:bodyPr/>
                    <a:lstStyle/>
                    <a:p>
                      <a:r>
                        <a:rPr lang="en-US" sz="2000" b="0">
                          <a:solidFill>
                            <a:schemeClr val="tx1"/>
                          </a:solidFill>
                          <a:latin typeface="Aptos" panose="020B0004020202020204" pitchFamily="34" charset="0"/>
                        </a:rPr>
                        <a:t>Objectives &amp; Framing</a:t>
                      </a:r>
                    </a:p>
                  </a:txBody>
                  <a:tcPr>
                    <a:noFill/>
                  </a:tcPr>
                </a:tc>
                <a:extLst>
                  <a:ext uri="{0D108BD9-81ED-4DB2-BD59-A6C34878D82A}">
                    <a16:rowId xmlns:a16="http://schemas.microsoft.com/office/drawing/2014/main" val="1984067941"/>
                  </a:ext>
                </a:extLst>
              </a:tr>
              <a:tr h="902168">
                <a:tc>
                  <a:txBody>
                    <a:bodyPr/>
                    <a:lstStyle/>
                    <a:p>
                      <a:r>
                        <a:rPr lang="en-US" sz="2000" b="1">
                          <a:solidFill>
                            <a:srgbClr val="003057"/>
                          </a:solidFill>
                          <a:latin typeface="Aptos" panose="020B0004020202020204" pitchFamily="34" charset="0"/>
                        </a:rPr>
                        <a:t>45 min</a:t>
                      </a:r>
                    </a:p>
                  </a:txBody>
                  <a:tcPr>
                    <a:noFill/>
                  </a:tcPr>
                </a:tc>
                <a:tc>
                  <a:txBody>
                    <a:bodyPr/>
                    <a:lstStyle/>
                    <a:p>
                      <a:r>
                        <a:rPr lang="en-US" sz="2000" b="0">
                          <a:solidFill>
                            <a:schemeClr val="tx1"/>
                          </a:solidFill>
                          <a:latin typeface="Aptos" panose="020B0004020202020204" pitchFamily="34" charset="0"/>
                        </a:rPr>
                        <a:t>Initial Discussion of Five </a:t>
                      </a:r>
                      <a:br>
                        <a:rPr lang="en-US" sz="2000" b="0">
                          <a:solidFill>
                            <a:schemeClr val="tx1"/>
                          </a:solidFill>
                          <a:latin typeface="Aptos" panose="020B0004020202020204" pitchFamily="34" charset="0"/>
                        </a:rPr>
                      </a:br>
                      <a:r>
                        <a:rPr lang="en-US" sz="2000" b="0">
                          <a:solidFill>
                            <a:schemeClr val="tx1"/>
                          </a:solidFill>
                          <a:latin typeface="Aptos" panose="020B0004020202020204" pitchFamily="34" charset="0"/>
                        </a:rPr>
                        <a:t>Common Resource Inequities</a:t>
                      </a:r>
                    </a:p>
                  </a:txBody>
                  <a:tcPr>
                    <a:noFill/>
                  </a:tcPr>
                </a:tc>
                <a:extLst>
                  <a:ext uri="{0D108BD9-81ED-4DB2-BD59-A6C34878D82A}">
                    <a16:rowId xmlns:a16="http://schemas.microsoft.com/office/drawing/2014/main" val="3443398957"/>
                  </a:ext>
                </a:extLst>
              </a:tr>
              <a:tr h="994638">
                <a:tc>
                  <a:txBody>
                    <a:bodyPr/>
                    <a:lstStyle/>
                    <a:p>
                      <a:r>
                        <a:rPr lang="en-US" sz="2000" b="1">
                          <a:solidFill>
                            <a:srgbClr val="003057"/>
                          </a:solidFill>
                          <a:latin typeface="Aptos" panose="020B0004020202020204" pitchFamily="34" charset="0"/>
                        </a:rPr>
                        <a:t>5 min</a:t>
                      </a:r>
                    </a:p>
                  </a:txBody>
                  <a:tcPr>
                    <a:noFill/>
                  </a:tcPr>
                </a:tc>
                <a:tc>
                  <a:txBody>
                    <a:bodyPr/>
                    <a:lstStyle/>
                    <a:p>
                      <a:pPr>
                        <a:spcBef>
                          <a:spcPts val="600"/>
                        </a:spcBef>
                        <a:spcAft>
                          <a:spcPts val="0"/>
                        </a:spcAft>
                      </a:pPr>
                      <a:r>
                        <a:rPr lang="en-US" sz="2000" b="0">
                          <a:solidFill>
                            <a:schemeClr val="tx1"/>
                          </a:solidFill>
                          <a:latin typeface="Aptos" panose="020B0004020202020204" pitchFamily="34" charset="0"/>
                        </a:rPr>
                        <a:t>Closing &amp; Next Steps</a:t>
                      </a:r>
                    </a:p>
                  </a:txBody>
                  <a:tcPr>
                    <a:noFill/>
                  </a:tcPr>
                </a:tc>
                <a:extLst>
                  <a:ext uri="{0D108BD9-81ED-4DB2-BD59-A6C34878D82A}">
                    <a16:rowId xmlns:a16="http://schemas.microsoft.com/office/drawing/2014/main" val="934003276"/>
                  </a:ext>
                </a:extLst>
              </a:tr>
            </a:tbl>
          </a:graphicData>
        </a:graphic>
      </p:graphicFrame>
      <p:sp>
        <p:nvSpPr>
          <p:cNvPr id="5" name="Slide Number Placeholder 4">
            <a:extLst>
              <a:ext uri="{FF2B5EF4-FFF2-40B4-BE49-F238E27FC236}">
                <a16:creationId xmlns:a16="http://schemas.microsoft.com/office/drawing/2014/main" id="{9E735B1B-98B2-088F-0BE4-01E4317255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7" name="Rounded Rectangle 6">
            <a:extLst>
              <a:ext uri="{FF2B5EF4-FFF2-40B4-BE49-F238E27FC236}">
                <a16:creationId xmlns:a16="http://schemas.microsoft.com/office/drawing/2014/main" id="{3C9525CF-FF01-73D3-9A4C-095FAB18CB7E}"/>
              </a:ext>
            </a:extLst>
          </p:cNvPr>
          <p:cNvSpPr/>
          <p:nvPr/>
        </p:nvSpPr>
        <p:spPr>
          <a:xfrm>
            <a:off x="6801274" y="705203"/>
            <a:ext cx="4801114" cy="5765935"/>
          </a:xfrm>
          <a:custGeom>
            <a:avLst/>
            <a:gdLst>
              <a:gd name="connsiteX0" fmla="*/ 0 w 4801114"/>
              <a:gd name="connsiteY0" fmla="*/ 154740 h 5765935"/>
              <a:gd name="connsiteX1" fmla="*/ 154740 w 4801114"/>
              <a:gd name="connsiteY1" fmla="*/ 0 h 5765935"/>
              <a:gd name="connsiteX2" fmla="*/ 841318 w 4801114"/>
              <a:gd name="connsiteY2" fmla="*/ 0 h 5765935"/>
              <a:gd name="connsiteX3" fmla="*/ 1393148 w 4801114"/>
              <a:gd name="connsiteY3" fmla="*/ 0 h 5765935"/>
              <a:gd name="connsiteX4" fmla="*/ 1989893 w 4801114"/>
              <a:gd name="connsiteY4" fmla="*/ 0 h 5765935"/>
              <a:gd name="connsiteX5" fmla="*/ 2631555 w 4801114"/>
              <a:gd name="connsiteY5" fmla="*/ 0 h 5765935"/>
              <a:gd name="connsiteX6" fmla="*/ 3183385 w 4801114"/>
              <a:gd name="connsiteY6" fmla="*/ 0 h 5765935"/>
              <a:gd name="connsiteX7" fmla="*/ 3914879 w 4801114"/>
              <a:gd name="connsiteY7" fmla="*/ 0 h 5765935"/>
              <a:gd name="connsiteX8" fmla="*/ 4646374 w 4801114"/>
              <a:gd name="connsiteY8" fmla="*/ 0 h 5765935"/>
              <a:gd name="connsiteX9" fmla="*/ 4801114 w 4801114"/>
              <a:gd name="connsiteY9" fmla="*/ 154740 h 5765935"/>
              <a:gd name="connsiteX10" fmla="*/ 4801114 w 4801114"/>
              <a:gd name="connsiteY10" fmla="*/ 836797 h 5765935"/>
              <a:gd name="connsiteX11" fmla="*/ 4801114 w 4801114"/>
              <a:gd name="connsiteY11" fmla="*/ 1573418 h 5765935"/>
              <a:gd name="connsiteX12" fmla="*/ 4801114 w 4801114"/>
              <a:gd name="connsiteY12" fmla="*/ 2146346 h 5765935"/>
              <a:gd name="connsiteX13" fmla="*/ 4801114 w 4801114"/>
              <a:gd name="connsiteY13" fmla="*/ 2828403 h 5765935"/>
              <a:gd name="connsiteX14" fmla="*/ 4801114 w 4801114"/>
              <a:gd name="connsiteY14" fmla="*/ 3346766 h 5765935"/>
              <a:gd name="connsiteX15" fmla="*/ 4801114 w 4801114"/>
              <a:gd name="connsiteY15" fmla="*/ 4137952 h 5765935"/>
              <a:gd name="connsiteX16" fmla="*/ 4801114 w 4801114"/>
              <a:gd name="connsiteY16" fmla="*/ 4820009 h 5765935"/>
              <a:gd name="connsiteX17" fmla="*/ 4801114 w 4801114"/>
              <a:gd name="connsiteY17" fmla="*/ 5611195 h 5765935"/>
              <a:gd name="connsiteX18" fmla="*/ 4646374 w 4801114"/>
              <a:gd name="connsiteY18" fmla="*/ 5765935 h 5765935"/>
              <a:gd name="connsiteX19" fmla="*/ 3959796 w 4801114"/>
              <a:gd name="connsiteY19" fmla="*/ 5765935 h 5765935"/>
              <a:gd name="connsiteX20" fmla="*/ 3273217 w 4801114"/>
              <a:gd name="connsiteY20" fmla="*/ 5765935 h 5765935"/>
              <a:gd name="connsiteX21" fmla="*/ 2541723 w 4801114"/>
              <a:gd name="connsiteY21" fmla="*/ 5765935 h 5765935"/>
              <a:gd name="connsiteX22" fmla="*/ 1855144 w 4801114"/>
              <a:gd name="connsiteY22" fmla="*/ 5765935 h 5765935"/>
              <a:gd name="connsiteX23" fmla="*/ 1123650 w 4801114"/>
              <a:gd name="connsiteY23" fmla="*/ 5765935 h 5765935"/>
              <a:gd name="connsiteX24" fmla="*/ 154740 w 4801114"/>
              <a:gd name="connsiteY24" fmla="*/ 5765935 h 5765935"/>
              <a:gd name="connsiteX25" fmla="*/ 0 w 4801114"/>
              <a:gd name="connsiteY25" fmla="*/ 5611195 h 5765935"/>
              <a:gd name="connsiteX26" fmla="*/ 0 w 4801114"/>
              <a:gd name="connsiteY26" fmla="*/ 4820009 h 5765935"/>
              <a:gd name="connsiteX27" fmla="*/ 0 w 4801114"/>
              <a:gd name="connsiteY27" fmla="*/ 4247081 h 5765935"/>
              <a:gd name="connsiteX28" fmla="*/ 0 w 4801114"/>
              <a:gd name="connsiteY28" fmla="*/ 3728718 h 5765935"/>
              <a:gd name="connsiteX29" fmla="*/ 0 w 4801114"/>
              <a:gd name="connsiteY29" fmla="*/ 3155790 h 5765935"/>
              <a:gd name="connsiteX30" fmla="*/ 0 w 4801114"/>
              <a:gd name="connsiteY30" fmla="*/ 2582862 h 5765935"/>
              <a:gd name="connsiteX31" fmla="*/ 0 w 4801114"/>
              <a:gd name="connsiteY31" fmla="*/ 1900806 h 5765935"/>
              <a:gd name="connsiteX32" fmla="*/ 0 w 4801114"/>
              <a:gd name="connsiteY32" fmla="*/ 1218749 h 5765935"/>
              <a:gd name="connsiteX33" fmla="*/ 0 w 4801114"/>
              <a:gd name="connsiteY33" fmla="*/ 154740 h 576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01114" h="5765935" fill="none" extrusionOk="0">
                <a:moveTo>
                  <a:pt x="0" y="154740"/>
                </a:moveTo>
                <a:cubicBezTo>
                  <a:pt x="-941" y="72799"/>
                  <a:pt x="89258" y="5731"/>
                  <a:pt x="154740" y="0"/>
                </a:cubicBezTo>
                <a:cubicBezTo>
                  <a:pt x="409436" y="19599"/>
                  <a:pt x="631296" y="4819"/>
                  <a:pt x="841318" y="0"/>
                </a:cubicBezTo>
                <a:cubicBezTo>
                  <a:pt x="1051340" y="-4819"/>
                  <a:pt x="1192868" y="3291"/>
                  <a:pt x="1393148" y="0"/>
                </a:cubicBezTo>
                <a:cubicBezTo>
                  <a:pt x="1593428" y="-3291"/>
                  <a:pt x="1762414" y="8394"/>
                  <a:pt x="1989893" y="0"/>
                </a:cubicBezTo>
                <a:cubicBezTo>
                  <a:pt x="2217372" y="-8394"/>
                  <a:pt x="2486509" y="-15709"/>
                  <a:pt x="2631555" y="0"/>
                </a:cubicBezTo>
                <a:cubicBezTo>
                  <a:pt x="2776601" y="15709"/>
                  <a:pt x="3004488" y="-11568"/>
                  <a:pt x="3183385" y="0"/>
                </a:cubicBezTo>
                <a:cubicBezTo>
                  <a:pt x="3362282" y="11568"/>
                  <a:pt x="3575977" y="11998"/>
                  <a:pt x="3914879" y="0"/>
                </a:cubicBezTo>
                <a:cubicBezTo>
                  <a:pt x="4253781" y="-11998"/>
                  <a:pt x="4450970" y="18611"/>
                  <a:pt x="4646374" y="0"/>
                </a:cubicBezTo>
                <a:cubicBezTo>
                  <a:pt x="4736877" y="17702"/>
                  <a:pt x="4813029" y="74295"/>
                  <a:pt x="4801114" y="154740"/>
                </a:cubicBezTo>
                <a:cubicBezTo>
                  <a:pt x="4806211" y="343785"/>
                  <a:pt x="4774918" y="515726"/>
                  <a:pt x="4801114" y="836797"/>
                </a:cubicBezTo>
                <a:cubicBezTo>
                  <a:pt x="4827310" y="1157868"/>
                  <a:pt x="4816264" y="1274260"/>
                  <a:pt x="4801114" y="1573418"/>
                </a:cubicBezTo>
                <a:cubicBezTo>
                  <a:pt x="4785964" y="1872576"/>
                  <a:pt x="4797788" y="1890622"/>
                  <a:pt x="4801114" y="2146346"/>
                </a:cubicBezTo>
                <a:cubicBezTo>
                  <a:pt x="4804440" y="2402070"/>
                  <a:pt x="4779492" y="2649782"/>
                  <a:pt x="4801114" y="2828403"/>
                </a:cubicBezTo>
                <a:cubicBezTo>
                  <a:pt x="4822736" y="3007024"/>
                  <a:pt x="4796744" y="3223438"/>
                  <a:pt x="4801114" y="3346766"/>
                </a:cubicBezTo>
                <a:cubicBezTo>
                  <a:pt x="4805484" y="3470094"/>
                  <a:pt x="4793073" y="3761919"/>
                  <a:pt x="4801114" y="4137952"/>
                </a:cubicBezTo>
                <a:cubicBezTo>
                  <a:pt x="4809155" y="4513985"/>
                  <a:pt x="4828260" y="4579755"/>
                  <a:pt x="4801114" y="4820009"/>
                </a:cubicBezTo>
                <a:cubicBezTo>
                  <a:pt x="4773968" y="5060263"/>
                  <a:pt x="4788357" y="5306183"/>
                  <a:pt x="4801114" y="5611195"/>
                </a:cubicBezTo>
                <a:cubicBezTo>
                  <a:pt x="4803694" y="5702161"/>
                  <a:pt x="4728561" y="5779326"/>
                  <a:pt x="4646374" y="5765935"/>
                </a:cubicBezTo>
                <a:cubicBezTo>
                  <a:pt x="4378374" y="5771611"/>
                  <a:pt x="4136250" y="5744530"/>
                  <a:pt x="3959796" y="5765935"/>
                </a:cubicBezTo>
                <a:cubicBezTo>
                  <a:pt x="3783342" y="5787340"/>
                  <a:pt x="3497247" y="5754895"/>
                  <a:pt x="3273217" y="5765935"/>
                </a:cubicBezTo>
                <a:cubicBezTo>
                  <a:pt x="3049187" y="5776975"/>
                  <a:pt x="2865700" y="5787116"/>
                  <a:pt x="2541723" y="5765935"/>
                </a:cubicBezTo>
                <a:cubicBezTo>
                  <a:pt x="2217746" y="5744754"/>
                  <a:pt x="2127230" y="5754214"/>
                  <a:pt x="1855144" y="5765935"/>
                </a:cubicBezTo>
                <a:cubicBezTo>
                  <a:pt x="1583058" y="5777656"/>
                  <a:pt x="1347647" y="5795316"/>
                  <a:pt x="1123650" y="5765935"/>
                </a:cubicBezTo>
                <a:cubicBezTo>
                  <a:pt x="899653" y="5736554"/>
                  <a:pt x="416691" y="5775025"/>
                  <a:pt x="154740" y="5765935"/>
                </a:cubicBezTo>
                <a:cubicBezTo>
                  <a:pt x="81630" y="5753146"/>
                  <a:pt x="-3400" y="5708114"/>
                  <a:pt x="0" y="5611195"/>
                </a:cubicBezTo>
                <a:cubicBezTo>
                  <a:pt x="28815" y="5437151"/>
                  <a:pt x="36054" y="5043677"/>
                  <a:pt x="0" y="4820009"/>
                </a:cubicBezTo>
                <a:cubicBezTo>
                  <a:pt x="-36054" y="4596341"/>
                  <a:pt x="-20703" y="4454366"/>
                  <a:pt x="0" y="4247081"/>
                </a:cubicBezTo>
                <a:cubicBezTo>
                  <a:pt x="20703" y="4039796"/>
                  <a:pt x="23374" y="3844217"/>
                  <a:pt x="0" y="3728718"/>
                </a:cubicBezTo>
                <a:cubicBezTo>
                  <a:pt x="-23374" y="3613219"/>
                  <a:pt x="-7563" y="3297163"/>
                  <a:pt x="0" y="3155790"/>
                </a:cubicBezTo>
                <a:cubicBezTo>
                  <a:pt x="7563" y="3014417"/>
                  <a:pt x="-8437" y="2765304"/>
                  <a:pt x="0" y="2582862"/>
                </a:cubicBezTo>
                <a:cubicBezTo>
                  <a:pt x="8437" y="2400420"/>
                  <a:pt x="4779" y="2159136"/>
                  <a:pt x="0" y="1900806"/>
                </a:cubicBezTo>
                <a:cubicBezTo>
                  <a:pt x="-4779" y="1642476"/>
                  <a:pt x="-10253" y="1471300"/>
                  <a:pt x="0" y="1218749"/>
                </a:cubicBezTo>
                <a:cubicBezTo>
                  <a:pt x="10253" y="966198"/>
                  <a:pt x="-47632" y="439243"/>
                  <a:pt x="0" y="154740"/>
                </a:cubicBezTo>
                <a:close/>
              </a:path>
              <a:path w="4801114" h="5765935" stroke="0" extrusionOk="0">
                <a:moveTo>
                  <a:pt x="0" y="154740"/>
                </a:moveTo>
                <a:cubicBezTo>
                  <a:pt x="-12265" y="61713"/>
                  <a:pt x="55551" y="5152"/>
                  <a:pt x="154740" y="0"/>
                </a:cubicBezTo>
                <a:cubicBezTo>
                  <a:pt x="301655" y="24297"/>
                  <a:pt x="635258" y="15392"/>
                  <a:pt x="886235" y="0"/>
                </a:cubicBezTo>
                <a:cubicBezTo>
                  <a:pt x="1137213" y="-15392"/>
                  <a:pt x="1303435" y="-16737"/>
                  <a:pt x="1482980" y="0"/>
                </a:cubicBezTo>
                <a:cubicBezTo>
                  <a:pt x="1662525" y="16737"/>
                  <a:pt x="1853508" y="-8294"/>
                  <a:pt x="2034810" y="0"/>
                </a:cubicBezTo>
                <a:cubicBezTo>
                  <a:pt x="2216112" y="8294"/>
                  <a:pt x="2528462" y="-16244"/>
                  <a:pt x="2721388" y="0"/>
                </a:cubicBezTo>
                <a:cubicBezTo>
                  <a:pt x="2914314" y="16244"/>
                  <a:pt x="3161422" y="13329"/>
                  <a:pt x="3318134" y="0"/>
                </a:cubicBezTo>
                <a:cubicBezTo>
                  <a:pt x="3474846" y="-13329"/>
                  <a:pt x="3792044" y="13332"/>
                  <a:pt x="4049628" y="0"/>
                </a:cubicBezTo>
                <a:cubicBezTo>
                  <a:pt x="4307212" y="-13332"/>
                  <a:pt x="4389074" y="-23138"/>
                  <a:pt x="4646374" y="0"/>
                </a:cubicBezTo>
                <a:cubicBezTo>
                  <a:pt x="4724264" y="12525"/>
                  <a:pt x="4793930" y="60946"/>
                  <a:pt x="4801114" y="154740"/>
                </a:cubicBezTo>
                <a:cubicBezTo>
                  <a:pt x="4783596" y="431779"/>
                  <a:pt x="4827750" y="452654"/>
                  <a:pt x="4801114" y="727668"/>
                </a:cubicBezTo>
                <a:cubicBezTo>
                  <a:pt x="4774478" y="1002682"/>
                  <a:pt x="4833758" y="1231403"/>
                  <a:pt x="4801114" y="1409725"/>
                </a:cubicBezTo>
                <a:cubicBezTo>
                  <a:pt x="4768470" y="1588047"/>
                  <a:pt x="4809201" y="1796181"/>
                  <a:pt x="4801114" y="2037217"/>
                </a:cubicBezTo>
                <a:cubicBezTo>
                  <a:pt x="4793027" y="2278253"/>
                  <a:pt x="4819349" y="2554619"/>
                  <a:pt x="4801114" y="2828403"/>
                </a:cubicBezTo>
                <a:cubicBezTo>
                  <a:pt x="4782879" y="3102187"/>
                  <a:pt x="4837653" y="3438753"/>
                  <a:pt x="4801114" y="3619589"/>
                </a:cubicBezTo>
                <a:cubicBezTo>
                  <a:pt x="4764575" y="3800425"/>
                  <a:pt x="4795348" y="3999232"/>
                  <a:pt x="4801114" y="4192517"/>
                </a:cubicBezTo>
                <a:cubicBezTo>
                  <a:pt x="4806880" y="4385802"/>
                  <a:pt x="4803324" y="4718387"/>
                  <a:pt x="4801114" y="4874574"/>
                </a:cubicBezTo>
                <a:cubicBezTo>
                  <a:pt x="4798904" y="5030761"/>
                  <a:pt x="4803807" y="5368543"/>
                  <a:pt x="4801114" y="5611195"/>
                </a:cubicBezTo>
                <a:cubicBezTo>
                  <a:pt x="4799886" y="5692963"/>
                  <a:pt x="4747305" y="5762792"/>
                  <a:pt x="4646374" y="5765935"/>
                </a:cubicBezTo>
                <a:cubicBezTo>
                  <a:pt x="4527086" y="5781940"/>
                  <a:pt x="4374268" y="5747220"/>
                  <a:pt x="4139461" y="5765935"/>
                </a:cubicBezTo>
                <a:cubicBezTo>
                  <a:pt x="3904654" y="5784650"/>
                  <a:pt x="3587741" y="5734752"/>
                  <a:pt x="3407966" y="5765935"/>
                </a:cubicBezTo>
                <a:cubicBezTo>
                  <a:pt x="3228191" y="5797118"/>
                  <a:pt x="2935274" y="5797569"/>
                  <a:pt x="2766304" y="5765935"/>
                </a:cubicBezTo>
                <a:cubicBezTo>
                  <a:pt x="2597334" y="5734301"/>
                  <a:pt x="2441642" y="5760151"/>
                  <a:pt x="2214475" y="5765935"/>
                </a:cubicBezTo>
                <a:cubicBezTo>
                  <a:pt x="1987308" y="5771719"/>
                  <a:pt x="1724635" y="5759917"/>
                  <a:pt x="1572813" y="5765935"/>
                </a:cubicBezTo>
                <a:cubicBezTo>
                  <a:pt x="1420991" y="5771953"/>
                  <a:pt x="1289408" y="5775778"/>
                  <a:pt x="1065900" y="5765935"/>
                </a:cubicBezTo>
                <a:cubicBezTo>
                  <a:pt x="842392" y="5756092"/>
                  <a:pt x="367900" y="5776531"/>
                  <a:pt x="154740" y="5765935"/>
                </a:cubicBezTo>
                <a:cubicBezTo>
                  <a:pt x="67219" y="5770070"/>
                  <a:pt x="-10162" y="5683172"/>
                  <a:pt x="0" y="5611195"/>
                </a:cubicBezTo>
                <a:cubicBezTo>
                  <a:pt x="2832" y="5298532"/>
                  <a:pt x="7916" y="5165105"/>
                  <a:pt x="0" y="4874574"/>
                </a:cubicBezTo>
                <a:cubicBezTo>
                  <a:pt x="-7916" y="4584043"/>
                  <a:pt x="-602" y="4442720"/>
                  <a:pt x="0" y="4301646"/>
                </a:cubicBezTo>
                <a:cubicBezTo>
                  <a:pt x="602" y="4160572"/>
                  <a:pt x="-4048" y="3753628"/>
                  <a:pt x="0" y="3565024"/>
                </a:cubicBezTo>
                <a:cubicBezTo>
                  <a:pt x="4048" y="3376420"/>
                  <a:pt x="-10257" y="3295213"/>
                  <a:pt x="0" y="3046661"/>
                </a:cubicBezTo>
                <a:cubicBezTo>
                  <a:pt x="10257" y="2798109"/>
                  <a:pt x="-13132" y="2480439"/>
                  <a:pt x="0" y="2310040"/>
                </a:cubicBezTo>
                <a:cubicBezTo>
                  <a:pt x="13132" y="2139641"/>
                  <a:pt x="27344" y="1965898"/>
                  <a:pt x="0" y="1737112"/>
                </a:cubicBezTo>
                <a:cubicBezTo>
                  <a:pt x="-27344" y="1508326"/>
                  <a:pt x="-4590" y="1393553"/>
                  <a:pt x="0" y="1218749"/>
                </a:cubicBezTo>
                <a:cubicBezTo>
                  <a:pt x="4590" y="1043945"/>
                  <a:pt x="-13841" y="519658"/>
                  <a:pt x="0" y="15474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Rect">
                    <a:avLst>
                      <a:gd name="adj" fmla="val 3223"/>
                    </a:avLst>
                  </a:prstGeom>
                  <ask:type>
                    <ask:lineSketchFreehand/>
                  </ask:type>
                </ask:lineSketchStyleProps>
              </a:ext>
            </a:extLst>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nvGrpSpPr>
          <p:cNvPr id="2" name="Group 1">
            <a:extLst>
              <a:ext uri="{FF2B5EF4-FFF2-40B4-BE49-F238E27FC236}">
                <a16:creationId xmlns:a16="http://schemas.microsoft.com/office/drawing/2014/main" id="{0E7C5968-A9A9-C20A-2873-CA9B919C5E12}"/>
              </a:ext>
            </a:extLst>
          </p:cNvPr>
          <p:cNvGrpSpPr/>
          <p:nvPr/>
        </p:nvGrpSpPr>
        <p:grpSpPr>
          <a:xfrm>
            <a:off x="7293613" y="819259"/>
            <a:ext cx="3925020" cy="5537822"/>
            <a:chOff x="7293613" y="860236"/>
            <a:chExt cx="3925020" cy="5537822"/>
          </a:xfrm>
        </p:grpSpPr>
        <p:sp>
          <p:nvSpPr>
            <p:cNvPr id="13" name="TextBox 12">
              <a:extLst>
                <a:ext uri="{FF2B5EF4-FFF2-40B4-BE49-F238E27FC236}">
                  <a16:creationId xmlns:a16="http://schemas.microsoft.com/office/drawing/2014/main" id="{D904D714-0142-ED71-7692-A57C032ED13B}"/>
                </a:ext>
              </a:extLst>
            </p:cNvPr>
            <p:cNvSpPr txBox="1"/>
            <p:nvPr/>
          </p:nvSpPr>
          <p:spPr>
            <a:xfrm>
              <a:off x="7293613" y="1955816"/>
              <a:ext cx="3827105" cy="4442242"/>
            </a:xfrm>
            <a:prstGeom prst="rect">
              <a:avLst/>
            </a:prstGeom>
            <a:noFill/>
          </p:spPr>
          <p:txBody>
            <a:bodyPr wrap="square">
              <a:spAutoFit/>
            </a:bodyPr>
            <a:lstStyle/>
            <a:p>
              <a:pPr marR="0" lvl="0" algn="l" defTabSz="914400" rtl="0" eaLnBrk="1" fontAlgn="base" latinLnBrk="0" hangingPunct="1">
                <a:lnSpc>
                  <a:spcPct val="100000"/>
                </a:lnSpc>
                <a:spcBef>
                  <a:spcPts val="1600"/>
                </a:spcBef>
                <a:spcAft>
                  <a:spcPts val="400"/>
                </a:spcAft>
                <a:buClrTx/>
                <a:buSzTx/>
                <a:tabLst/>
                <a:defRPr/>
              </a:pPr>
              <a:r>
                <a:rPr kumimoji="0" lang="en-US" sz="1800" b="1" i="0" u="none" strike="noStrike" kern="1200" cap="none" spc="0" normalizeH="0" baseline="0" noProof="0">
                  <a:ln>
                    <a:noFill/>
                  </a:ln>
                  <a:solidFill>
                    <a:prstClr val="black"/>
                  </a:solidFill>
                  <a:effectLst/>
                  <a:uLnTx/>
                  <a:uFillTx/>
                  <a:latin typeface="Aptos"/>
                  <a:ea typeface="+mn-ea"/>
                  <a:cs typeface="+mn-cs"/>
                </a:rPr>
                <a:t>During today’s session, we will…</a:t>
              </a:r>
            </a:p>
            <a:p>
              <a:pPr marL="285750" marR="0" lvl="0" indent="-285750" algn="l" defTabSz="914400" rtl="0" eaLnBrk="1" fontAlgn="base" latinLnBrk="0" hangingPunct="1">
                <a:lnSpc>
                  <a:spcPct val="100000"/>
                </a:lnSpc>
                <a:spcBef>
                  <a:spcPts val="12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Review five of the most common high school resource inequities</a:t>
              </a:r>
            </a:p>
            <a:p>
              <a:pPr marL="285750" marR="0" lvl="0" indent="-285750" algn="l" defTabSz="914400" rtl="0" eaLnBrk="1" fontAlgn="base" latinLnBrk="0" hangingPunct="1">
                <a:lnSpc>
                  <a:spcPct val="100000"/>
                </a:lnSpc>
                <a:spcBef>
                  <a:spcPts val="12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Discuss the degree to which each inequity might be occurring in our school</a:t>
              </a:r>
            </a:p>
            <a:p>
              <a:pPr marL="285750" marR="0" lvl="0" indent="-285750" algn="l" defTabSz="914400" rtl="0" eaLnBrk="1" fontAlgn="base" latinLnBrk="0" hangingPunct="1">
                <a:lnSpc>
                  <a:spcPct val="100000"/>
                </a:lnSpc>
                <a:spcBef>
                  <a:spcPts val="12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Begin to prioritize resource inequities to assess further as a team</a:t>
              </a:r>
            </a:p>
            <a:p>
              <a:pPr marL="0" marR="0" lvl="0" indent="0" algn="l" defTabSz="914400" rtl="0" eaLnBrk="1" fontAlgn="base" latinLnBrk="0" hangingPunct="1">
                <a:lnSpc>
                  <a:spcPct val="100000"/>
                </a:lnSpc>
                <a:spcBef>
                  <a:spcPts val="1600"/>
                </a:spcBef>
                <a:spcAft>
                  <a:spcPts val="400"/>
                </a:spcAft>
                <a:buClrTx/>
                <a:buSzTx/>
                <a:buFontTx/>
                <a:buNone/>
                <a:tabLst/>
                <a:defRPr/>
              </a:pPr>
              <a:r>
                <a:rPr kumimoji="0" lang="en-US" sz="1800" i="1" u="none" strike="noStrike" kern="1200" cap="none" spc="0" normalizeH="0" baseline="0" noProof="0">
                  <a:ln>
                    <a:noFill/>
                  </a:ln>
                  <a:solidFill>
                    <a:prstClr val="black"/>
                  </a:solidFill>
                  <a:effectLst/>
                  <a:uLnTx/>
                  <a:uFillTx/>
                  <a:latin typeface="Aptos"/>
                  <a:ea typeface="+mn-ea"/>
                  <a:cs typeface="+mn-cs"/>
                </a:rPr>
                <a:t>Reminder: By end of the next meeting, we’ll need to identify three priority resource inequities.</a:t>
              </a:r>
            </a:p>
          </p:txBody>
        </p:sp>
        <p:sp>
          <p:nvSpPr>
            <p:cNvPr id="14" name="Title 2">
              <a:extLst>
                <a:ext uri="{FF2B5EF4-FFF2-40B4-BE49-F238E27FC236}">
                  <a16:creationId xmlns:a16="http://schemas.microsoft.com/office/drawing/2014/main" id="{6E48C85C-E4AC-20CE-4B88-A208B486460D}"/>
                </a:ext>
              </a:extLst>
            </p:cNvPr>
            <p:cNvSpPr txBox="1">
              <a:spLocks/>
            </p:cNvSpPr>
            <p:nvPr/>
          </p:nvSpPr>
          <p:spPr>
            <a:xfrm>
              <a:off x="7293613" y="860236"/>
              <a:ext cx="39250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3057"/>
                  </a:solidFill>
                  <a:latin typeface="Aptos" panose="020B00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srgbClr val="003057"/>
                  </a:solidFill>
                  <a:effectLst/>
                  <a:uLnTx/>
                  <a:uFillTx/>
                  <a:latin typeface="Aptos" panose="020B0004020202020204" pitchFamily="34" charset="0"/>
                  <a:ea typeface="+mj-ea"/>
                  <a:cs typeface="+mj-cs"/>
                </a:rPr>
                <a:t>Today’s Objectives</a:t>
              </a:r>
            </a:p>
          </p:txBody>
        </p:sp>
      </p:grpSp>
    </p:spTree>
    <p:extLst>
      <p:ext uri="{BB962C8B-B14F-4D97-AF65-F5344CB8AC3E}">
        <p14:creationId xmlns:p14="http://schemas.microsoft.com/office/powerpoint/2010/main" val="20537362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A8722-196A-6001-3900-CE790E0AB6D9}"/>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90047D95-A0EB-8365-B416-93F9FFC93286}"/>
              </a:ext>
            </a:extLst>
          </p:cNvPr>
          <p:cNvSpPr/>
          <p:nvPr/>
        </p:nvSpPr>
        <p:spPr>
          <a:xfrm>
            <a:off x="-4" y="0"/>
            <a:ext cx="12192003" cy="1528759"/>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2">
            <a:extLst>
              <a:ext uri="{FF2B5EF4-FFF2-40B4-BE49-F238E27FC236}">
                <a16:creationId xmlns:a16="http://schemas.microsoft.com/office/drawing/2014/main" id="{9FB4FD37-DDB5-A910-3A8E-79F451A1B2FE}"/>
              </a:ext>
            </a:extLst>
          </p:cNvPr>
          <p:cNvSpPr txBox="1">
            <a:spLocks/>
          </p:cNvSpPr>
          <p:nvPr/>
        </p:nvSpPr>
        <p:spPr>
          <a:xfrm>
            <a:off x="356318" y="198644"/>
            <a:ext cx="11704618" cy="114850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a:solidFill>
                  <a:schemeClr val="bg1"/>
                </a:solidFill>
                <a:latin typeface="Aptos" panose="020B0004020202020204" pitchFamily="34" charset="0"/>
              </a:rPr>
              <a:t>While there are 10 dimensions of resource equity, some of these dimensions are largely district-level resource decisions …</a:t>
            </a:r>
          </a:p>
        </p:txBody>
      </p:sp>
      <p:graphicFrame>
        <p:nvGraphicFramePr>
          <p:cNvPr id="3" name="think-cell data - do not delete" hidden="1">
            <a:extLst>
              <a:ext uri="{FF2B5EF4-FFF2-40B4-BE49-F238E27FC236}">
                <a16:creationId xmlns:a16="http://schemas.microsoft.com/office/drawing/2014/main" id="{9BB6248C-D426-CC6E-8581-90D6656772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9BB6248C-D426-CC6E-8581-90D6656772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3C43AFBE-D618-1780-ECE1-D471E3AE25F9}"/>
              </a:ext>
            </a:extLst>
          </p:cNvPr>
          <p:cNvSpPr>
            <a:spLocks noGrp="1"/>
          </p:cNvSpPr>
          <p:nvPr>
            <p:ph type="sldNum" sz="quarter" idx="12"/>
          </p:nvPr>
        </p:nvSpPr>
        <p:spPr/>
        <p:txBody>
          <a:bodyPr/>
          <a:lstStyle/>
          <a:p>
            <a:fld id="{330EA680-D336-4FF7-8B7A-9848BB0A1C32}" type="slidenum">
              <a:rPr lang="en-US" smtClean="0"/>
              <a:t>53</a:t>
            </a:fld>
            <a:endParaRPr lang="en-US"/>
          </a:p>
        </p:txBody>
      </p:sp>
      <p:sp>
        <p:nvSpPr>
          <p:cNvPr id="5" name="Rectangle 4">
            <a:extLst>
              <a:ext uri="{FF2B5EF4-FFF2-40B4-BE49-F238E27FC236}">
                <a16:creationId xmlns:a16="http://schemas.microsoft.com/office/drawing/2014/main" id="{D7180FD3-19F6-9FCD-7685-77CF83900401}"/>
              </a:ext>
            </a:extLst>
          </p:cNvPr>
          <p:cNvSpPr/>
          <p:nvPr/>
        </p:nvSpPr>
        <p:spPr>
          <a:xfrm>
            <a:off x="3306219" y="6032373"/>
            <a:ext cx="8069076" cy="416377"/>
          </a:xfrm>
          <a:prstGeom prst="rect">
            <a:avLst/>
          </a:prstGeom>
          <a:gradFill>
            <a:gsLst>
              <a:gs pos="0">
                <a:srgbClr val="003125">
                  <a:alpha val="20000"/>
                </a:srgbClr>
              </a:gs>
              <a:gs pos="98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Do all students attend classes that are racially and socioeconomically diverse?</a:t>
            </a:r>
          </a:p>
        </p:txBody>
      </p:sp>
      <p:pic>
        <p:nvPicPr>
          <p:cNvPr id="6" name="Picture 5" descr="A close up of a logo&#10;&#10;Description automatically generated">
            <a:extLst>
              <a:ext uri="{FF2B5EF4-FFF2-40B4-BE49-F238E27FC236}">
                <a16:creationId xmlns:a16="http://schemas.microsoft.com/office/drawing/2014/main" id="{32139083-E193-0E10-0CED-901A4BB2E29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730916" y="1747369"/>
            <a:ext cx="534572" cy="4756097"/>
          </a:xfrm>
          <a:prstGeom prst="rect">
            <a:avLst/>
          </a:prstGeom>
        </p:spPr>
      </p:pic>
      <p:graphicFrame>
        <p:nvGraphicFramePr>
          <p:cNvPr id="7" name="Table 6">
            <a:extLst>
              <a:ext uri="{FF2B5EF4-FFF2-40B4-BE49-F238E27FC236}">
                <a16:creationId xmlns:a16="http://schemas.microsoft.com/office/drawing/2014/main" id="{84E9563E-7C95-F561-6E7D-751EB6B42348}"/>
              </a:ext>
            </a:extLst>
          </p:cNvPr>
          <p:cNvGraphicFramePr>
            <a:graphicFrameLocks noGrp="1"/>
          </p:cNvGraphicFramePr>
          <p:nvPr/>
        </p:nvGraphicFramePr>
        <p:xfrm>
          <a:off x="595081" y="1747367"/>
          <a:ext cx="2121608" cy="4755008"/>
        </p:xfrm>
        <a:graphic>
          <a:graphicData uri="http://schemas.openxmlformats.org/drawingml/2006/table">
            <a:tbl>
              <a:tblPr firstRow="1" bandRow="1">
                <a:tableStyleId>{5C22544A-7EE6-4342-B048-85BDC9FD1C3A}</a:tableStyleId>
              </a:tblPr>
              <a:tblGrid>
                <a:gridCol w="2121608">
                  <a:extLst>
                    <a:ext uri="{9D8B030D-6E8A-4147-A177-3AD203B41FA5}">
                      <a16:colId xmlns:a16="http://schemas.microsoft.com/office/drawing/2014/main" val="1544768065"/>
                    </a:ext>
                  </a:extLst>
                </a:gridCol>
              </a:tblGrid>
              <a:tr h="489660">
                <a:tc>
                  <a:txBody>
                    <a:bodyPr/>
                    <a:lstStyle/>
                    <a:p>
                      <a:pPr algn="r"/>
                      <a:r>
                        <a:rPr lang="en-US" sz="1200" b="1">
                          <a:solidFill>
                            <a:schemeClr val="tx1"/>
                          </a:solidFill>
                          <a:latin typeface="Aptos" panose="020B0004020202020204" pitchFamily="34" charset="0"/>
                        </a:rPr>
                        <a:t>SCHOOL FUNDING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72990773"/>
                  </a:ext>
                </a:extLst>
              </a:tr>
              <a:tr h="463824">
                <a:tc>
                  <a:txBody>
                    <a:bodyPr/>
                    <a:lstStyle/>
                    <a:p>
                      <a:pPr algn="r"/>
                      <a:r>
                        <a:rPr lang="en-US" sz="1200" b="1">
                          <a:solidFill>
                            <a:schemeClr val="tx1"/>
                          </a:solidFill>
                          <a:latin typeface="Aptos" panose="020B0004020202020204" pitchFamily="34" charset="0"/>
                        </a:rPr>
                        <a:t>TEACHING QUALITY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&amp; DIVERSITY</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3545737"/>
                  </a:ext>
                </a:extLst>
              </a:tr>
              <a:tr h="466207">
                <a:tc>
                  <a:txBody>
                    <a:bodyPr/>
                    <a:lstStyle/>
                    <a:p>
                      <a:pPr algn="r"/>
                      <a:r>
                        <a:rPr lang="en-US" sz="1200" b="1">
                          <a:solidFill>
                            <a:schemeClr val="tx1"/>
                          </a:solidFill>
                          <a:latin typeface="Aptos" panose="020B0004020202020204" pitchFamily="34" charset="0"/>
                        </a:rPr>
                        <a:t>SCHOOL LEADERSHIP QUALITY &amp; DIVERSITY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8831324"/>
                  </a:ext>
                </a:extLst>
              </a:tr>
              <a:tr h="476738">
                <a:tc>
                  <a:txBody>
                    <a:bodyPr/>
                    <a:lstStyle/>
                    <a:p>
                      <a:pPr algn="r"/>
                      <a:r>
                        <a:rPr lang="en-US" sz="1200" b="1">
                          <a:solidFill>
                            <a:schemeClr val="tx1"/>
                          </a:solidFill>
                          <a:latin typeface="Aptos" panose="020B0004020202020204" pitchFamily="34" charset="0"/>
                        </a:rPr>
                        <a:t>EMPOWERING,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RIGOROUS CONTENT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9894758"/>
                  </a:ext>
                </a:extLst>
              </a:tr>
              <a:tr h="492370">
                <a:tc>
                  <a:txBody>
                    <a:bodyPr/>
                    <a:lstStyle/>
                    <a:p>
                      <a:pPr algn="r"/>
                      <a:r>
                        <a:rPr lang="en-US" sz="1200" b="1">
                          <a:solidFill>
                            <a:schemeClr val="tx1"/>
                          </a:solidFill>
                          <a:latin typeface="Aptos" panose="020B0004020202020204" pitchFamily="34" charset="0"/>
                        </a:rPr>
                        <a:t>INSTRUCTIONAL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TIME &amp; ATTENTION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1383504"/>
                  </a:ext>
                </a:extLst>
              </a:tr>
              <a:tr h="461107">
                <a:tc>
                  <a:txBody>
                    <a:bodyPr/>
                    <a:lstStyle/>
                    <a:p>
                      <a:pPr algn="r"/>
                      <a:r>
                        <a:rPr lang="en-US" sz="1200" b="1">
                          <a:solidFill>
                            <a:schemeClr val="tx1"/>
                          </a:solidFill>
                          <a:latin typeface="Aptos" panose="020B0004020202020204" pitchFamily="34" charset="0"/>
                        </a:rPr>
                        <a:t>POSITIVE &amp; INVITING SCHOOL CLIMATE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0215156"/>
                  </a:ext>
                </a:extLst>
              </a:tr>
              <a:tr h="475716">
                <a:tc>
                  <a:txBody>
                    <a:bodyPr/>
                    <a:lstStyle/>
                    <a:p>
                      <a:pPr algn="r"/>
                      <a:r>
                        <a:rPr lang="en-US" sz="1200" b="1">
                          <a:solidFill>
                            <a:schemeClr val="tx1"/>
                          </a:solidFill>
                          <a:latin typeface="Aptos" panose="020B0004020202020204" pitchFamily="34" charset="0"/>
                        </a:rPr>
                        <a:t>STUDENT SUPPORTS &amp; INTERVENTION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797888"/>
                  </a:ext>
                </a:extLst>
              </a:tr>
              <a:tr h="463824">
                <a:tc>
                  <a:txBody>
                    <a:bodyPr/>
                    <a:lstStyle/>
                    <a:p>
                      <a:pPr algn="r"/>
                      <a:r>
                        <a:rPr lang="en-US" sz="1200" b="1">
                          <a:solidFill>
                            <a:schemeClr val="tx1"/>
                          </a:solidFill>
                          <a:latin typeface="Aptos" panose="020B0004020202020204" pitchFamily="34" charset="0"/>
                        </a:rPr>
                        <a:t>HIGH-QUALITY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EARLY LEARNING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1636464"/>
                  </a:ext>
                </a:extLst>
              </a:tr>
              <a:tr h="463824">
                <a:tc>
                  <a:txBody>
                    <a:bodyPr/>
                    <a:lstStyle/>
                    <a:p>
                      <a:pPr algn="r"/>
                      <a:r>
                        <a:rPr lang="en-US" sz="1200" b="1">
                          <a:solidFill>
                            <a:schemeClr val="tx1"/>
                          </a:solidFill>
                          <a:latin typeface="Aptos" panose="020B0004020202020204" pitchFamily="34" charset="0"/>
                        </a:rPr>
                        <a:t>LEARNING-READY FACILITIES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72304841"/>
                  </a:ext>
                </a:extLst>
              </a:tr>
              <a:tr h="501738">
                <a:tc>
                  <a:txBody>
                    <a:bodyPr/>
                    <a:lstStyle/>
                    <a:p>
                      <a:pPr algn="r"/>
                      <a:r>
                        <a:rPr lang="en-US" sz="1200" b="1">
                          <a:solidFill>
                            <a:schemeClr val="tx1"/>
                          </a:solidFill>
                          <a:latin typeface="Aptos" panose="020B0004020202020204" pitchFamily="34" charset="0"/>
                        </a:rPr>
                        <a:t>DIVERSE CLASSROOMS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&amp; SCHOOLS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4786569"/>
                  </a:ext>
                </a:extLst>
              </a:tr>
            </a:tbl>
          </a:graphicData>
        </a:graphic>
      </p:graphicFrame>
      <p:sp>
        <p:nvSpPr>
          <p:cNvPr id="16" name="Rectangle 15">
            <a:extLst>
              <a:ext uri="{FF2B5EF4-FFF2-40B4-BE49-F238E27FC236}">
                <a16:creationId xmlns:a16="http://schemas.microsoft.com/office/drawing/2014/main" id="{BC2773D5-AF5B-D60D-36F8-6C247A32F23D}"/>
              </a:ext>
            </a:extLst>
          </p:cNvPr>
          <p:cNvSpPr/>
          <p:nvPr/>
        </p:nvSpPr>
        <p:spPr>
          <a:xfrm>
            <a:off x="3306220" y="1774395"/>
            <a:ext cx="8069076" cy="416377"/>
          </a:xfrm>
          <a:prstGeom prst="rect">
            <a:avLst/>
          </a:prstGeom>
          <a:gradFill flip="none" rotWithShape="1">
            <a:gsLst>
              <a:gs pos="0">
                <a:srgbClr val="794772">
                  <a:alpha val="15000"/>
                </a:srgbClr>
              </a:gs>
              <a:gs pos="76000">
                <a:schemeClr val="bg1"/>
              </a:gs>
              <a:gs pos="0">
                <a:srgbClr val="794772">
                  <a:alpha val="32000"/>
                </a:srgbClr>
              </a:gs>
              <a:gs pos="100000">
                <a:schemeClr val="bg1"/>
              </a:gs>
            </a:gsLst>
            <a:path path="circle">
              <a:fillToRect t="100000" r="100000"/>
            </a:path>
            <a:tileRect l="-100000" b="-10000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Does funding support all children to achieve and thrive?</a:t>
            </a:r>
          </a:p>
        </p:txBody>
      </p:sp>
      <p:sp>
        <p:nvSpPr>
          <p:cNvPr id="17" name="Rectangle 16">
            <a:extLst>
              <a:ext uri="{FF2B5EF4-FFF2-40B4-BE49-F238E27FC236}">
                <a16:creationId xmlns:a16="http://schemas.microsoft.com/office/drawing/2014/main" id="{E3C35413-DE02-C4DD-1F47-7070E2C70F8C}"/>
              </a:ext>
            </a:extLst>
          </p:cNvPr>
          <p:cNvSpPr/>
          <p:nvPr/>
        </p:nvSpPr>
        <p:spPr>
          <a:xfrm>
            <a:off x="3306220" y="2247504"/>
            <a:ext cx="8069076" cy="416377"/>
          </a:xfrm>
          <a:prstGeom prst="rect">
            <a:avLst/>
          </a:prstGeom>
          <a:gradFill flip="none" rotWithShape="1">
            <a:gsLst>
              <a:gs pos="0">
                <a:srgbClr val="E73877">
                  <a:alpha val="32000"/>
                </a:srgbClr>
              </a:gs>
              <a:gs pos="70000">
                <a:schemeClr val="bg1"/>
              </a:gs>
              <a:gs pos="0">
                <a:srgbClr val="E73877">
                  <a:alpha val="32000"/>
                </a:srgbClr>
              </a:gs>
              <a:gs pos="100000">
                <a:schemeClr val="bg1"/>
              </a:gs>
            </a:gsLst>
            <a:path path="circle">
              <a:fillToRect t="100000" r="100000"/>
            </a:path>
            <a:tileRect l="-100000" b="-10000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Do all students have access to strong teachers?</a:t>
            </a:r>
          </a:p>
        </p:txBody>
      </p:sp>
      <p:sp>
        <p:nvSpPr>
          <p:cNvPr id="18" name="Rectangle 17">
            <a:extLst>
              <a:ext uri="{FF2B5EF4-FFF2-40B4-BE49-F238E27FC236}">
                <a16:creationId xmlns:a16="http://schemas.microsoft.com/office/drawing/2014/main" id="{4386FEB5-6C49-9123-20E3-034CE0F01EDD}"/>
              </a:ext>
            </a:extLst>
          </p:cNvPr>
          <p:cNvSpPr/>
          <p:nvPr/>
        </p:nvSpPr>
        <p:spPr>
          <a:xfrm>
            <a:off x="3306220" y="2720613"/>
            <a:ext cx="8069076" cy="416377"/>
          </a:xfrm>
          <a:prstGeom prst="rect">
            <a:avLst/>
          </a:prstGeom>
          <a:gradFill flip="none" rotWithShape="1">
            <a:gsLst>
              <a:gs pos="0">
                <a:srgbClr val="F47B20">
                  <a:alpha val="32000"/>
                </a:srgbClr>
              </a:gs>
              <a:gs pos="100000">
                <a:schemeClr val="bg1"/>
              </a:gs>
              <a:gs pos="0">
                <a:srgbClr val="F47B20">
                  <a:alpha val="32000"/>
                </a:srgbClr>
              </a:gs>
              <a:gs pos="100000">
                <a:schemeClr val="bg1"/>
              </a:gs>
            </a:gsLst>
            <a:path path="circle">
              <a:fillToRect t="100000" r="100000"/>
            </a:path>
            <a:tileRect l="-100000" b="-10000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US" sz="1600">
                <a:solidFill>
                  <a:prstClr val="black"/>
                </a:solidFill>
                <a:latin typeface="Aptos" panose="020B0004020202020204" pitchFamily="34" charset="0"/>
              </a:rPr>
              <a:t>Does school leadership reflect the diversity of the students and the staff?</a:t>
            </a:r>
          </a:p>
        </p:txBody>
      </p:sp>
      <p:sp>
        <p:nvSpPr>
          <p:cNvPr id="19" name="Rectangle 18">
            <a:extLst>
              <a:ext uri="{FF2B5EF4-FFF2-40B4-BE49-F238E27FC236}">
                <a16:creationId xmlns:a16="http://schemas.microsoft.com/office/drawing/2014/main" id="{35618E2F-EFF6-F3A4-29AC-090278783A0E}"/>
              </a:ext>
            </a:extLst>
          </p:cNvPr>
          <p:cNvSpPr/>
          <p:nvPr/>
        </p:nvSpPr>
        <p:spPr>
          <a:xfrm>
            <a:off x="3306220" y="3193722"/>
            <a:ext cx="8069076" cy="416377"/>
          </a:xfrm>
          <a:prstGeom prst="rect">
            <a:avLst/>
          </a:prstGeom>
          <a:gradFill>
            <a:gsLst>
              <a:gs pos="0">
                <a:srgbClr val="8C8005"/>
              </a:gs>
              <a:gs pos="0">
                <a:srgbClr val="8C8005">
                  <a:alpha val="40000"/>
                </a:srgbClr>
              </a:gs>
              <a:gs pos="100000">
                <a:schemeClr val="bg1"/>
              </a:gs>
              <a:gs pos="100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Do all students have access to a culturally relevant curriculum?</a:t>
            </a:r>
          </a:p>
        </p:txBody>
      </p:sp>
      <p:sp>
        <p:nvSpPr>
          <p:cNvPr id="20" name="Rectangle 19">
            <a:extLst>
              <a:ext uri="{FF2B5EF4-FFF2-40B4-BE49-F238E27FC236}">
                <a16:creationId xmlns:a16="http://schemas.microsoft.com/office/drawing/2014/main" id="{F7ADD995-20C6-7742-8EF4-621FA1ABED07}"/>
              </a:ext>
            </a:extLst>
          </p:cNvPr>
          <p:cNvSpPr/>
          <p:nvPr/>
        </p:nvSpPr>
        <p:spPr>
          <a:xfrm>
            <a:off x="3306220" y="3666831"/>
            <a:ext cx="8069076" cy="416377"/>
          </a:xfrm>
          <a:prstGeom prst="rect">
            <a:avLst/>
          </a:prstGeom>
          <a:gradFill>
            <a:gsLst>
              <a:gs pos="0">
                <a:srgbClr val="DC5833">
                  <a:alpha val="40000"/>
                </a:srgbClr>
              </a:gs>
              <a:gs pos="94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Do all students who need additional instructional time receive it?</a:t>
            </a:r>
          </a:p>
        </p:txBody>
      </p:sp>
      <p:sp>
        <p:nvSpPr>
          <p:cNvPr id="31" name="Rectangle 30">
            <a:extLst>
              <a:ext uri="{FF2B5EF4-FFF2-40B4-BE49-F238E27FC236}">
                <a16:creationId xmlns:a16="http://schemas.microsoft.com/office/drawing/2014/main" id="{3C475879-E87A-C1B8-6BAD-7B3926E68416}"/>
              </a:ext>
            </a:extLst>
          </p:cNvPr>
          <p:cNvSpPr/>
          <p:nvPr/>
        </p:nvSpPr>
        <p:spPr>
          <a:xfrm>
            <a:off x="3306219" y="4139940"/>
            <a:ext cx="8069076" cy="416377"/>
          </a:xfrm>
          <a:prstGeom prst="rect">
            <a:avLst/>
          </a:prstGeom>
          <a:gradFill>
            <a:gsLst>
              <a:gs pos="0">
                <a:srgbClr val="004C9C">
                  <a:alpha val="30000"/>
                </a:srgbClr>
              </a:gs>
              <a:gs pos="98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Do all students experience fair rules and policies and a safe environment? </a:t>
            </a:r>
          </a:p>
        </p:txBody>
      </p:sp>
      <p:sp>
        <p:nvSpPr>
          <p:cNvPr id="32" name="Rectangle 31">
            <a:extLst>
              <a:ext uri="{FF2B5EF4-FFF2-40B4-BE49-F238E27FC236}">
                <a16:creationId xmlns:a16="http://schemas.microsoft.com/office/drawing/2014/main" id="{D5B062A2-AB1C-E98C-7A05-EF5D3686ED51}"/>
              </a:ext>
            </a:extLst>
          </p:cNvPr>
          <p:cNvSpPr/>
          <p:nvPr/>
        </p:nvSpPr>
        <p:spPr>
          <a:xfrm>
            <a:off x="3306220" y="4613049"/>
            <a:ext cx="8069076" cy="416377"/>
          </a:xfrm>
          <a:prstGeom prst="rect">
            <a:avLst/>
          </a:prstGeom>
          <a:gradFill>
            <a:gsLst>
              <a:gs pos="0">
                <a:srgbClr val="FFD24A">
                  <a:alpha val="30000"/>
                </a:srgbClr>
              </a:gs>
              <a:gs pos="94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Do all students have access to the social-emotional support they need?</a:t>
            </a:r>
          </a:p>
        </p:txBody>
      </p:sp>
      <p:sp>
        <p:nvSpPr>
          <p:cNvPr id="33" name="Rectangle 32">
            <a:extLst>
              <a:ext uri="{FF2B5EF4-FFF2-40B4-BE49-F238E27FC236}">
                <a16:creationId xmlns:a16="http://schemas.microsoft.com/office/drawing/2014/main" id="{A1D287B1-E32E-D4AA-5956-149EFF1CCE2A}"/>
              </a:ext>
            </a:extLst>
          </p:cNvPr>
          <p:cNvSpPr/>
          <p:nvPr/>
        </p:nvSpPr>
        <p:spPr>
          <a:xfrm>
            <a:off x="3306220" y="5086158"/>
            <a:ext cx="8069076" cy="416377"/>
          </a:xfrm>
          <a:prstGeom prst="rect">
            <a:avLst/>
          </a:prstGeom>
          <a:gradFill>
            <a:gsLst>
              <a:gs pos="0">
                <a:srgbClr val="302663">
                  <a:alpha val="20000"/>
                </a:srgbClr>
              </a:gs>
              <a:gs pos="94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Do all students have access to high-quality preschool programs?</a:t>
            </a:r>
          </a:p>
        </p:txBody>
      </p:sp>
      <p:sp>
        <p:nvSpPr>
          <p:cNvPr id="34" name="Rectangle 33">
            <a:extLst>
              <a:ext uri="{FF2B5EF4-FFF2-40B4-BE49-F238E27FC236}">
                <a16:creationId xmlns:a16="http://schemas.microsoft.com/office/drawing/2014/main" id="{AF1E114D-6123-7F19-45B3-C0F0308E5FF1}"/>
              </a:ext>
            </a:extLst>
          </p:cNvPr>
          <p:cNvSpPr/>
          <p:nvPr/>
        </p:nvSpPr>
        <p:spPr>
          <a:xfrm>
            <a:off x="3306219" y="5559267"/>
            <a:ext cx="8069076" cy="416377"/>
          </a:xfrm>
          <a:prstGeom prst="rect">
            <a:avLst/>
          </a:prstGeom>
          <a:gradFill>
            <a:gsLst>
              <a:gs pos="0">
                <a:srgbClr val="03ABE8">
                  <a:alpha val="20000"/>
                </a:srgbClr>
              </a:gs>
              <a:gs pos="78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Are school facilities safe and well-maintained?</a:t>
            </a:r>
          </a:p>
        </p:txBody>
      </p:sp>
    </p:spTree>
    <p:extLst>
      <p:ext uri="{BB962C8B-B14F-4D97-AF65-F5344CB8AC3E}">
        <p14:creationId xmlns:p14="http://schemas.microsoft.com/office/powerpoint/2010/main" val="3573628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A8722-196A-6001-3900-CE790E0AB6D9}"/>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90047D95-A0EB-8365-B416-93F9FFC93286}"/>
              </a:ext>
            </a:extLst>
          </p:cNvPr>
          <p:cNvSpPr/>
          <p:nvPr/>
        </p:nvSpPr>
        <p:spPr>
          <a:xfrm>
            <a:off x="-4" y="0"/>
            <a:ext cx="12192003" cy="1528759"/>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2">
            <a:extLst>
              <a:ext uri="{FF2B5EF4-FFF2-40B4-BE49-F238E27FC236}">
                <a16:creationId xmlns:a16="http://schemas.microsoft.com/office/drawing/2014/main" id="{9FB4FD37-DDB5-A910-3A8E-79F451A1B2FE}"/>
              </a:ext>
            </a:extLst>
          </p:cNvPr>
          <p:cNvSpPr txBox="1">
            <a:spLocks/>
          </p:cNvSpPr>
          <p:nvPr/>
        </p:nvSpPr>
        <p:spPr>
          <a:xfrm>
            <a:off x="356318" y="198644"/>
            <a:ext cx="11704618" cy="11485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a:solidFill>
                  <a:schemeClr val="bg1"/>
                </a:solidFill>
                <a:latin typeface="Aptos" panose="020B0004020202020204" pitchFamily="34" charset="0"/>
              </a:rPr>
              <a:t>… so today, we'll focus on the 7 dimensions that schools typically have more control over</a:t>
            </a:r>
          </a:p>
        </p:txBody>
      </p:sp>
      <p:graphicFrame>
        <p:nvGraphicFramePr>
          <p:cNvPr id="3" name="think-cell data - do not delete" hidden="1">
            <a:extLst>
              <a:ext uri="{FF2B5EF4-FFF2-40B4-BE49-F238E27FC236}">
                <a16:creationId xmlns:a16="http://schemas.microsoft.com/office/drawing/2014/main" id="{9BB6248C-D426-CC6E-8581-90D6656772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9BB6248C-D426-CC6E-8581-90D6656772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3C43AFBE-D618-1780-ECE1-D471E3AE25F9}"/>
              </a:ext>
            </a:extLst>
          </p:cNvPr>
          <p:cNvSpPr>
            <a:spLocks noGrp="1"/>
          </p:cNvSpPr>
          <p:nvPr>
            <p:ph type="sldNum" sz="quarter" idx="12"/>
          </p:nvPr>
        </p:nvSpPr>
        <p:spPr/>
        <p:txBody>
          <a:bodyPr/>
          <a:lstStyle/>
          <a:p>
            <a:fld id="{330EA680-D336-4FF7-8B7A-9848BB0A1C32}" type="slidenum">
              <a:rPr lang="en-US" smtClean="0"/>
              <a:t>54</a:t>
            </a:fld>
            <a:endParaRPr lang="en-US"/>
          </a:p>
        </p:txBody>
      </p:sp>
      <p:sp>
        <p:nvSpPr>
          <p:cNvPr id="5" name="Rectangle 4">
            <a:extLst>
              <a:ext uri="{FF2B5EF4-FFF2-40B4-BE49-F238E27FC236}">
                <a16:creationId xmlns:a16="http://schemas.microsoft.com/office/drawing/2014/main" id="{D7180FD3-19F6-9FCD-7685-77CF83900401}"/>
              </a:ext>
            </a:extLst>
          </p:cNvPr>
          <p:cNvSpPr/>
          <p:nvPr/>
        </p:nvSpPr>
        <p:spPr>
          <a:xfrm>
            <a:off x="3306219" y="6032373"/>
            <a:ext cx="8069076" cy="416377"/>
          </a:xfrm>
          <a:prstGeom prst="rect">
            <a:avLst/>
          </a:prstGeom>
          <a:gradFill>
            <a:gsLst>
              <a:gs pos="0">
                <a:srgbClr val="003125">
                  <a:alpha val="20000"/>
                </a:srgbClr>
              </a:gs>
              <a:gs pos="98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Do all students attend classes that are racially and socioeconomically diverse?</a:t>
            </a:r>
          </a:p>
        </p:txBody>
      </p:sp>
      <p:pic>
        <p:nvPicPr>
          <p:cNvPr id="6" name="Picture 5" descr="A close up of a logo&#10;&#10;Description automatically generated">
            <a:extLst>
              <a:ext uri="{FF2B5EF4-FFF2-40B4-BE49-F238E27FC236}">
                <a16:creationId xmlns:a16="http://schemas.microsoft.com/office/drawing/2014/main" id="{32139083-E193-0E10-0CED-901A4BB2E29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730916" y="1747369"/>
            <a:ext cx="534572" cy="4756097"/>
          </a:xfrm>
          <a:prstGeom prst="rect">
            <a:avLst/>
          </a:prstGeom>
        </p:spPr>
      </p:pic>
      <p:graphicFrame>
        <p:nvGraphicFramePr>
          <p:cNvPr id="7" name="Table 6">
            <a:extLst>
              <a:ext uri="{FF2B5EF4-FFF2-40B4-BE49-F238E27FC236}">
                <a16:creationId xmlns:a16="http://schemas.microsoft.com/office/drawing/2014/main" id="{84E9563E-7C95-F561-6E7D-751EB6B42348}"/>
              </a:ext>
            </a:extLst>
          </p:cNvPr>
          <p:cNvGraphicFramePr>
            <a:graphicFrameLocks noGrp="1"/>
          </p:cNvGraphicFramePr>
          <p:nvPr>
            <p:extLst>
              <p:ext uri="{D42A27DB-BD31-4B8C-83A1-F6EECF244321}">
                <p14:modId xmlns:p14="http://schemas.microsoft.com/office/powerpoint/2010/main" val="2372234881"/>
              </p:ext>
            </p:extLst>
          </p:nvPr>
        </p:nvGraphicFramePr>
        <p:xfrm>
          <a:off x="595081" y="1747367"/>
          <a:ext cx="2121608" cy="4755008"/>
        </p:xfrm>
        <a:graphic>
          <a:graphicData uri="http://schemas.openxmlformats.org/drawingml/2006/table">
            <a:tbl>
              <a:tblPr firstRow="1" bandRow="1">
                <a:tableStyleId>{5C22544A-7EE6-4342-B048-85BDC9FD1C3A}</a:tableStyleId>
              </a:tblPr>
              <a:tblGrid>
                <a:gridCol w="2121608">
                  <a:extLst>
                    <a:ext uri="{9D8B030D-6E8A-4147-A177-3AD203B41FA5}">
                      <a16:colId xmlns:a16="http://schemas.microsoft.com/office/drawing/2014/main" val="1544768065"/>
                    </a:ext>
                  </a:extLst>
                </a:gridCol>
              </a:tblGrid>
              <a:tr h="489660">
                <a:tc>
                  <a:txBody>
                    <a:bodyPr/>
                    <a:lstStyle/>
                    <a:p>
                      <a:pPr algn="r"/>
                      <a:r>
                        <a:rPr lang="en-US" sz="1200" b="1">
                          <a:solidFill>
                            <a:schemeClr val="tx1"/>
                          </a:solidFill>
                          <a:latin typeface="Aptos" panose="020B0004020202020204" pitchFamily="34" charset="0"/>
                        </a:rPr>
                        <a:t>SCHOOL FUNDING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72990773"/>
                  </a:ext>
                </a:extLst>
              </a:tr>
              <a:tr h="463824">
                <a:tc>
                  <a:txBody>
                    <a:bodyPr/>
                    <a:lstStyle/>
                    <a:p>
                      <a:pPr algn="r"/>
                      <a:r>
                        <a:rPr lang="en-US" sz="1200" b="1">
                          <a:solidFill>
                            <a:schemeClr val="tx1"/>
                          </a:solidFill>
                          <a:latin typeface="Aptos" panose="020B0004020202020204" pitchFamily="34" charset="0"/>
                        </a:rPr>
                        <a:t>TEACHING QUALITY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&amp; DIVERSITY</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3545737"/>
                  </a:ext>
                </a:extLst>
              </a:tr>
              <a:tr h="466207">
                <a:tc>
                  <a:txBody>
                    <a:bodyPr/>
                    <a:lstStyle/>
                    <a:p>
                      <a:pPr algn="r"/>
                      <a:r>
                        <a:rPr lang="en-US" sz="1200" b="1">
                          <a:solidFill>
                            <a:schemeClr val="tx1"/>
                          </a:solidFill>
                          <a:latin typeface="Aptos" panose="020B0004020202020204" pitchFamily="34" charset="0"/>
                        </a:rPr>
                        <a:t>SCHOOL LEADERSHIP QUALITY &amp; DIVERSITY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8831324"/>
                  </a:ext>
                </a:extLst>
              </a:tr>
              <a:tr h="476738">
                <a:tc>
                  <a:txBody>
                    <a:bodyPr/>
                    <a:lstStyle/>
                    <a:p>
                      <a:pPr algn="r"/>
                      <a:r>
                        <a:rPr lang="en-US" sz="1200" b="1">
                          <a:solidFill>
                            <a:schemeClr val="tx1"/>
                          </a:solidFill>
                          <a:latin typeface="Aptos" panose="020B0004020202020204" pitchFamily="34" charset="0"/>
                        </a:rPr>
                        <a:t>EMPOWERING,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RIGOROUS CONTENT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9894758"/>
                  </a:ext>
                </a:extLst>
              </a:tr>
              <a:tr h="492370">
                <a:tc>
                  <a:txBody>
                    <a:bodyPr/>
                    <a:lstStyle/>
                    <a:p>
                      <a:pPr algn="r"/>
                      <a:r>
                        <a:rPr lang="en-US" sz="1200" b="1">
                          <a:solidFill>
                            <a:schemeClr val="tx1"/>
                          </a:solidFill>
                          <a:latin typeface="Aptos" panose="020B0004020202020204" pitchFamily="34" charset="0"/>
                        </a:rPr>
                        <a:t>INSTRUCTIONAL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TIME &amp; ATTENTION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1383504"/>
                  </a:ext>
                </a:extLst>
              </a:tr>
              <a:tr h="461107">
                <a:tc>
                  <a:txBody>
                    <a:bodyPr/>
                    <a:lstStyle/>
                    <a:p>
                      <a:pPr algn="r"/>
                      <a:r>
                        <a:rPr lang="en-US" sz="1200" b="1">
                          <a:solidFill>
                            <a:schemeClr val="tx1"/>
                          </a:solidFill>
                          <a:latin typeface="Aptos" panose="020B0004020202020204" pitchFamily="34" charset="0"/>
                        </a:rPr>
                        <a:t>POSITIVE &amp; INVITING SCHOOL CLIMATE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0215156"/>
                  </a:ext>
                </a:extLst>
              </a:tr>
              <a:tr h="475716">
                <a:tc>
                  <a:txBody>
                    <a:bodyPr/>
                    <a:lstStyle/>
                    <a:p>
                      <a:pPr algn="r"/>
                      <a:r>
                        <a:rPr lang="en-US" sz="1200" b="1">
                          <a:solidFill>
                            <a:schemeClr val="tx1"/>
                          </a:solidFill>
                          <a:latin typeface="Aptos" panose="020B0004020202020204" pitchFamily="34" charset="0"/>
                        </a:rPr>
                        <a:t>STUDENT SUPPORTS &amp; INTERVENTION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797888"/>
                  </a:ext>
                </a:extLst>
              </a:tr>
              <a:tr h="463824">
                <a:tc>
                  <a:txBody>
                    <a:bodyPr/>
                    <a:lstStyle/>
                    <a:p>
                      <a:pPr algn="r"/>
                      <a:r>
                        <a:rPr lang="en-US" sz="1200" b="1">
                          <a:solidFill>
                            <a:schemeClr val="tx1"/>
                          </a:solidFill>
                          <a:latin typeface="Aptos" panose="020B0004020202020204" pitchFamily="34" charset="0"/>
                        </a:rPr>
                        <a:t>HIGH-QUALITY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EARLY LEARNING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1636464"/>
                  </a:ext>
                </a:extLst>
              </a:tr>
              <a:tr h="463824">
                <a:tc>
                  <a:txBody>
                    <a:bodyPr/>
                    <a:lstStyle/>
                    <a:p>
                      <a:pPr algn="r"/>
                      <a:r>
                        <a:rPr lang="en-US" sz="1200" b="1">
                          <a:solidFill>
                            <a:schemeClr val="tx1"/>
                          </a:solidFill>
                          <a:latin typeface="Aptos" panose="020B0004020202020204" pitchFamily="34" charset="0"/>
                        </a:rPr>
                        <a:t>LEARNING-READY FACILITIES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72304841"/>
                  </a:ext>
                </a:extLst>
              </a:tr>
              <a:tr h="501738">
                <a:tc>
                  <a:txBody>
                    <a:bodyPr/>
                    <a:lstStyle/>
                    <a:p>
                      <a:pPr algn="r"/>
                      <a:r>
                        <a:rPr lang="en-US" sz="1200" b="1">
                          <a:solidFill>
                            <a:schemeClr val="tx1"/>
                          </a:solidFill>
                          <a:latin typeface="Aptos" panose="020B0004020202020204" pitchFamily="34" charset="0"/>
                        </a:rPr>
                        <a:t>DIVERSE CLASSROOMS </a:t>
                      </a:r>
                      <a:br>
                        <a:rPr lang="en-US" sz="1200" b="1">
                          <a:solidFill>
                            <a:schemeClr val="tx1"/>
                          </a:solidFill>
                          <a:latin typeface="Aptos" panose="020B0004020202020204" pitchFamily="34" charset="0"/>
                        </a:rPr>
                      </a:br>
                      <a:r>
                        <a:rPr lang="en-US" sz="1200" b="1">
                          <a:solidFill>
                            <a:schemeClr val="tx1"/>
                          </a:solidFill>
                          <a:latin typeface="Aptos" panose="020B0004020202020204" pitchFamily="34" charset="0"/>
                        </a:rPr>
                        <a:t>&amp; SCHOOLS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4786569"/>
                  </a:ext>
                </a:extLst>
              </a:tr>
            </a:tbl>
          </a:graphicData>
        </a:graphic>
      </p:graphicFrame>
      <p:sp>
        <p:nvSpPr>
          <p:cNvPr id="16" name="Rectangle 15">
            <a:extLst>
              <a:ext uri="{FF2B5EF4-FFF2-40B4-BE49-F238E27FC236}">
                <a16:creationId xmlns:a16="http://schemas.microsoft.com/office/drawing/2014/main" id="{BC2773D5-AF5B-D60D-36F8-6C247A32F23D}"/>
              </a:ext>
            </a:extLst>
          </p:cNvPr>
          <p:cNvSpPr/>
          <p:nvPr/>
        </p:nvSpPr>
        <p:spPr>
          <a:xfrm>
            <a:off x="3306220" y="1774395"/>
            <a:ext cx="8069076" cy="416377"/>
          </a:xfrm>
          <a:prstGeom prst="rect">
            <a:avLst/>
          </a:prstGeom>
          <a:gradFill flip="none" rotWithShape="1">
            <a:gsLst>
              <a:gs pos="0">
                <a:srgbClr val="794772">
                  <a:alpha val="15000"/>
                </a:srgbClr>
              </a:gs>
              <a:gs pos="76000">
                <a:schemeClr val="bg1"/>
              </a:gs>
              <a:gs pos="0">
                <a:srgbClr val="794772">
                  <a:alpha val="32000"/>
                </a:srgbClr>
              </a:gs>
              <a:gs pos="100000">
                <a:schemeClr val="bg1"/>
              </a:gs>
            </a:gsLst>
            <a:path path="circle">
              <a:fillToRect t="100000" r="100000"/>
            </a:path>
            <a:tileRect l="-100000" b="-10000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Does funding support all children to achieve and thrive?</a:t>
            </a:r>
          </a:p>
        </p:txBody>
      </p:sp>
      <p:sp>
        <p:nvSpPr>
          <p:cNvPr id="17" name="Rectangle 16">
            <a:extLst>
              <a:ext uri="{FF2B5EF4-FFF2-40B4-BE49-F238E27FC236}">
                <a16:creationId xmlns:a16="http://schemas.microsoft.com/office/drawing/2014/main" id="{E3C35413-DE02-C4DD-1F47-7070E2C70F8C}"/>
              </a:ext>
            </a:extLst>
          </p:cNvPr>
          <p:cNvSpPr/>
          <p:nvPr/>
        </p:nvSpPr>
        <p:spPr>
          <a:xfrm>
            <a:off x="3306220" y="2247504"/>
            <a:ext cx="8069076" cy="416377"/>
          </a:xfrm>
          <a:prstGeom prst="rect">
            <a:avLst/>
          </a:prstGeom>
          <a:gradFill flip="none" rotWithShape="1">
            <a:gsLst>
              <a:gs pos="0">
                <a:srgbClr val="E73877">
                  <a:alpha val="32000"/>
                </a:srgbClr>
              </a:gs>
              <a:gs pos="70000">
                <a:schemeClr val="bg1"/>
              </a:gs>
              <a:gs pos="0">
                <a:srgbClr val="E73877">
                  <a:alpha val="32000"/>
                </a:srgbClr>
              </a:gs>
              <a:gs pos="100000">
                <a:schemeClr val="bg1"/>
              </a:gs>
            </a:gsLst>
            <a:path path="circle">
              <a:fillToRect t="100000" r="100000"/>
            </a:path>
            <a:tileRect l="-100000" b="-10000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Do all students have access to strong teachers?</a:t>
            </a:r>
          </a:p>
        </p:txBody>
      </p:sp>
      <p:sp>
        <p:nvSpPr>
          <p:cNvPr id="18" name="Rectangle 17">
            <a:extLst>
              <a:ext uri="{FF2B5EF4-FFF2-40B4-BE49-F238E27FC236}">
                <a16:creationId xmlns:a16="http://schemas.microsoft.com/office/drawing/2014/main" id="{4386FEB5-6C49-9123-20E3-034CE0F01EDD}"/>
              </a:ext>
            </a:extLst>
          </p:cNvPr>
          <p:cNvSpPr/>
          <p:nvPr/>
        </p:nvSpPr>
        <p:spPr>
          <a:xfrm>
            <a:off x="3306220" y="2720613"/>
            <a:ext cx="8069076" cy="416377"/>
          </a:xfrm>
          <a:prstGeom prst="rect">
            <a:avLst/>
          </a:prstGeom>
          <a:gradFill flip="none" rotWithShape="1">
            <a:gsLst>
              <a:gs pos="0">
                <a:srgbClr val="F47B20">
                  <a:alpha val="32000"/>
                </a:srgbClr>
              </a:gs>
              <a:gs pos="100000">
                <a:schemeClr val="bg1"/>
              </a:gs>
              <a:gs pos="0">
                <a:srgbClr val="F47B20">
                  <a:alpha val="32000"/>
                </a:srgbClr>
              </a:gs>
              <a:gs pos="100000">
                <a:schemeClr val="bg1"/>
              </a:gs>
            </a:gsLst>
            <a:path path="circle">
              <a:fillToRect t="100000" r="100000"/>
            </a:path>
            <a:tileRect l="-100000" b="-100000"/>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US" sz="1600">
                <a:solidFill>
                  <a:prstClr val="black"/>
                </a:solidFill>
                <a:latin typeface="Aptos" panose="020B0004020202020204" pitchFamily="34" charset="0"/>
              </a:rPr>
              <a:t>Does school leadership reflect the diversity of the students and the staff?</a:t>
            </a:r>
          </a:p>
        </p:txBody>
      </p:sp>
      <p:sp>
        <p:nvSpPr>
          <p:cNvPr id="19" name="Rectangle 18">
            <a:extLst>
              <a:ext uri="{FF2B5EF4-FFF2-40B4-BE49-F238E27FC236}">
                <a16:creationId xmlns:a16="http://schemas.microsoft.com/office/drawing/2014/main" id="{35618E2F-EFF6-F3A4-29AC-090278783A0E}"/>
              </a:ext>
            </a:extLst>
          </p:cNvPr>
          <p:cNvSpPr/>
          <p:nvPr/>
        </p:nvSpPr>
        <p:spPr>
          <a:xfrm>
            <a:off x="3306220" y="3193722"/>
            <a:ext cx="8069076" cy="416377"/>
          </a:xfrm>
          <a:prstGeom prst="rect">
            <a:avLst/>
          </a:prstGeom>
          <a:gradFill>
            <a:gsLst>
              <a:gs pos="0">
                <a:srgbClr val="8C8005"/>
              </a:gs>
              <a:gs pos="0">
                <a:srgbClr val="8C8005">
                  <a:alpha val="40000"/>
                </a:srgbClr>
              </a:gs>
              <a:gs pos="100000">
                <a:schemeClr val="bg1"/>
              </a:gs>
              <a:gs pos="100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Do all students have access to a culturally relevant curriculum?</a:t>
            </a:r>
          </a:p>
        </p:txBody>
      </p:sp>
      <p:sp>
        <p:nvSpPr>
          <p:cNvPr id="20" name="Rectangle 19">
            <a:extLst>
              <a:ext uri="{FF2B5EF4-FFF2-40B4-BE49-F238E27FC236}">
                <a16:creationId xmlns:a16="http://schemas.microsoft.com/office/drawing/2014/main" id="{F7ADD995-20C6-7742-8EF4-621FA1ABED07}"/>
              </a:ext>
            </a:extLst>
          </p:cNvPr>
          <p:cNvSpPr/>
          <p:nvPr/>
        </p:nvSpPr>
        <p:spPr>
          <a:xfrm>
            <a:off x="3306220" y="3666831"/>
            <a:ext cx="8069076" cy="416377"/>
          </a:xfrm>
          <a:prstGeom prst="rect">
            <a:avLst/>
          </a:prstGeom>
          <a:gradFill>
            <a:gsLst>
              <a:gs pos="0">
                <a:srgbClr val="DC5833">
                  <a:alpha val="40000"/>
                </a:srgbClr>
              </a:gs>
              <a:gs pos="94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Do all students who need additional instructional time receive it?</a:t>
            </a:r>
          </a:p>
        </p:txBody>
      </p:sp>
      <p:sp>
        <p:nvSpPr>
          <p:cNvPr id="31" name="Rectangle 30">
            <a:extLst>
              <a:ext uri="{FF2B5EF4-FFF2-40B4-BE49-F238E27FC236}">
                <a16:creationId xmlns:a16="http://schemas.microsoft.com/office/drawing/2014/main" id="{3C475879-E87A-C1B8-6BAD-7B3926E68416}"/>
              </a:ext>
            </a:extLst>
          </p:cNvPr>
          <p:cNvSpPr/>
          <p:nvPr/>
        </p:nvSpPr>
        <p:spPr>
          <a:xfrm>
            <a:off x="3306219" y="4139940"/>
            <a:ext cx="8069076" cy="416377"/>
          </a:xfrm>
          <a:prstGeom prst="rect">
            <a:avLst/>
          </a:prstGeom>
          <a:gradFill>
            <a:gsLst>
              <a:gs pos="0">
                <a:srgbClr val="004C9C">
                  <a:alpha val="30000"/>
                </a:srgbClr>
              </a:gs>
              <a:gs pos="98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Do all students experience fair rules and policies and a safe environment? </a:t>
            </a:r>
          </a:p>
        </p:txBody>
      </p:sp>
      <p:sp>
        <p:nvSpPr>
          <p:cNvPr id="32" name="Rectangle 31">
            <a:extLst>
              <a:ext uri="{FF2B5EF4-FFF2-40B4-BE49-F238E27FC236}">
                <a16:creationId xmlns:a16="http://schemas.microsoft.com/office/drawing/2014/main" id="{D5B062A2-AB1C-E98C-7A05-EF5D3686ED51}"/>
              </a:ext>
            </a:extLst>
          </p:cNvPr>
          <p:cNvSpPr/>
          <p:nvPr/>
        </p:nvSpPr>
        <p:spPr>
          <a:xfrm>
            <a:off x="3306220" y="4613049"/>
            <a:ext cx="8069076" cy="416377"/>
          </a:xfrm>
          <a:prstGeom prst="rect">
            <a:avLst/>
          </a:prstGeom>
          <a:gradFill>
            <a:gsLst>
              <a:gs pos="0">
                <a:srgbClr val="FFD24A">
                  <a:alpha val="30000"/>
                </a:srgbClr>
              </a:gs>
              <a:gs pos="94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Do all students have access to the social-emotional support they need?</a:t>
            </a:r>
          </a:p>
        </p:txBody>
      </p:sp>
      <p:sp>
        <p:nvSpPr>
          <p:cNvPr id="33" name="Rectangle 32">
            <a:extLst>
              <a:ext uri="{FF2B5EF4-FFF2-40B4-BE49-F238E27FC236}">
                <a16:creationId xmlns:a16="http://schemas.microsoft.com/office/drawing/2014/main" id="{A1D287B1-E32E-D4AA-5956-149EFF1CCE2A}"/>
              </a:ext>
            </a:extLst>
          </p:cNvPr>
          <p:cNvSpPr/>
          <p:nvPr/>
        </p:nvSpPr>
        <p:spPr>
          <a:xfrm>
            <a:off x="3306220" y="5086158"/>
            <a:ext cx="8069076" cy="416377"/>
          </a:xfrm>
          <a:prstGeom prst="rect">
            <a:avLst/>
          </a:prstGeom>
          <a:gradFill>
            <a:gsLst>
              <a:gs pos="0">
                <a:srgbClr val="302663">
                  <a:alpha val="20000"/>
                </a:srgbClr>
              </a:gs>
              <a:gs pos="94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Do all students have access to high-quality preschool programs?</a:t>
            </a:r>
          </a:p>
        </p:txBody>
      </p:sp>
      <p:sp>
        <p:nvSpPr>
          <p:cNvPr id="34" name="Rectangle 33">
            <a:extLst>
              <a:ext uri="{FF2B5EF4-FFF2-40B4-BE49-F238E27FC236}">
                <a16:creationId xmlns:a16="http://schemas.microsoft.com/office/drawing/2014/main" id="{AF1E114D-6123-7F19-45B3-C0F0308E5FF1}"/>
              </a:ext>
            </a:extLst>
          </p:cNvPr>
          <p:cNvSpPr/>
          <p:nvPr/>
        </p:nvSpPr>
        <p:spPr>
          <a:xfrm>
            <a:off x="3306219" y="5559267"/>
            <a:ext cx="8069076" cy="416377"/>
          </a:xfrm>
          <a:prstGeom prst="rect">
            <a:avLst/>
          </a:prstGeom>
          <a:gradFill>
            <a:gsLst>
              <a:gs pos="0">
                <a:srgbClr val="03ABE8">
                  <a:alpha val="20000"/>
                </a:srgbClr>
              </a:gs>
              <a:gs pos="78000">
                <a:schemeClr val="bg1"/>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rPr>
              <a:t>Are school facilities safe and well-maintained?</a:t>
            </a:r>
          </a:p>
        </p:txBody>
      </p:sp>
      <p:sp>
        <p:nvSpPr>
          <p:cNvPr id="37" name="Rectangle 36">
            <a:extLst>
              <a:ext uri="{FF2B5EF4-FFF2-40B4-BE49-F238E27FC236}">
                <a16:creationId xmlns:a16="http://schemas.microsoft.com/office/drawing/2014/main" id="{672AD175-BF8F-7E72-0A8B-7349A1E23F0C}"/>
              </a:ext>
            </a:extLst>
          </p:cNvPr>
          <p:cNvSpPr/>
          <p:nvPr/>
        </p:nvSpPr>
        <p:spPr>
          <a:xfrm>
            <a:off x="1130941" y="5043715"/>
            <a:ext cx="9632351" cy="946218"/>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DBE4669-D52E-818C-67A4-6EE8BA029FAA}"/>
              </a:ext>
            </a:extLst>
          </p:cNvPr>
          <p:cNvSpPr/>
          <p:nvPr/>
        </p:nvSpPr>
        <p:spPr>
          <a:xfrm>
            <a:off x="1130941" y="1671130"/>
            <a:ext cx="9632351" cy="537041"/>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7832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4FC39-95B2-EF39-BC78-6C596631838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7F69904-AE9F-D861-8793-E00894BC6492}"/>
              </a:ext>
            </a:extLst>
          </p:cNvPr>
          <p:cNvSpPr/>
          <p:nvPr/>
        </p:nvSpPr>
        <p:spPr>
          <a:xfrm>
            <a:off x="-4" y="0"/>
            <a:ext cx="12192003" cy="1528759"/>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a:extLst>
              <a:ext uri="{FF2B5EF4-FFF2-40B4-BE49-F238E27FC236}">
                <a16:creationId xmlns:a16="http://schemas.microsoft.com/office/drawing/2014/main" id="{3D31461D-0A52-0CE2-9181-6366C64156C0}"/>
              </a:ext>
            </a:extLst>
          </p:cNvPr>
          <p:cNvSpPr txBox="1">
            <a:spLocks/>
          </p:cNvSpPr>
          <p:nvPr/>
        </p:nvSpPr>
        <p:spPr>
          <a:xfrm>
            <a:off x="356318" y="198644"/>
            <a:ext cx="11704618" cy="114850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a:solidFill>
                  <a:schemeClr val="bg1"/>
                </a:solidFill>
                <a:latin typeface="Aptos" panose="020B0004020202020204" pitchFamily="34" charset="0"/>
              </a:rPr>
              <a:t>ARE has identified some common resource inequities in high schools. We’ll look at 5 today, and 5 next time we meet.</a:t>
            </a:r>
          </a:p>
        </p:txBody>
      </p:sp>
      <p:graphicFrame>
        <p:nvGraphicFramePr>
          <p:cNvPr id="3" name="think-cell data - do not delete" hidden="1">
            <a:extLst>
              <a:ext uri="{FF2B5EF4-FFF2-40B4-BE49-F238E27FC236}">
                <a16:creationId xmlns:a16="http://schemas.microsoft.com/office/drawing/2014/main" id="{18D4D31D-41FA-A503-3B4D-298E200102A2}"/>
              </a:ext>
            </a:extLst>
          </p:cNvPr>
          <p:cNvGraphicFramePr>
            <a:graphicFrameLocks noChangeAspect="1"/>
          </p:cNvGraphicFramePr>
          <p:nvPr>
            <p:custDataLst>
              <p:tags r:id="rId1"/>
            </p:custDataLst>
            <p:extLst>
              <p:ext uri="{D42A27DB-BD31-4B8C-83A1-F6EECF244321}">
                <p14:modId xmlns:p14="http://schemas.microsoft.com/office/powerpoint/2010/main" val="4630403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18D4D31D-41FA-A503-3B4D-298E200102A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0995230C-9456-E299-3330-BE8FF6DD688D}"/>
              </a:ext>
            </a:extLst>
          </p:cNvPr>
          <p:cNvSpPr>
            <a:spLocks noGrp="1"/>
          </p:cNvSpPr>
          <p:nvPr>
            <p:ph type="sldNum" sz="quarter" idx="12"/>
          </p:nvPr>
        </p:nvSpPr>
        <p:spPr/>
        <p:txBody>
          <a:bodyPr/>
          <a:lstStyle/>
          <a:p>
            <a:fld id="{330EA680-D336-4FF7-8B7A-9848BB0A1C32}" type="slidenum">
              <a:rPr lang="en-US" smtClean="0"/>
              <a:t>55</a:t>
            </a:fld>
            <a:endParaRPr lang="en-US"/>
          </a:p>
        </p:txBody>
      </p:sp>
      <p:sp>
        <p:nvSpPr>
          <p:cNvPr id="4" name="TextBox 3">
            <a:extLst>
              <a:ext uri="{FF2B5EF4-FFF2-40B4-BE49-F238E27FC236}">
                <a16:creationId xmlns:a16="http://schemas.microsoft.com/office/drawing/2014/main" id="{9993D45D-8F25-B09D-B1A1-C34C7216251B}"/>
              </a:ext>
            </a:extLst>
          </p:cNvPr>
          <p:cNvSpPr txBox="1"/>
          <p:nvPr/>
        </p:nvSpPr>
        <p:spPr>
          <a:xfrm>
            <a:off x="402395" y="2528007"/>
            <a:ext cx="11387211" cy="2651189"/>
          </a:xfrm>
          <a:prstGeom prst="rect">
            <a:avLst/>
          </a:prstGeom>
          <a:noFill/>
        </p:spPr>
        <p:txBody>
          <a:bodyPr wrap="square" numCol="2" rtlCol="0">
            <a:noAutofit/>
          </a:bodyPr>
          <a:lstStyle/>
          <a:p>
            <a:pPr marL="285750" indent="-285750">
              <a:spcAft>
                <a:spcPts val="1800"/>
              </a:spcAft>
              <a:buFont typeface="Arial" panose="020B0604020202020204" pitchFamily="34" charset="0"/>
              <a:buChar char="•"/>
            </a:pPr>
            <a:r>
              <a:rPr lang="en-US" sz="2000">
                <a:latin typeface="Aptos" panose="020B0004020202020204" pitchFamily="34" charset="0"/>
              </a:rPr>
              <a:t>[Insert title of prioritized resource equity]</a:t>
            </a:r>
          </a:p>
          <a:p>
            <a:pPr marL="285750" indent="-285750">
              <a:spcAft>
                <a:spcPts val="1800"/>
              </a:spcAft>
              <a:buFont typeface="Arial" panose="020B0604020202020204" pitchFamily="34" charset="0"/>
              <a:buChar char="•"/>
            </a:pPr>
            <a:r>
              <a:rPr lang="en-US" sz="2000">
                <a:latin typeface="Aptos" panose="020B0004020202020204" pitchFamily="34" charset="0"/>
              </a:rPr>
              <a:t>[Insert title of prioritized resource equity]</a:t>
            </a:r>
          </a:p>
          <a:p>
            <a:pPr marL="285750" indent="-285750">
              <a:spcAft>
                <a:spcPts val="1800"/>
              </a:spcAft>
              <a:buFont typeface="Arial" panose="020B0604020202020204" pitchFamily="34" charset="0"/>
              <a:buChar char="•"/>
            </a:pPr>
            <a:r>
              <a:rPr lang="en-US" sz="2000">
                <a:latin typeface="Aptos" panose="020B0004020202020204" pitchFamily="34" charset="0"/>
              </a:rPr>
              <a:t>[Insert title of prioritized resource equity]</a:t>
            </a:r>
          </a:p>
          <a:p>
            <a:pPr marL="285750" indent="-285750">
              <a:spcAft>
                <a:spcPts val="1800"/>
              </a:spcAft>
              <a:buFont typeface="Arial" panose="020B0604020202020204" pitchFamily="34" charset="0"/>
              <a:buChar char="•"/>
            </a:pPr>
            <a:r>
              <a:rPr lang="en-US" sz="2000">
                <a:latin typeface="Aptos" panose="020B0004020202020204" pitchFamily="34" charset="0"/>
              </a:rPr>
              <a:t>[Insert title of prioritized resource equity]</a:t>
            </a:r>
          </a:p>
          <a:p>
            <a:pPr marL="285750" indent="-285750">
              <a:spcAft>
                <a:spcPts val="1800"/>
              </a:spcAft>
              <a:buFont typeface="Arial" panose="020B0604020202020204" pitchFamily="34" charset="0"/>
              <a:buChar char="•"/>
            </a:pPr>
            <a:r>
              <a:rPr lang="en-US" sz="2000">
                <a:latin typeface="Aptos" panose="020B0004020202020204" pitchFamily="34" charset="0"/>
              </a:rPr>
              <a:t>[Insert title of prioritized resource equity]</a:t>
            </a:r>
          </a:p>
          <a:p>
            <a:pPr marL="285750" indent="-285750">
              <a:spcAft>
                <a:spcPts val="1800"/>
              </a:spcAft>
              <a:buFont typeface="Arial" panose="020B0604020202020204" pitchFamily="34" charset="0"/>
              <a:buChar char="•"/>
            </a:pPr>
            <a:r>
              <a:rPr lang="en-US" sz="2000">
                <a:latin typeface="Aptos" panose="020B0004020202020204" pitchFamily="34" charset="0"/>
              </a:rPr>
              <a:t>[Insert title of prioritized resource equity]</a:t>
            </a:r>
          </a:p>
          <a:p>
            <a:pPr marL="285750" indent="-285750">
              <a:spcAft>
                <a:spcPts val="1800"/>
              </a:spcAft>
              <a:buFont typeface="Arial" panose="020B0604020202020204" pitchFamily="34" charset="0"/>
              <a:buChar char="•"/>
            </a:pPr>
            <a:r>
              <a:rPr lang="en-US" sz="2000">
                <a:latin typeface="Aptos" panose="020B0004020202020204" pitchFamily="34" charset="0"/>
              </a:rPr>
              <a:t>[Insert title of prioritized resource equity]</a:t>
            </a:r>
          </a:p>
          <a:p>
            <a:pPr marL="285750" indent="-285750">
              <a:spcAft>
                <a:spcPts val="1800"/>
              </a:spcAft>
              <a:buFont typeface="Arial" panose="020B0604020202020204" pitchFamily="34" charset="0"/>
              <a:buChar char="•"/>
            </a:pPr>
            <a:r>
              <a:rPr lang="en-US" sz="2000">
                <a:latin typeface="Aptos" panose="020B0004020202020204" pitchFamily="34" charset="0"/>
              </a:rPr>
              <a:t>[Insert title of prioritized resource equity]</a:t>
            </a:r>
          </a:p>
          <a:p>
            <a:pPr marL="285750" indent="-285750">
              <a:spcAft>
                <a:spcPts val="1800"/>
              </a:spcAft>
              <a:buFont typeface="Arial" panose="020B0604020202020204" pitchFamily="34" charset="0"/>
              <a:buChar char="•"/>
            </a:pPr>
            <a:r>
              <a:rPr lang="en-US" sz="2000">
                <a:latin typeface="Aptos" panose="020B0004020202020204" pitchFamily="34" charset="0"/>
              </a:rPr>
              <a:t>[Insert title of prioritized resource equity]</a:t>
            </a:r>
          </a:p>
          <a:p>
            <a:pPr marL="285750" indent="-285750">
              <a:spcAft>
                <a:spcPts val="1800"/>
              </a:spcAft>
              <a:buFont typeface="Arial" panose="020B0604020202020204" pitchFamily="34" charset="0"/>
              <a:buChar char="•"/>
            </a:pPr>
            <a:r>
              <a:rPr lang="en-US" sz="2000">
                <a:latin typeface="Aptos" panose="020B0004020202020204" pitchFamily="34" charset="0"/>
              </a:rPr>
              <a:t>[Insert title of prioritized resource equity]</a:t>
            </a:r>
          </a:p>
        </p:txBody>
      </p:sp>
      <p:sp>
        <p:nvSpPr>
          <p:cNvPr id="7" name="Rectangle 6">
            <a:extLst>
              <a:ext uri="{FF2B5EF4-FFF2-40B4-BE49-F238E27FC236}">
                <a16:creationId xmlns:a16="http://schemas.microsoft.com/office/drawing/2014/main" id="{1114F7B8-EDB0-1EB4-79A7-7896AE5E2783}"/>
              </a:ext>
            </a:extLst>
          </p:cNvPr>
          <p:cNvSpPr/>
          <p:nvPr/>
        </p:nvSpPr>
        <p:spPr>
          <a:xfrm>
            <a:off x="1949231" y="1871167"/>
            <a:ext cx="8293531" cy="3964868"/>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rgbClr val="003057"/>
                </a:solidFill>
                <a:latin typeface="Aptos" panose="020B0004020202020204" pitchFamily="34" charset="0"/>
              </a:rPr>
              <a:t>FACILITATOR NOTE:</a:t>
            </a:r>
          </a:p>
          <a:p>
            <a:endParaRPr lang="en-US" sz="2400" b="1">
              <a:solidFill>
                <a:schemeClr val="tx1"/>
              </a:solidFill>
              <a:latin typeface="Aptos" panose="020B0004020202020204" pitchFamily="34" charset="0"/>
            </a:endParaRPr>
          </a:p>
          <a:p>
            <a:r>
              <a:rPr lang="en-US" sz="2400">
                <a:solidFill>
                  <a:schemeClr val="tx1"/>
                </a:solidFill>
                <a:latin typeface="Aptos" panose="020B0004020202020204" pitchFamily="34" charset="0"/>
              </a:rPr>
              <a:t>Before Meeting 2, fill out this slide with the 10 resource inequities that you plan to cover.</a:t>
            </a:r>
          </a:p>
        </p:txBody>
      </p:sp>
    </p:spTree>
    <p:extLst>
      <p:ext uri="{BB962C8B-B14F-4D97-AF65-F5344CB8AC3E}">
        <p14:creationId xmlns:p14="http://schemas.microsoft.com/office/powerpoint/2010/main" val="4713349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025BE-E350-F5C0-8AA0-B30FBB6958F5}"/>
              </a:ext>
            </a:extLst>
          </p:cNvPr>
          <p:cNvSpPr>
            <a:spLocks noGrp="1"/>
          </p:cNvSpPr>
          <p:nvPr>
            <p:ph type="sldNum" sz="quarter" idx="12"/>
          </p:nvPr>
        </p:nvSpPr>
        <p:spPr/>
        <p:txBody>
          <a:bodyPr/>
          <a:lstStyle/>
          <a:p>
            <a:fld id="{330EA680-D336-4FF7-8B7A-9848BB0A1C32}" type="slidenum">
              <a:rPr lang="en-US" smtClean="0"/>
              <a:t>56</a:t>
            </a:fld>
            <a:endParaRPr lang="en-US"/>
          </a:p>
        </p:txBody>
      </p:sp>
      <p:sp>
        <p:nvSpPr>
          <p:cNvPr id="3" name="Text Placeholder 2">
            <a:extLst>
              <a:ext uri="{FF2B5EF4-FFF2-40B4-BE49-F238E27FC236}">
                <a16:creationId xmlns:a16="http://schemas.microsoft.com/office/drawing/2014/main" id="{32293148-65F9-CD7B-FFE5-1ABC7173E87F}"/>
              </a:ext>
            </a:extLst>
          </p:cNvPr>
          <p:cNvSpPr txBox="1">
            <a:spLocks/>
          </p:cNvSpPr>
          <p:nvPr/>
        </p:nvSpPr>
        <p:spPr>
          <a:xfrm>
            <a:off x="623021" y="1808875"/>
            <a:ext cx="6738685" cy="4093428"/>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200">
                <a:solidFill>
                  <a:schemeClr val="tx1"/>
                </a:solidFill>
                <a:latin typeface="Aptos" panose="020B0004020202020204" pitchFamily="34" charset="0"/>
              </a:rPr>
              <a:t>ARE has illustrated how each resource inequity often plays out in a typical high school* to help kickstart our conversation. We’ll look at five today.</a:t>
            </a:r>
          </a:p>
          <a:p>
            <a:pPr fontAlgn="base">
              <a:spcAft>
                <a:spcPts val="1200"/>
              </a:spcAft>
            </a:pPr>
            <a:r>
              <a:rPr lang="en-US" sz="2200" b="1" i="0" u="none" strike="noStrike">
                <a:solidFill>
                  <a:srgbClr val="000000"/>
                </a:solidFill>
                <a:effectLst/>
                <a:latin typeface="Aptos" panose="020B0004020202020204" pitchFamily="34" charset="0"/>
              </a:rPr>
              <a:t>For each common resource inequity, we'll take 8-9 minutes to review the slide and discuss:</a:t>
            </a:r>
          </a:p>
          <a:p>
            <a:pPr marL="457200" indent="-457200" fontAlgn="base">
              <a:spcAft>
                <a:spcPts val="1200"/>
              </a:spcAft>
              <a:buFont typeface="+mj-lt"/>
              <a:buAutoNum type="arabicPeriod"/>
            </a:pPr>
            <a:r>
              <a:rPr lang="en-US" sz="2200" b="0" i="0" u="none" strike="noStrike">
                <a:solidFill>
                  <a:srgbClr val="000000"/>
                </a:solidFill>
                <a:effectLst/>
                <a:latin typeface="Aptos" panose="020B0004020202020204" pitchFamily="34" charset="0"/>
              </a:rPr>
              <a:t>Do we think this resource inequity exists in our school?</a:t>
            </a:r>
          </a:p>
          <a:p>
            <a:pPr marL="457200" indent="-457200" fontAlgn="base">
              <a:spcAft>
                <a:spcPts val="1200"/>
              </a:spcAft>
              <a:buFont typeface="+mj-lt"/>
              <a:buAutoNum type="arabicPeriod"/>
            </a:pPr>
            <a:r>
              <a:rPr lang="en-US" sz="2200" b="0" i="0" u="none" strike="noStrike">
                <a:solidFill>
                  <a:srgbClr val="000000"/>
                </a:solidFill>
                <a:effectLst/>
                <a:latin typeface="Aptos" panose="020B0004020202020204" pitchFamily="34" charset="0"/>
              </a:rPr>
              <a:t>What data could help us assess this in our school?</a:t>
            </a:r>
          </a:p>
          <a:p>
            <a:pPr marL="457200" indent="-457200" fontAlgn="base">
              <a:spcAft>
                <a:spcPts val="1200"/>
              </a:spcAft>
              <a:buFont typeface="+mj-lt"/>
              <a:buAutoNum type="arabicPeriod"/>
            </a:pPr>
            <a:r>
              <a:rPr lang="en-US" sz="2200" b="0" i="0" u="none" strike="noStrike">
                <a:solidFill>
                  <a:srgbClr val="000000"/>
                </a:solidFill>
                <a:effectLst/>
                <a:latin typeface="Aptos" panose="020B0004020202020204" pitchFamily="34" charset="0"/>
              </a:rPr>
              <a:t>Do we want to prioritize investigating this in our school—yes, no, or maybe?</a:t>
            </a:r>
          </a:p>
        </p:txBody>
      </p:sp>
      <p:pic>
        <p:nvPicPr>
          <p:cNvPr id="5" name="Picture 4">
            <a:extLst>
              <a:ext uri="{FF2B5EF4-FFF2-40B4-BE49-F238E27FC236}">
                <a16:creationId xmlns:a16="http://schemas.microsoft.com/office/drawing/2014/main" id="{43F6B20E-1E1D-5C94-3A1C-F861764CFCAE}"/>
              </a:ext>
            </a:extLst>
          </p:cNvPr>
          <p:cNvPicPr>
            <a:picLocks noChangeAspect="1"/>
          </p:cNvPicPr>
          <p:nvPr/>
        </p:nvPicPr>
        <p:blipFill>
          <a:blip r:embed="rId3"/>
          <a:srcRect l="15342" t="6371" r="38791" b="361"/>
          <a:stretch/>
        </p:blipFill>
        <p:spPr>
          <a:xfrm>
            <a:off x="8106555" y="1313732"/>
            <a:ext cx="4085445" cy="5544268"/>
          </a:xfrm>
          <a:prstGeom prst="rect">
            <a:avLst/>
          </a:prstGeom>
        </p:spPr>
      </p:pic>
      <p:sp>
        <p:nvSpPr>
          <p:cNvPr id="6" name="Slide Number Placeholder 5">
            <a:extLst>
              <a:ext uri="{FF2B5EF4-FFF2-40B4-BE49-F238E27FC236}">
                <a16:creationId xmlns:a16="http://schemas.microsoft.com/office/drawing/2014/main" id="{65D54773-63ED-03C8-4A9E-8C2358EB0F65}"/>
              </a:ext>
            </a:extLst>
          </p:cNvPr>
          <p:cNvSpPr txBox="1">
            <a:spLocks/>
          </p:cNvSpPr>
          <p:nvPr/>
        </p:nvSpPr>
        <p:spPr>
          <a:xfrm>
            <a:off x="8741664" y="6356350"/>
            <a:ext cx="3319272"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2">
                    <a:lumMod val="60000"/>
                    <a:lumOff val="40000"/>
                  </a:schemeClr>
                </a:solidFill>
                <a:latin typeface="Aptos" panose="020B00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56</a:t>
            </a:fld>
            <a:endParaRPr lang="en-US"/>
          </a:p>
        </p:txBody>
      </p:sp>
      <p:sp>
        <p:nvSpPr>
          <p:cNvPr id="7" name="TextBox 6">
            <a:extLst>
              <a:ext uri="{FF2B5EF4-FFF2-40B4-BE49-F238E27FC236}">
                <a16:creationId xmlns:a16="http://schemas.microsoft.com/office/drawing/2014/main" id="{0DB5BD0A-0A92-BB17-3D17-ADC119B3DB0E}"/>
              </a:ext>
            </a:extLst>
          </p:cNvPr>
          <p:cNvSpPr txBox="1"/>
          <p:nvPr/>
        </p:nvSpPr>
        <p:spPr>
          <a:xfrm>
            <a:off x="7688251" y="4494998"/>
            <a:ext cx="3632494" cy="1503233"/>
          </a:xfrm>
          <a:prstGeom prst="wedgeRoundRectCallout">
            <a:avLst>
              <a:gd name="adj1" fmla="val -56946"/>
              <a:gd name="adj2" fmla="val -24531"/>
              <a:gd name="adj3" fmla="val 16667"/>
            </a:avLst>
          </a:prstGeom>
          <a:solidFill>
            <a:srgbClr val="003057"/>
          </a:solidFill>
          <a:effectLst>
            <a:outerShdw blurRad="114300" dist="50800" dir="2760000" algn="tl" rotWithShape="0">
              <a:prstClr val="black">
                <a:alpha val="10000"/>
              </a:prstClr>
            </a:outerShdw>
          </a:effectLst>
        </p:spPr>
        <p:txBody>
          <a:bodyPr wrap="square" lIns="274320" tIns="45720" rIns="0" bIns="45720" rtlCol="0" anchor="ctr" anchorCtr="0">
            <a:noAutofit/>
          </a:bodyPr>
          <a:lstStyle/>
          <a:p>
            <a:r>
              <a:rPr lang="en-US" sz="1600">
                <a:solidFill>
                  <a:schemeClr val="bg1"/>
                </a:solidFill>
                <a:latin typeface="Aptos" panose="020B0004020202020204" pitchFamily="34" charset="0"/>
              </a:rPr>
              <a:t>Consider both </a:t>
            </a:r>
            <a:r>
              <a:rPr lang="en-US" sz="1600" b="1">
                <a:solidFill>
                  <a:schemeClr val="bg1"/>
                </a:solidFill>
                <a:latin typeface="Aptos" panose="020B0004020202020204" pitchFamily="34" charset="0"/>
              </a:rPr>
              <a:t>quantitative </a:t>
            </a:r>
            <a:br>
              <a:rPr lang="en-US" sz="1600" b="1">
                <a:solidFill>
                  <a:schemeClr val="bg1"/>
                </a:solidFill>
                <a:latin typeface="Aptos" panose="020B0004020202020204" pitchFamily="34" charset="0"/>
              </a:rPr>
            </a:br>
            <a:r>
              <a:rPr lang="en-US" sz="1600" b="1">
                <a:solidFill>
                  <a:schemeClr val="bg1"/>
                </a:solidFill>
                <a:latin typeface="Aptos" panose="020B0004020202020204" pitchFamily="34" charset="0"/>
              </a:rPr>
              <a:t>data</a:t>
            </a:r>
            <a:r>
              <a:rPr lang="en-US" sz="1600">
                <a:solidFill>
                  <a:schemeClr val="bg1"/>
                </a:solidFill>
                <a:latin typeface="Aptos" panose="020B0004020202020204" pitchFamily="34" charset="0"/>
              </a:rPr>
              <a:t> (staffing, scheduling, budget, survey) and </a:t>
            </a:r>
            <a:r>
              <a:rPr lang="en-US" sz="1600" b="1">
                <a:solidFill>
                  <a:schemeClr val="bg1"/>
                </a:solidFill>
                <a:latin typeface="Aptos" panose="020B0004020202020204" pitchFamily="34" charset="0"/>
              </a:rPr>
              <a:t>qualitative data</a:t>
            </a:r>
            <a:r>
              <a:rPr lang="en-US" sz="1600">
                <a:solidFill>
                  <a:schemeClr val="bg1"/>
                </a:solidFill>
                <a:latin typeface="Aptos" panose="020B0004020202020204" pitchFamily="34" charset="0"/>
              </a:rPr>
              <a:t> </a:t>
            </a:r>
            <a:br>
              <a:rPr lang="en-US" sz="1600">
                <a:solidFill>
                  <a:schemeClr val="bg1"/>
                </a:solidFill>
                <a:latin typeface="Aptos" panose="020B0004020202020204" pitchFamily="34" charset="0"/>
              </a:rPr>
            </a:br>
            <a:r>
              <a:rPr lang="en-US" sz="1600">
                <a:solidFill>
                  <a:schemeClr val="bg1"/>
                </a:solidFill>
                <a:latin typeface="Aptos" panose="020B0004020202020204" pitchFamily="34" charset="0"/>
              </a:rPr>
              <a:t>(focus group, interview)</a:t>
            </a:r>
          </a:p>
        </p:txBody>
      </p:sp>
      <p:sp>
        <p:nvSpPr>
          <p:cNvPr id="8" name="Rectangle 7">
            <a:extLst>
              <a:ext uri="{FF2B5EF4-FFF2-40B4-BE49-F238E27FC236}">
                <a16:creationId xmlns:a16="http://schemas.microsoft.com/office/drawing/2014/main" id="{E50D23D7-0E2A-9924-B8FD-F0C847CE6C7F}"/>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a:extLst>
              <a:ext uri="{FF2B5EF4-FFF2-40B4-BE49-F238E27FC236}">
                <a16:creationId xmlns:a16="http://schemas.microsoft.com/office/drawing/2014/main" id="{EE4A797D-E990-F032-5CE6-F295F5A83954}"/>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Aptos" panose="020B0004020202020204" pitchFamily="34" charset="0"/>
              </a:rPr>
              <a:t>Now, it’s time to discuss!</a:t>
            </a:r>
          </a:p>
        </p:txBody>
      </p:sp>
      <p:sp>
        <p:nvSpPr>
          <p:cNvPr id="10" name="TextBox 9">
            <a:extLst>
              <a:ext uri="{FF2B5EF4-FFF2-40B4-BE49-F238E27FC236}">
                <a16:creationId xmlns:a16="http://schemas.microsoft.com/office/drawing/2014/main" id="{5B8908AB-F7C4-9177-B6FD-32E47BDF51CC}"/>
              </a:ext>
            </a:extLst>
          </p:cNvPr>
          <p:cNvSpPr txBox="1"/>
          <p:nvPr/>
        </p:nvSpPr>
        <p:spPr>
          <a:xfrm>
            <a:off x="710912" y="6356350"/>
            <a:ext cx="5385088" cy="400110"/>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 Analysis is based off ARE’s past work in districts and schools. Visualizations were developed based on a typical </a:t>
            </a:r>
            <a:r>
              <a:rPr kumimoji="0" lang="en-US" sz="1000" b="0" i="0" u="none" strike="noStrike" kern="1200" cap="none" spc="0" normalizeH="0" baseline="0" noProof="0" dirty="0">
                <a:ln>
                  <a:noFill/>
                </a:ln>
                <a:solidFill>
                  <a:prstClr val="black"/>
                </a:solidFill>
                <a:effectLst/>
                <a:uLnTx/>
                <a:uFillTx/>
                <a:latin typeface="Aptos" panose="020B0004020202020204"/>
                <a:ea typeface="+mn-ea"/>
                <a:cs typeface="+mn-cs"/>
              </a:rPr>
              <a:t>1000-student</a:t>
            </a: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 high school.</a:t>
            </a:r>
          </a:p>
        </p:txBody>
      </p:sp>
    </p:spTree>
    <p:extLst>
      <p:ext uri="{BB962C8B-B14F-4D97-AF65-F5344CB8AC3E}">
        <p14:creationId xmlns:p14="http://schemas.microsoft.com/office/powerpoint/2010/main" val="31566392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8B68EA4B-322F-51AF-7E3D-BDCA133474B3}"/>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D60DC81-324D-81A2-461D-5A9CA08C1367}"/>
              </a:ext>
            </a:extLst>
          </p:cNvPr>
          <p:cNvGraphicFramePr>
            <a:graphicFrameLocks noChangeAspect="1"/>
          </p:cNvGraphicFramePr>
          <p:nvPr>
            <p:custDataLst>
              <p:tags r:id="rId1"/>
            </p:custDataLst>
            <p:extLst>
              <p:ext uri="{D42A27DB-BD31-4B8C-83A1-F6EECF244321}">
                <p14:modId xmlns:p14="http://schemas.microsoft.com/office/powerpoint/2010/main" val="37109535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BD60DC81-324D-81A2-461D-5A9CA08C136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7D204778-9546-F9AB-1D21-9801CEAB0CB9}"/>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7ED6156-6354-96E0-32BF-CF0D189C789E}"/>
              </a:ext>
            </a:extLst>
          </p:cNvPr>
          <p:cNvSpPr>
            <a:spLocks noGrp="1"/>
          </p:cNvSpPr>
          <p:nvPr>
            <p:ph type="title"/>
          </p:nvPr>
        </p:nvSpPr>
        <p:spPr>
          <a:xfrm>
            <a:off x="838200" y="365126"/>
            <a:ext cx="10515600" cy="823594"/>
          </a:xfrm>
        </p:spPr>
        <p:txBody>
          <a:bodyPr vert="horz"/>
          <a:lstStyle/>
          <a:p>
            <a:r>
              <a:rPr lang="en-US" b="1"/>
              <a:t>[Facilitator: placeholder slide]</a:t>
            </a:r>
          </a:p>
        </p:txBody>
      </p:sp>
      <p:sp>
        <p:nvSpPr>
          <p:cNvPr id="6" name="Content Placeholder 5">
            <a:extLst>
              <a:ext uri="{FF2B5EF4-FFF2-40B4-BE49-F238E27FC236}">
                <a16:creationId xmlns:a16="http://schemas.microsoft.com/office/drawing/2014/main" id="{72AA85FF-401D-8B43-B5DF-8476572821FC}"/>
              </a:ext>
            </a:extLst>
          </p:cNvPr>
          <p:cNvSpPr>
            <a:spLocks noGrp="1"/>
          </p:cNvSpPr>
          <p:nvPr>
            <p:ph idx="1"/>
          </p:nvPr>
        </p:nvSpPr>
        <p:spPr/>
        <p:txBody>
          <a:bodyPr vert="horz" lIns="91440" tIns="45720" rIns="91440" bIns="45720" rtlCol="0" anchor="t">
            <a:normAutofit/>
          </a:bodyPr>
          <a:lstStyle/>
          <a:p>
            <a:pPr marL="0" indent="0">
              <a:lnSpc>
                <a:spcPct val="100000"/>
              </a:lnSpc>
              <a:spcBef>
                <a:spcPts val="0"/>
              </a:spcBef>
              <a:buNone/>
            </a:pPr>
            <a:r>
              <a:rPr lang="en-US" sz="3200">
                <a:cs typeface="Arial"/>
              </a:rPr>
              <a:t>Here's where you’ll paste in the five common resource inequity slides that you’ve prioritized. (See “PREWORK: Before Meeting 2”.)</a:t>
            </a:r>
          </a:p>
          <a:p>
            <a:pPr marL="0" indent="0">
              <a:lnSpc>
                <a:spcPct val="100000"/>
              </a:lnSpc>
              <a:spcBef>
                <a:spcPts val="0"/>
              </a:spcBef>
              <a:buNone/>
            </a:pPr>
            <a:endParaRPr lang="en-US" sz="3200">
              <a:cs typeface="Arial"/>
            </a:endParaRPr>
          </a:p>
          <a:p>
            <a:pPr marL="0" indent="0">
              <a:lnSpc>
                <a:spcPct val="100000"/>
              </a:lnSpc>
              <a:spcBef>
                <a:spcPts val="0"/>
              </a:spcBef>
              <a:buNone/>
            </a:pPr>
            <a:r>
              <a:rPr lang="en-US" sz="3200">
                <a:cs typeface="Arial"/>
              </a:rPr>
              <a:t>Then, delete these placeholder slides.</a:t>
            </a:r>
          </a:p>
        </p:txBody>
      </p:sp>
      <p:sp>
        <p:nvSpPr>
          <p:cNvPr id="3" name="Slide Number Placeholder 2">
            <a:extLst>
              <a:ext uri="{FF2B5EF4-FFF2-40B4-BE49-F238E27FC236}">
                <a16:creationId xmlns:a16="http://schemas.microsoft.com/office/drawing/2014/main" id="{7FD0E57F-5A30-4264-F939-84D4B63DD567}"/>
              </a:ext>
            </a:extLst>
          </p:cNvPr>
          <p:cNvSpPr>
            <a:spLocks noGrp="1"/>
          </p:cNvSpPr>
          <p:nvPr>
            <p:ph type="sldNum" sz="quarter" idx="12"/>
          </p:nvPr>
        </p:nvSpPr>
        <p:spPr/>
        <p:txBody>
          <a:bodyPr/>
          <a:lstStyle/>
          <a:p>
            <a:fld id="{330EA680-D336-4FF7-8B7A-9848BB0A1C32}" type="slidenum">
              <a:rPr lang="en-US" smtClean="0"/>
              <a:t>57</a:t>
            </a:fld>
            <a:endParaRPr lang="en-US"/>
          </a:p>
        </p:txBody>
      </p:sp>
    </p:spTree>
    <p:extLst>
      <p:ext uri="{BB962C8B-B14F-4D97-AF65-F5344CB8AC3E}">
        <p14:creationId xmlns:p14="http://schemas.microsoft.com/office/powerpoint/2010/main" val="12455754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2A845-DC2E-EA51-547B-C63D29231E08}"/>
            </a:ext>
          </a:extLst>
        </p:cNvPr>
        <p:cNvGrpSpPr/>
        <p:nvPr/>
      </p:nvGrpSpPr>
      <p:grpSpPr>
        <a:xfrm>
          <a:off x="0" y="0"/>
          <a:ext cx="0" cy="0"/>
          <a:chOff x="0" y="0"/>
          <a:chExt cx="0" cy="0"/>
        </a:xfrm>
      </p:grpSpPr>
      <p:sp>
        <p:nvSpPr>
          <p:cNvPr id="12" name="Title 2">
            <a:extLst>
              <a:ext uri="{FF2B5EF4-FFF2-40B4-BE49-F238E27FC236}">
                <a16:creationId xmlns:a16="http://schemas.microsoft.com/office/drawing/2014/main" id="{D4E9A640-7ABF-E7A4-63D5-411F7DFAF42B}"/>
              </a:ext>
            </a:extLst>
          </p:cNvPr>
          <p:cNvSpPr txBox="1">
            <a:spLocks/>
          </p:cNvSpPr>
          <p:nvPr/>
        </p:nvSpPr>
        <p:spPr>
          <a:xfrm>
            <a:off x="356318" y="241508"/>
            <a:ext cx="11704618" cy="11485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a:solidFill>
                  <a:schemeClr val="bg1"/>
                </a:solidFill>
                <a:latin typeface="Aptos" panose="020B0004020202020204" pitchFamily="34" charset="0"/>
              </a:rPr>
              <a:t>Previewing our next meeting</a:t>
            </a:r>
          </a:p>
        </p:txBody>
      </p:sp>
      <p:graphicFrame>
        <p:nvGraphicFramePr>
          <p:cNvPr id="3" name="think-cell data - do not delete" hidden="1">
            <a:extLst>
              <a:ext uri="{FF2B5EF4-FFF2-40B4-BE49-F238E27FC236}">
                <a16:creationId xmlns:a16="http://schemas.microsoft.com/office/drawing/2014/main" id="{37A5FC5C-D75A-6E77-4AE7-1D51E8FA6D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37A5FC5C-D75A-6E77-4AE7-1D51E8FA6D8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46354827-74DF-A13C-4D02-CCF5726809A8}"/>
              </a:ext>
            </a:extLst>
          </p:cNvPr>
          <p:cNvSpPr txBox="1"/>
          <p:nvPr/>
        </p:nvSpPr>
        <p:spPr>
          <a:xfrm>
            <a:off x="2613753" y="2048568"/>
            <a:ext cx="2093975" cy="1200329"/>
          </a:xfrm>
          <a:prstGeom prst="rect">
            <a:avLst/>
          </a:prstGeom>
          <a:solidFill>
            <a:schemeClr val="accent4">
              <a:lumMod val="20000"/>
              <a:lumOff val="80000"/>
            </a:schemeClr>
          </a:solidFill>
        </p:spPr>
        <p:txBody>
          <a:bodyPr wrap="square" lIns="182880" rIns="91440" rtlCol="0" anchor="ctr" anchorCtr="0">
            <a:noAutofit/>
          </a:bodyPr>
          <a:lstStyle/>
          <a:p>
            <a:r>
              <a:rPr lang="en-US" sz="2000" b="1">
                <a:latin typeface="Aptos" panose="020B0004020202020204" pitchFamily="34" charset="0"/>
              </a:rPr>
              <a:t>Meetings 2 &amp; 3</a:t>
            </a:r>
          </a:p>
          <a:p>
            <a:r>
              <a:rPr lang="en-US" sz="1400">
                <a:latin typeface="Aptos" panose="020B0004020202020204" pitchFamily="34" charset="0"/>
              </a:rPr>
              <a:t>Review and Prioritize Key Inequities</a:t>
            </a:r>
          </a:p>
        </p:txBody>
      </p:sp>
      <p:sp>
        <p:nvSpPr>
          <p:cNvPr id="56" name="TextBox 55">
            <a:extLst>
              <a:ext uri="{FF2B5EF4-FFF2-40B4-BE49-F238E27FC236}">
                <a16:creationId xmlns:a16="http://schemas.microsoft.com/office/drawing/2014/main" id="{EEAFF388-4632-F4EC-6D5C-56F0ED3681CC}"/>
              </a:ext>
            </a:extLst>
          </p:cNvPr>
          <p:cNvSpPr txBox="1"/>
          <p:nvPr/>
        </p:nvSpPr>
        <p:spPr>
          <a:xfrm>
            <a:off x="2612513" y="3293420"/>
            <a:ext cx="2091989" cy="2823918"/>
          </a:xfrm>
          <a:prstGeom prst="rect">
            <a:avLst/>
          </a:prstGeom>
          <a:noFill/>
          <a:ln w="28575">
            <a:solidFill>
              <a:schemeClr val="accent4">
                <a:lumMod val="20000"/>
                <a:lumOff val="80000"/>
              </a:schemeClr>
            </a:solidFill>
          </a:ln>
        </p:spPr>
        <p:txBody>
          <a:bodyPr wrap="square" lIns="182880" tIns="182880" rIns="91440" bIns="45720" rtlCol="0" anchor="t">
            <a:noAutofit/>
          </a:bodyPr>
          <a:lstStyle/>
          <a:p>
            <a:pPr marR="0" lvl="0" algn="l" defTabSz="914400" rtl="0" eaLnBrk="1" fontAlgn="auto" latinLnBrk="0" hangingPunct="1">
              <a:lnSpc>
                <a:spcPct val="100000"/>
              </a:lnSpc>
              <a:spcBef>
                <a:spcPts val="0"/>
              </a:spcBef>
              <a:spcAft>
                <a:spcPts val="400"/>
              </a:spcAft>
              <a:buClrTx/>
              <a:buSzTx/>
              <a:tabLst/>
              <a:defRPr/>
            </a:pPr>
            <a:r>
              <a:rPr kumimoji="0" lang="en-US" sz="1400" b="1" i="0" u="none" strike="noStrike" kern="1200" cap="none" spc="0" normalizeH="0" baseline="0" noProof="0">
                <a:ln>
                  <a:noFill/>
                </a:ln>
                <a:solidFill>
                  <a:prstClr val="black"/>
                </a:solidFill>
                <a:effectLst/>
                <a:uLnTx/>
                <a:uFillTx/>
                <a:latin typeface="Aptos" panose="020B0004020202020204" pitchFamily="34" charset="0"/>
              </a:rPr>
              <a:t>In the next meeting</a:t>
            </a:r>
            <a:r>
              <a:rPr lang="en-US" sz="1400">
                <a:solidFill>
                  <a:prstClr val="black"/>
                </a:solidFill>
                <a:latin typeface="Aptos" panose="020B0004020202020204" pitchFamily="34" charset="0"/>
              </a:rPr>
              <a:t>:</a:t>
            </a:r>
            <a:endParaRPr kumimoji="0" lang="en-US" sz="1400" b="0" i="0" u="none" strike="noStrike" kern="1200" cap="none" spc="0" normalizeH="0" baseline="0" noProof="0">
              <a:ln>
                <a:noFill/>
              </a:ln>
              <a:solidFill>
                <a:prstClr val="black"/>
              </a:solidFill>
              <a:effectLst/>
              <a:uLnTx/>
              <a:uFillTx/>
              <a:latin typeface="Aptos" panose="020B0004020202020204" pitchFamily="34" charset="0"/>
            </a:endParaRP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rPr>
              <a:t>Explore </a:t>
            </a:r>
            <a:r>
              <a:rPr lang="en-US" sz="1400">
                <a:solidFill>
                  <a:prstClr val="black"/>
                </a:solidFill>
                <a:latin typeface="Aptos" panose="020B0004020202020204" pitchFamily="34" charset="0"/>
              </a:rPr>
              <a:t>5</a:t>
            </a:r>
            <a:r>
              <a:rPr kumimoji="0" lang="en-US" sz="1400" b="0" i="0" u="none" strike="noStrike" kern="1200" cap="none" spc="0" normalizeH="0" baseline="0" noProof="0">
                <a:ln>
                  <a:noFill/>
                </a:ln>
                <a:solidFill>
                  <a:prstClr val="black"/>
                </a:solidFill>
                <a:effectLst/>
                <a:uLnTx/>
                <a:uFillTx/>
                <a:latin typeface="Aptos" panose="020B0004020202020204" pitchFamily="34" charset="0"/>
              </a:rPr>
              <a:t> common resource inequities</a:t>
            </a: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rPr>
              <a:t>Discuss the degree to which each resource inequity might be occurring in our school</a:t>
            </a:r>
            <a:endParaRPr lang="en-US" sz="1400">
              <a:solidFill>
                <a:prstClr val="black"/>
              </a:solidFill>
              <a:latin typeface="Aptos" panose="020B0004020202020204" pitchFamily="34" charset="0"/>
            </a:endParaRP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rPr>
              <a:t>Prioritize 3 inequities to assess further as a team</a:t>
            </a:r>
          </a:p>
          <a:p>
            <a:pPr marR="0" lvl="0" algn="l" defTabSz="914400" rtl="0" eaLnBrk="1" fontAlgn="auto" latinLnBrk="0" hangingPunct="1">
              <a:lnSpc>
                <a:spcPct val="100000"/>
              </a:lnSpc>
              <a:spcBef>
                <a:spcPts val="0"/>
              </a:spcBef>
              <a:spcAft>
                <a:spcPts val="600"/>
              </a:spcAft>
              <a:buClrTx/>
              <a:buSzTx/>
              <a:tabLst/>
              <a:defRPr/>
            </a:pPr>
            <a:endParaRPr lang="en-US" sz="1400" b="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5" name="TextBox 4">
            <a:extLst>
              <a:ext uri="{FF2B5EF4-FFF2-40B4-BE49-F238E27FC236}">
                <a16:creationId xmlns:a16="http://schemas.microsoft.com/office/drawing/2014/main" id="{A295D8ED-9F15-9E39-C254-8B37901E18E3}"/>
              </a:ext>
            </a:extLst>
          </p:cNvPr>
          <p:cNvSpPr txBox="1"/>
          <p:nvPr/>
        </p:nvSpPr>
        <p:spPr>
          <a:xfrm>
            <a:off x="5050004" y="2047721"/>
            <a:ext cx="2091989" cy="1200329"/>
          </a:xfrm>
          <a:prstGeom prst="rect">
            <a:avLst/>
          </a:prstGeom>
          <a:solidFill>
            <a:schemeClr val="bg2">
              <a:lumMod val="20000"/>
              <a:lumOff val="80000"/>
            </a:schemeClr>
          </a:solidFill>
          <a:ln>
            <a:noFill/>
            <a:prstDash val="lgDash"/>
          </a:ln>
        </p:spPr>
        <p:txBody>
          <a:bodyPr wrap="square" lIns="182880" rIns="91440" rtlCol="0" anchor="ctr" anchorCtr="0">
            <a:noAutofit/>
          </a:bodyPr>
          <a:lstStyle/>
          <a:p>
            <a:r>
              <a:rPr lang="en-US" sz="2000" b="1">
                <a:latin typeface="Aptos" panose="020B0004020202020204" pitchFamily="34" charset="0"/>
              </a:rPr>
              <a:t>Asynchronous</a:t>
            </a:r>
          </a:p>
          <a:p>
            <a:r>
              <a:rPr lang="en-US" sz="1400">
                <a:latin typeface="Aptos" panose="020B0004020202020204" pitchFamily="34" charset="0"/>
              </a:rPr>
              <a:t>Data Collection</a:t>
            </a:r>
          </a:p>
        </p:txBody>
      </p:sp>
      <p:sp>
        <p:nvSpPr>
          <p:cNvPr id="57" name="TextBox 56">
            <a:extLst>
              <a:ext uri="{FF2B5EF4-FFF2-40B4-BE49-F238E27FC236}">
                <a16:creationId xmlns:a16="http://schemas.microsoft.com/office/drawing/2014/main" id="{C74EA8D9-500A-873E-886D-A0B98EC98BB7}"/>
              </a:ext>
            </a:extLst>
          </p:cNvPr>
          <p:cNvSpPr txBox="1"/>
          <p:nvPr/>
        </p:nvSpPr>
        <p:spPr>
          <a:xfrm>
            <a:off x="5048516" y="3293421"/>
            <a:ext cx="2091989" cy="2823916"/>
          </a:xfrm>
          <a:prstGeom prst="rect">
            <a:avLst/>
          </a:prstGeom>
          <a:noFill/>
          <a:ln w="12700">
            <a:solidFill>
              <a:schemeClr val="bg2">
                <a:lumMod val="40000"/>
                <a:lumOff val="60000"/>
              </a:schemeClr>
            </a:solidFill>
            <a:prstDash val="lgDash"/>
          </a:ln>
        </p:spPr>
        <p:txBody>
          <a:bodyPr wrap="square" lIns="182880" tIns="182880" rIns="91440" bIns="45720" rtlCol="0" anchor="t">
            <a:noAutofit/>
          </a:bodyPr>
          <a:lstStyle/>
          <a:p>
            <a:pPr>
              <a:spcAft>
                <a:spcPts val="1800"/>
              </a:spcAft>
              <a:defRPr/>
            </a:pPr>
            <a:r>
              <a:rPr lang="en-US" sz="1400">
                <a:solidFill>
                  <a:prstClr val="black"/>
                </a:solidFill>
                <a:latin typeface="Aptos" panose="020B0004020202020204" pitchFamily="34" charset="0"/>
              </a:rPr>
              <a:t>Source</a:t>
            </a:r>
            <a:r>
              <a:rPr kumimoji="0" lang="en-US" sz="1400" b="0" i="0" u="none" strike="noStrike" kern="1200" cap="none" spc="0" normalizeH="0" baseline="0" noProof="0">
                <a:ln>
                  <a:noFill/>
                </a:ln>
                <a:solidFill>
                  <a:prstClr val="black"/>
                </a:solidFill>
                <a:effectLst/>
                <a:uLnTx/>
                <a:uFillTx/>
                <a:latin typeface="Aptos" panose="020B0004020202020204" pitchFamily="34" charset="0"/>
              </a:rPr>
              <a:t> </a:t>
            </a:r>
            <a:r>
              <a:rPr lang="en-US" sz="1400">
                <a:solidFill>
                  <a:prstClr val="black"/>
                </a:solidFill>
                <a:latin typeface="Aptos" panose="020B0004020202020204" pitchFamily="34" charset="0"/>
              </a:rPr>
              <a:t>relevant qualitative and quantitative data</a:t>
            </a:r>
            <a:r>
              <a:rPr kumimoji="0" lang="en-US" sz="1400" b="0" i="0" u="none" strike="noStrike" kern="1200" cap="none" spc="0" normalizeH="0" baseline="0" noProof="0">
                <a:ln>
                  <a:noFill/>
                </a:ln>
                <a:solidFill>
                  <a:prstClr val="black"/>
                </a:solidFill>
                <a:effectLst/>
                <a:uLnTx/>
                <a:uFillTx/>
                <a:latin typeface="Aptos" panose="020B0004020202020204" pitchFamily="34" charset="0"/>
              </a:rPr>
              <a:t> related </a:t>
            </a:r>
            <a:r>
              <a:rPr lang="en-US" sz="1400">
                <a:solidFill>
                  <a:prstClr val="black"/>
                </a:solidFill>
                <a:latin typeface="Aptos" panose="020B0004020202020204" pitchFamily="34" charset="0"/>
              </a:rPr>
              <a:t>t</a:t>
            </a:r>
            <a:r>
              <a:rPr kumimoji="0" lang="en-US" sz="1400" b="0" i="0" u="none" strike="noStrike" kern="1200" cap="none" spc="0" normalizeH="0" baseline="0" noProof="0">
                <a:ln>
                  <a:noFill/>
                </a:ln>
                <a:solidFill>
                  <a:prstClr val="black"/>
                </a:solidFill>
                <a:effectLst/>
                <a:uLnTx/>
                <a:uFillTx/>
                <a:latin typeface="Aptos" panose="020B0004020202020204" pitchFamily="34" charset="0"/>
              </a:rPr>
              <a:t>o </a:t>
            </a:r>
            <a:r>
              <a:rPr lang="en-US" sz="1400">
                <a:solidFill>
                  <a:prstClr val="black"/>
                </a:solidFill>
                <a:latin typeface="Aptos" panose="020B0004020202020204" pitchFamily="34" charset="0"/>
              </a:rPr>
              <a:t>our priority resource inequities</a:t>
            </a:r>
            <a:endParaRPr kumimoji="0" lang="en-US" sz="1400" b="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6" name="TextBox 5">
            <a:extLst>
              <a:ext uri="{FF2B5EF4-FFF2-40B4-BE49-F238E27FC236}">
                <a16:creationId xmlns:a16="http://schemas.microsoft.com/office/drawing/2014/main" id="{3872FA55-2785-2805-75B8-9F22224C19B0}"/>
              </a:ext>
            </a:extLst>
          </p:cNvPr>
          <p:cNvSpPr txBox="1"/>
          <p:nvPr/>
        </p:nvSpPr>
        <p:spPr>
          <a:xfrm>
            <a:off x="7484269" y="2048568"/>
            <a:ext cx="2093975" cy="1200329"/>
          </a:xfrm>
          <a:prstGeom prst="rect">
            <a:avLst/>
          </a:prstGeom>
          <a:solidFill>
            <a:schemeClr val="accent4">
              <a:lumMod val="20000"/>
              <a:lumOff val="80000"/>
            </a:schemeClr>
          </a:solidFill>
        </p:spPr>
        <p:txBody>
          <a:bodyPr wrap="square" lIns="182880" tIns="45720" rIns="91440" bIns="45720" rtlCol="0" anchor="ctr" anchorCtr="0">
            <a:noAutofit/>
          </a:bodyPr>
          <a:lstStyle/>
          <a:p>
            <a:r>
              <a:rPr lang="en-US" sz="2000" b="1">
                <a:latin typeface="Aptos" panose="020B0004020202020204" pitchFamily="34" charset="0"/>
              </a:rPr>
              <a:t>Meetings 4 &amp; 5</a:t>
            </a:r>
          </a:p>
          <a:p>
            <a:r>
              <a:rPr lang="en-US" sz="1400">
                <a:latin typeface="Aptos" panose="020B0004020202020204" pitchFamily="34" charset="0"/>
              </a:rPr>
              <a:t>Meaning Making and Action Planning</a:t>
            </a:r>
          </a:p>
        </p:txBody>
      </p:sp>
      <p:sp>
        <p:nvSpPr>
          <p:cNvPr id="58" name="TextBox 57">
            <a:extLst>
              <a:ext uri="{FF2B5EF4-FFF2-40B4-BE49-F238E27FC236}">
                <a16:creationId xmlns:a16="http://schemas.microsoft.com/office/drawing/2014/main" id="{B273F4AA-8837-6CEF-5879-D8142F806A54}"/>
              </a:ext>
            </a:extLst>
          </p:cNvPr>
          <p:cNvSpPr txBox="1"/>
          <p:nvPr/>
        </p:nvSpPr>
        <p:spPr>
          <a:xfrm>
            <a:off x="7484519" y="3293420"/>
            <a:ext cx="2091989" cy="2823916"/>
          </a:xfrm>
          <a:prstGeom prst="rect">
            <a:avLst/>
          </a:prstGeom>
          <a:solidFill>
            <a:schemeClr val="bg1"/>
          </a:solidFill>
          <a:ln w="28575">
            <a:solidFill>
              <a:schemeClr val="accent4">
                <a:lumMod val="20000"/>
                <a:lumOff val="80000"/>
              </a:schemeClr>
            </a:solidFill>
          </a:ln>
        </p:spPr>
        <p:txBody>
          <a:bodyPr wrap="square" lIns="182880" tIns="182880" rIns="91440" bIns="45720" rtlCol="0" anchor="t">
            <a:noAutofit/>
          </a:bodyPr>
          <a:lstStyle/>
          <a:p>
            <a:pPr>
              <a:spcAft>
                <a:spcPts val="1800"/>
              </a:spcAf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rPr>
              <a:t>Dive deep into </a:t>
            </a:r>
            <a:r>
              <a:rPr lang="en-US" sz="1400">
                <a:solidFill>
                  <a:prstClr val="black"/>
                </a:solidFill>
                <a:latin typeface="Aptos" panose="020B0004020202020204" pitchFamily="34" charset="0"/>
              </a:rPr>
              <a:t>our priority resource inequities</a:t>
            </a:r>
            <a:r>
              <a:rPr kumimoji="0" lang="en-US" sz="1400" b="0" u="none" strike="noStrike" kern="1200" cap="none" spc="0" normalizeH="0" baseline="0" noProof="0">
                <a:ln>
                  <a:noFill/>
                </a:ln>
                <a:solidFill>
                  <a:prstClr val="black"/>
                </a:solidFill>
                <a:effectLst/>
                <a:uLnTx/>
                <a:uFillTx/>
                <a:latin typeface="Aptos" panose="020B0004020202020204" pitchFamily="34" charset="0"/>
              </a:rPr>
              <a:t> </a:t>
            </a:r>
            <a:r>
              <a:rPr kumimoji="0" lang="en-US" sz="1400" b="0" i="0" u="none" strike="noStrike" kern="1200" cap="none" spc="0" normalizeH="0" baseline="0" noProof="0">
                <a:ln>
                  <a:noFill/>
                </a:ln>
                <a:solidFill>
                  <a:prstClr val="black"/>
                </a:solidFill>
                <a:effectLst/>
                <a:uLnTx/>
                <a:uFillTx/>
                <a:latin typeface="Aptos" panose="020B0004020202020204" pitchFamily="34" charset="0"/>
              </a:rPr>
              <a:t>with </a:t>
            </a:r>
            <a:r>
              <a:rPr lang="en-US" sz="1400">
                <a:solidFill>
                  <a:prstClr val="black"/>
                </a:solidFill>
                <a:latin typeface="Aptos" panose="020B0004020202020204" pitchFamily="34" charset="0"/>
              </a:rPr>
              <a:t>our</a:t>
            </a:r>
            <a:r>
              <a:rPr kumimoji="0" lang="en-US" sz="1400" b="0" i="0" u="none" strike="noStrike" kern="1200" cap="none" spc="0" normalizeH="0" baseline="0" noProof="0">
                <a:ln>
                  <a:noFill/>
                </a:ln>
                <a:solidFill>
                  <a:prstClr val="black"/>
                </a:solidFill>
                <a:effectLst/>
                <a:uLnTx/>
                <a:uFillTx/>
                <a:latin typeface="Aptos" panose="020B0004020202020204" pitchFamily="34" charset="0"/>
              </a:rPr>
              <a:t> own data</a:t>
            </a:r>
            <a:endParaRPr kumimoji="0" lang="en-US" sz="1400">
              <a:solidFill>
                <a:prstClr val="black"/>
              </a:solidFill>
              <a:latin typeface="Aptos" panose="020B0004020202020204" pitchFamily="34" charset="0"/>
            </a:endParaRPr>
          </a:p>
          <a:p>
            <a:pPr>
              <a:spcAft>
                <a:spcPts val="1800"/>
              </a:spcAf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rPr>
              <a:t>Discuss trends</a:t>
            </a:r>
            <a:br>
              <a:rPr lang="en-US" sz="1400" b="0" i="0" u="none" strike="noStrike" kern="1200" cap="none" spc="0" normalizeH="0" baseline="0" noProof="0">
                <a:ln>
                  <a:noFill/>
                </a:ln>
                <a:effectLst/>
                <a:uLnTx/>
                <a:uFillTx/>
                <a:latin typeface="Aptos" panose="020B0004020202020204" pitchFamily="34" charset="0"/>
              </a:rPr>
            </a:br>
            <a:r>
              <a:rPr kumimoji="0" lang="en-US" sz="1400" b="0" i="0" u="none" strike="noStrike" kern="1200" cap="none" spc="0" normalizeH="0" baseline="0" noProof="0">
                <a:ln>
                  <a:noFill/>
                </a:ln>
                <a:solidFill>
                  <a:prstClr val="black"/>
                </a:solidFill>
                <a:effectLst/>
                <a:uLnTx/>
                <a:uFillTx/>
                <a:latin typeface="Aptos" panose="020B0004020202020204" pitchFamily="34" charset="0"/>
              </a:rPr>
              <a:t>and underlying factors</a:t>
            </a:r>
            <a:endParaRPr kumimoji="0" lang="en-US" sz="1400">
              <a:solidFill>
                <a:prstClr val="black"/>
              </a:solidFill>
              <a:latin typeface="Aptos" panose="020B0004020202020204" pitchFamily="34" charset="0"/>
            </a:endParaRPr>
          </a:p>
          <a:p>
            <a:pPr>
              <a:spcAft>
                <a:spcPts val="1800"/>
              </a:spcAft>
              <a:defRPr/>
            </a:pPr>
            <a:r>
              <a:rPr lang="en-US" sz="1400">
                <a:solidFill>
                  <a:prstClr val="black"/>
                </a:solidFill>
                <a:latin typeface="Aptos" panose="020B0004020202020204" pitchFamily="34" charset="0"/>
              </a:rPr>
              <a:t>Identify and align on actions</a:t>
            </a:r>
            <a:r>
              <a:rPr kumimoji="0" lang="en-US" sz="1400" b="0" i="0" u="none" strike="noStrike" kern="1200" cap="none" spc="0" normalizeH="0" baseline="0" noProof="0">
                <a:ln>
                  <a:noFill/>
                </a:ln>
                <a:solidFill>
                  <a:prstClr val="black"/>
                </a:solidFill>
                <a:effectLst/>
                <a:uLnTx/>
                <a:uFillTx/>
                <a:latin typeface="Aptos" panose="020B0004020202020204" pitchFamily="34" charset="0"/>
              </a:rPr>
              <a:t> and next steps</a:t>
            </a:r>
            <a:endParaRPr lang="en-US" sz="1400" b="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8" name="Slide Number Placeholder 7">
            <a:extLst>
              <a:ext uri="{FF2B5EF4-FFF2-40B4-BE49-F238E27FC236}">
                <a16:creationId xmlns:a16="http://schemas.microsoft.com/office/drawing/2014/main" id="{9B9A4EE3-965F-6506-7160-19E710AAA034}"/>
              </a:ext>
            </a:extLst>
          </p:cNvPr>
          <p:cNvSpPr>
            <a:spLocks noGrp="1"/>
          </p:cNvSpPr>
          <p:nvPr>
            <p:ph type="sldNum" sz="quarter" idx="12"/>
          </p:nvPr>
        </p:nvSpPr>
        <p:spPr/>
        <p:txBody>
          <a:bodyPr/>
          <a:lstStyle/>
          <a:p>
            <a:fld id="{330EA680-D336-4FF7-8B7A-9848BB0A1C32}" type="slidenum">
              <a:rPr lang="en-US" smtClean="0"/>
              <a:t>58</a:t>
            </a:fld>
            <a:endParaRPr lang="en-US"/>
          </a:p>
        </p:txBody>
      </p:sp>
      <p:sp>
        <p:nvSpPr>
          <p:cNvPr id="20" name="Rectangle 19">
            <a:extLst>
              <a:ext uri="{FF2B5EF4-FFF2-40B4-BE49-F238E27FC236}">
                <a16:creationId xmlns:a16="http://schemas.microsoft.com/office/drawing/2014/main" id="{BE3C1A97-025A-3043-935A-50806EB8468A}"/>
              </a:ext>
            </a:extLst>
          </p:cNvPr>
          <p:cNvSpPr/>
          <p:nvPr/>
        </p:nvSpPr>
        <p:spPr>
          <a:xfrm>
            <a:off x="9920522" y="3293421"/>
            <a:ext cx="2091989" cy="2823915"/>
          </a:xfrm>
          <a:prstGeom prst="rect">
            <a:avLst/>
          </a:prstGeom>
          <a:noFill/>
          <a:ln>
            <a:solidFill>
              <a:schemeClr val="bg2">
                <a:lumMod val="40000"/>
                <a:lumOff val="6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tIns="182880" rIns="91440" bIns="45720" rtlCol="0" anchor="t" anchorCtr="0"/>
          <a:lstStyle/>
          <a:p>
            <a:pPr marL="0" lvl="0" indent="0" defTabSz="844550">
              <a:lnSpc>
                <a:spcPct val="90000"/>
              </a:lnSpc>
              <a:spcBef>
                <a:spcPct val="0"/>
              </a:spcBef>
              <a:spcAft>
                <a:spcPts val="1800"/>
              </a:spcAft>
              <a:buClrTx/>
              <a:buSzTx/>
              <a:buFontTx/>
              <a:buNone/>
            </a:pPr>
            <a:r>
              <a:rPr lang="en-US" sz="1400">
                <a:ln/>
                <a:solidFill>
                  <a:schemeClr val="tx1"/>
                </a:solidFill>
                <a:latin typeface="Aptos" panose="020B0004020202020204" pitchFamily="34" charset="0"/>
              </a:rPr>
              <a:t>Work together to implement action steps and measure success</a:t>
            </a:r>
          </a:p>
          <a:p>
            <a:pPr marL="0" lvl="0" indent="0" defTabSz="844550">
              <a:lnSpc>
                <a:spcPct val="90000"/>
              </a:lnSpc>
              <a:spcBef>
                <a:spcPct val="0"/>
              </a:spcBef>
              <a:spcAft>
                <a:spcPts val="1800"/>
              </a:spcAft>
              <a:buClrTx/>
              <a:buSzTx/>
              <a:buFontTx/>
              <a:buNone/>
            </a:pPr>
            <a:r>
              <a:rPr lang="en-US" sz="1400">
                <a:ln/>
                <a:solidFill>
                  <a:schemeClr val="tx1"/>
                </a:solidFill>
                <a:latin typeface="Aptos" panose="020B0004020202020204" pitchFamily="34" charset="0"/>
              </a:rPr>
              <a:t>At any point, </a:t>
            </a:r>
            <a:br>
              <a:rPr lang="en-US" sz="1400">
                <a:ln/>
                <a:solidFill>
                  <a:schemeClr val="tx1"/>
                </a:solidFill>
                <a:latin typeface="Aptos" panose="020B0004020202020204" pitchFamily="34" charset="0"/>
              </a:rPr>
            </a:br>
            <a:r>
              <a:rPr lang="en-US" sz="1400">
                <a:ln/>
                <a:solidFill>
                  <a:schemeClr val="tx1"/>
                </a:solidFill>
                <a:latin typeface="Aptos" panose="020B0004020202020204" pitchFamily="34" charset="0"/>
              </a:rPr>
              <a:t>restart this process at Meeting 2 to reevaluate/</a:t>
            </a:r>
            <a:br>
              <a:rPr lang="en-US" sz="1400">
                <a:ln/>
                <a:solidFill>
                  <a:schemeClr val="tx1"/>
                </a:solidFill>
                <a:latin typeface="Aptos" panose="020B0004020202020204" pitchFamily="34" charset="0"/>
              </a:rPr>
            </a:br>
            <a:r>
              <a:rPr lang="en-US" sz="1400">
                <a:ln/>
                <a:solidFill>
                  <a:schemeClr val="tx1"/>
                </a:solidFill>
                <a:latin typeface="Aptos" panose="020B0004020202020204" pitchFamily="34" charset="0"/>
              </a:rPr>
              <a:t>reprioritize resource inequities</a:t>
            </a:r>
          </a:p>
        </p:txBody>
      </p:sp>
      <p:sp>
        <p:nvSpPr>
          <p:cNvPr id="21" name="Rectangle 20">
            <a:extLst>
              <a:ext uri="{FF2B5EF4-FFF2-40B4-BE49-F238E27FC236}">
                <a16:creationId xmlns:a16="http://schemas.microsoft.com/office/drawing/2014/main" id="{DF984A3C-9B73-B4F1-A3B4-70681AD0C930}"/>
              </a:ext>
            </a:extLst>
          </p:cNvPr>
          <p:cNvSpPr/>
          <p:nvPr/>
        </p:nvSpPr>
        <p:spPr>
          <a:xfrm>
            <a:off x="9920522" y="2047721"/>
            <a:ext cx="2093975" cy="1200329"/>
          </a:xfrm>
          <a:prstGeom prst="rect">
            <a:avLst/>
          </a:prstGeom>
          <a:solidFill>
            <a:schemeClr val="bg2">
              <a:lumMod val="20000"/>
              <a:lumOff val="80000"/>
            </a:schemeClr>
          </a:solidFill>
          <a:ln>
            <a:no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rtlCol="0" anchor="ctr" anchorCtr="0"/>
          <a:lstStyle/>
          <a:p>
            <a:pPr marL="0" lvl="0" indent="0" defTabSz="844550">
              <a:lnSpc>
                <a:spcPct val="90000"/>
              </a:lnSpc>
              <a:spcBef>
                <a:spcPct val="0"/>
              </a:spcBef>
              <a:spcAft>
                <a:spcPct val="35000"/>
              </a:spcAft>
              <a:buClrTx/>
              <a:buSzTx/>
              <a:buFontTx/>
              <a:buNone/>
            </a:pPr>
            <a:r>
              <a:rPr lang="en-US" sz="2000" b="1">
                <a:ln/>
                <a:solidFill>
                  <a:schemeClr val="tx1"/>
                </a:solidFill>
                <a:latin typeface="Aptos" panose="020B0004020202020204" pitchFamily="34" charset="0"/>
              </a:rPr>
              <a:t>Ongoing</a:t>
            </a:r>
            <a:br>
              <a:rPr lang="en-US" sz="2000" b="1">
                <a:ln/>
                <a:solidFill>
                  <a:schemeClr val="tx1"/>
                </a:solidFill>
                <a:latin typeface="Aptos" panose="020B0004020202020204" pitchFamily="34" charset="0"/>
              </a:rPr>
            </a:br>
            <a:r>
              <a:rPr lang="en-US" sz="1400">
                <a:ln/>
                <a:solidFill>
                  <a:schemeClr val="tx1"/>
                </a:solidFill>
                <a:latin typeface="Aptos" panose="020B0004020202020204" pitchFamily="34" charset="0"/>
              </a:rPr>
              <a:t>Implementation </a:t>
            </a:r>
            <a:br>
              <a:rPr lang="en-US" sz="1400">
                <a:ln/>
                <a:solidFill>
                  <a:schemeClr val="tx1"/>
                </a:solidFill>
                <a:latin typeface="Aptos" panose="020B0004020202020204" pitchFamily="34" charset="0"/>
              </a:rPr>
            </a:br>
            <a:r>
              <a:rPr lang="en-US" sz="1400">
                <a:ln/>
                <a:solidFill>
                  <a:schemeClr val="tx1"/>
                </a:solidFill>
                <a:latin typeface="Aptos" panose="020B0004020202020204" pitchFamily="34" charset="0"/>
              </a:rPr>
              <a:t>and Evaluation</a:t>
            </a:r>
            <a:endParaRPr lang="en-US" sz="1400" b="1">
              <a:ln/>
              <a:solidFill>
                <a:schemeClr val="tx1"/>
              </a:solidFill>
              <a:latin typeface="Aptos" panose="020B0004020202020204" pitchFamily="34" charset="0"/>
            </a:endParaRPr>
          </a:p>
        </p:txBody>
      </p:sp>
      <p:sp>
        <p:nvSpPr>
          <p:cNvPr id="7" name="TextBox 6">
            <a:extLst>
              <a:ext uri="{FF2B5EF4-FFF2-40B4-BE49-F238E27FC236}">
                <a16:creationId xmlns:a16="http://schemas.microsoft.com/office/drawing/2014/main" id="{2120DCD9-C10E-B647-94D1-86CA65DAAB29}"/>
              </a:ext>
            </a:extLst>
          </p:cNvPr>
          <p:cNvSpPr txBox="1"/>
          <p:nvPr/>
        </p:nvSpPr>
        <p:spPr>
          <a:xfrm>
            <a:off x="177502" y="3293420"/>
            <a:ext cx="2090997" cy="2823917"/>
          </a:xfrm>
          <a:prstGeom prst="rect">
            <a:avLst/>
          </a:prstGeom>
          <a:noFill/>
          <a:ln w="28575">
            <a:solidFill>
              <a:schemeClr val="accent4">
                <a:lumMod val="20000"/>
                <a:lumOff val="80000"/>
              </a:schemeClr>
            </a:solidFill>
          </a:ln>
        </p:spPr>
        <p:txBody>
          <a:bodyPr wrap="square" lIns="182880" tIns="182880" rIns="91440" bIns="45720" rtlCol="0" anchor="t">
            <a:noAutofit/>
          </a:bodyPr>
          <a:lstStyle/>
          <a:p>
            <a:pPr marR="0" lvl="0" algn="l" defTabSz="914400" rtl="0" eaLnBrk="1" fontAlgn="auto" latinLnBrk="0" hangingPunct="1">
              <a:spcBef>
                <a:spcPts val="0"/>
              </a:spcBef>
              <a:spcAft>
                <a:spcPts val="1800"/>
              </a:spcAft>
              <a:buClrTx/>
              <a:buSzTx/>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rPr>
              <a:t>Understand resource equity and why it matters</a:t>
            </a:r>
            <a:endParaRPr kumimoji="0" lang="en-US" sz="1400">
              <a:solidFill>
                <a:srgbClr val="000000"/>
              </a:solidFill>
              <a:latin typeface="Aptos" panose="020B0004020202020204" pitchFamily="34" charset="0"/>
            </a:endParaRPr>
          </a:p>
          <a:p>
            <a:pPr marR="0" lvl="0" algn="l" defTabSz="914400" rtl="0" eaLnBrk="1" fontAlgn="auto" latinLnBrk="0" hangingPunct="1">
              <a:spcBef>
                <a:spcPts val="0"/>
              </a:spcBef>
              <a:spcAft>
                <a:spcPts val="1800"/>
              </a:spcAft>
              <a:buClrTx/>
              <a:buSzTx/>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rPr>
              <a:t>Decide if this process is right for </a:t>
            </a:r>
            <a:r>
              <a:rPr lang="en-US" sz="1400">
                <a:solidFill>
                  <a:srgbClr val="000000"/>
                </a:solidFill>
                <a:latin typeface="Aptos" panose="020B0004020202020204" pitchFamily="34" charset="0"/>
              </a:rPr>
              <a:t>our</a:t>
            </a:r>
            <a:r>
              <a:rPr kumimoji="0" lang="en-US" sz="1400" b="0" i="0" u="none" strike="noStrike" kern="1200" cap="none" spc="0" normalizeH="0" baseline="0" noProof="0">
                <a:ln>
                  <a:noFill/>
                </a:ln>
                <a:solidFill>
                  <a:srgbClr val="000000"/>
                </a:solidFill>
                <a:effectLst/>
                <a:uLnTx/>
                <a:uFillTx/>
                <a:latin typeface="Aptos" panose="020B0004020202020204" pitchFamily="34" charset="0"/>
              </a:rPr>
              <a:t> school</a:t>
            </a:r>
            <a:endParaRPr lang="en-US" sz="1400">
              <a:solidFill>
                <a:srgbClr val="000000"/>
              </a:solidFill>
              <a:latin typeface="Aptos" panose="020B0004020202020204" pitchFamily="34" charset="0"/>
            </a:endParaRPr>
          </a:p>
        </p:txBody>
      </p:sp>
      <p:sp>
        <p:nvSpPr>
          <p:cNvPr id="2" name="TextBox 1">
            <a:extLst>
              <a:ext uri="{FF2B5EF4-FFF2-40B4-BE49-F238E27FC236}">
                <a16:creationId xmlns:a16="http://schemas.microsoft.com/office/drawing/2014/main" id="{A0F4A382-7098-AD1A-11C0-FFF5A36254E6}"/>
              </a:ext>
            </a:extLst>
          </p:cNvPr>
          <p:cNvSpPr txBox="1"/>
          <p:nvPr/>
        </p:nvSpPr>
        <p:spPr>
          <a:xfrm>
            <a:off x="177502" y="2047721"/>
            <a:ext cx="2093975" cy="1200328"/>
          </a:xfrm>
          <a:prstGeom prst="rect">
            <a:avLst/>
          </a:prstGeom>
          <a:solidFill>
            <a:schemeClr val="accent4">
              <a:lumMod val="20000"/>
              <a:lumOff val="80000"/>
            </a:schemeClr>
          </a:solidFill>
        </p:spPr>
        <p:txBody>
          <a:bodyPr wrap="square" lIns="182880" rIns="91440" rtlCol="0" anchor="ctr" anchorCtr="0">
            <a:noAutofit/>
          </a:bodyPr>
          <a:lstStyle/>
          <a:p>
            <a:r>
              <a:rPr lang="en-US" sz="2000" b="1">
                <a:latin typeface="Aptos" panose="020B0004020202020204" pitchFamily="34" charset="0"/>
              </a:rPr>
              <a:t>Meeting 1</a:t>
            </a:r>
          </a:p>
          <a:p>
            <a:r>
              <a:rPr lang="en-US" sz="1400">
                <a:latin typeface="Aptos" panose="020B0004020202020204" pitchFamily="34" charset="0"/>
              </a:rPr>
              <a:t>Introduction to Resource Equity</a:t>
            </a:r>
          </a:p>
        </p:txBody>
      </p:sp>
      <p:grpSp>
        <p:nvGrpSpPr>
          <p:cNvPr id="22" name="Group 21">
            <a:extLst>
              <a:ext uri="{FF2B5EF4-FFF2-40B4-BE49-F238E27FC236}">
                <a16:creationId xmlns:a16="http://schemas.microsoft.com/office/drawing/2014/main" id="{6C48FBF8-5BD8-D771-3508-89E4B48E405E}"/>
              </a:ext>
            </a:extLst>
          </p:cNvPr>
          <p:cNvGrpSpPr/>
          <p:nvPr/>
        </p:nvGrpSpPr>
        <p:grpSpPr>
          <a:xfrm>
            <a:off x="445882" y="5365718"/>
            <a:ext cx="1564912" cy="347574"/>
            <a:chOff x="253918" y="3418611"/>
            <a:chExt cx="1564912" cy="347574"/>
          </a:xfrm>
        </p:grpSpPr>
        <p:sp>
          <p:nvSpPr>
            <p:cNvPr id="23" name="Star: 5 Points 40">
              <a:extLst>
                <a:ext uri="{FF2B5EF4-FFF2-40B4-BE49-F238E27FC236}">
                  <a16:creationId xmlns:a16="http://schemas.microsoft.com/office/drawing/2014/main" id="{50AA4CD2-6E8A-4E61-C2FE-9A3DE50BCBC8}"/>
                </a:ext>
              </a:extLst>
            </p:cNvPr>
            <p:cNvSpPr/>
            <p:nvPr/>
          </p:nvSpPr>
          <p:spPr>
            <a:xfrm>
              <a:off x="253918" y="3418611"/>
              <a:ext cx="309390" cy="305794"/>
            </a:xfrm>
            <a:prstGeom prst="star5">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1F314CC-31A7-5880-6929-2518A91F4CEB}"/>
                </a:ext>
              </a:extLst>
            </p:cNvPr>
            <p:cNvSpPr txBox="1"/>
            <p:nvPr/>
          </p:nvSpPr>
          <p:spPr>
            <a:xfrm>
              <a:off x="568295" y="3427631"/>
              <a:ext cx="12505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003057"/>
                  </a:solidFill>
                  <a:latin typeface="Aptos" panose="020B0004020202020204" pitchFamily="34" charset="0"/>
                </a:rPr>
                <a:t>We’re </a:t>
              </a:r>
              <a:r>
                <a:rPr kumimoji="0" lang="en-US" sz="1600" b="1" i="0" u="none" strike="noStrike" kern="1200" cap="none" spc="0" normalizeH="0" baseline="0" noProof="0">
                  <a:ln>
                    <a:noFill/>
                  </a:ln>
                  <a:solidFill>
                    <a:srgbClr val="003057"/>
                  </a:solidFill>
                  <a:effectLst/>
                  <a:uLnTx/>
                  <a:uFillTx/>
                  <a:latin typeface="Aptos" panose="020B0004020202020204" pitchFamily="34" charset="0"/>
                </a:rPr>
                <a:t>here!</a:t>
              </a:r>
            </a:p>
          </p:txBody>
        </p:sp>
      </p:grpSp>
      <p:pic>
        <p:nvPicPr>
          <p:cNvPr id="32" name="Picture 31">
            <a:extLst>
              <a:ext uri="{FF2B5EF4-FFF2-40B4-BE49-F238E27FC236}">
                <a16:creationId xmlns:a16="http://schemas.microsoft.com/office/drawing/2014/main" id="{718E507B-3DDB-6390-A4FC-999C4AB48752}"/>
              </a:ext>
            </a:extLst>
          </p:cNvPr>
          <p:cNvPicPr>
            <a:picLocks noChangeAspect="1"/>
          </p:cNvPicPr>
          <p:nvPr/>
        </p:nvPicPr>
        <p:blipFill>
          <a:blip r:embed="rId6"/>
          <a:stretch>
            <a:fillRect/>
          </a:stretch>
        </p:blipFill>
        <p:spPr>
          <a:xfrm>
            <a:off x="2308645" y="2557643"/>
            <a:ext cx="290095" cy="155326"/>
          </a:xfrm>
          <a:prstGeom prst="rect">
            <a:avLst/>
          </a:prstGeom>
        </p:spPr>
      </p:pic>
      <p:pic>
        <p:nvPicPr>
          <p:cNvPr id="33" name="Picture 32">
            <a:extLst>
              <a:ext uri="{FF2B5EF4-FFF2-40B4-BE49-F238E27FC236}">
                <a16:creationId xmlns:a16="http://schemas.microsoft.com/office/drawing/2014/main" id="{DA5A85CB-7D5D-107D-0E5E-A25D76E39303}"/>
              </a:ext>
            </a:extLst>
          </p:cNvPr>
          <p:cNvPicPr>
            <a:picLocks noChangeAspect="1"/>
          </p:cNvPicPr>
          <p:nvPr/>
        </p:nvPicPr>
        <p:blipFill>
          <a:blip r:embed="rId6"/>
          <a:stretch>
            <a:fillRect/>
          </a:stretch>
        </p:blipFill>
        <p:spPr>
          <a:xfrm>
            <a:off x="4735154" y="2557643"/>
            <a:ext cx="290095" cy="155326"/>
          </a:xfrm>
          <a:prstGeom prst="rect">
            <a:avLst/>
          </a:prstGeom>
        </p:spPr>
      </p:pic>
      <p:pic>
        <p:nvPicPr>
          <p:cNvPr id="34" name="Picture 33">
            <a:extLst>
              <a:ext uri="{FF2B5EF4-FFF2-40B4-BE49-F238E27FC236}">
                <a16:creationId xmlns:a16="http://schemas.microsoft.com/office/drawing/2014/main" id="{EC2DF906-E4FE-66BC-1B5F-0D042527E6AF}"/>
              </a:ext>
            </a:extLst>
          </p:cNvPr>
          <p:cNvPicPr>
            <a:picLocks noChangeAspect="1"/>
          </p:cNvPicPr>
          <p:nvPr/>
        </p:nvPicPr>
        <p:blipFill>
          <a:blip r:embed="rId6"/>
          <a:stretch>
            <a:fillRect/>
          </a:stretch>
        </p:blipFill>
        <p:spPr>
          <a:xfrm>
            <a:off x="7161664" y="2557643"/>
            <a:ext cx="290095" cy="155326"/>
          </a:xfrm>
          <a:prstGeom prst="rect">
            <a:avLst/>
          </a:prstGeom>
        </p:spPr>
      </p:pic>
      <p:pic>
        <p:nvPicPr>
          <p:cNvPr id="36" name="Picture 35">
            <a:extLst>
              <a:ext uri="{FF2B5EF4-FFF2-40B4-BE49-F238E27FC236}">
                <a16:creationId xmlns:a16="http://schemas.microsoft.com/office/drawing/2014/main" id="{5F02E9F3-77C0-8B6A-7D45-00651FE597B3}"/>
              </a:ext>
            </a:extLst>
          </p:cNvPr>
          <p:cNvPicPr>
            <a:picLocks noChangeAspect="1"/>
          </p:cNvPicPr>
          <p:nvPr/>
        </p:nvPicPr>
        <p:blipFill>
          <a:blip r:embed="rId6"/>
          <a:stretch>
            <a:fillRect/>
          </a:stretch>
        </p:blipFill>
        <p:spPr>
          <a:xfrm>
            <a:off x="9598810" y="2557643"/>
            <a:ext cx="290095" cy="155326"/>
          </a:xfrm>
          <a:prstGeom prst="rect">
            <a:avLst/>
          </a:prstGeom>
        </p:spPr>
      </p:pic>
      <p:sp>
        <p:nvSpPr>
          <p:cNvPr id="14" name="Rectangle 13">
            <a:extLst>
              <a:ext uri="{FF2B5EF4-FFF2-40B4-BE49-F238E27FC236}">
                <a16:creationId xmlns:a16="http://schemas.microsoft.com/office/drawing/2014/main" id="{60F79018-918B-8AD7-B1FB-7F3A2EB85069}"/>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a:extLst>
              <a:ext uri="{FF2B5EF4-FFF2-40B4-BE49-F238E27FC236}">
                <a16:creationId xmlns:a16="http://schemas.microsoft.com/office/drawing/2014/main" id="{31E3BD06-2ED1-156E-A968-6744EE9B6151}"/>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Aptos" panose="020B0004020202020204" pitchFamily="34" charset="0"/>
              </a:rPr>
              <a:t>Previewing our next meeting</a:t>
            </a:r>
          </a:p>
        </p:txBody>
      </p:sp>
      <p:sp>
        <p:nvSpPr>
          <p:cNvPr id="16" name="Rectangle 15">
            <a:extLst>
              <a:ext uri="{FF2B5EF4-FFF2-40B4-BE49-F238E27FC236}">
                <a16:creationId xmlns:a16="http://schemas.microsoft.com/office/drawing/2014/main" id="{8E8E927B-7F9A-6967-169E-A80489BAA5D1}"/>
              </a:ext>
            </a:extLst>
          </p:cNvPr>
          <p:cNvSpPr/>
          <p:nvPr/>
        </p:nvSpPr>
        <p:spPr>
          <a:xfrm>
            <a:off x="47620" y="1994409"/>
            <a:ext cx="2561938" cy="4151856"/>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4A236C-A44F-E56C-B0EF-1629A2AC496B}"/>
              </a:ext>
            </a:extLst>
          </p:cNvPr>
          <p:cNvSpPr/>
          <p:nvPr/>
        </p:nvSpPr>
        <p:spPr>
          <a:xfrm>
            <a:off x="4735154" y="1893825"/>
            <a:ext cx="7409226" cy="4261229"/>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a:t>
            </a:r>
          </a:p>
        </p:txBody>
      </p:sp>
    </p:spTree>
    <p:extLst>
      <p:ext uri="{BB962C8B-B14F-4D97-AF65-F5344CB8AC3E}">
        <p14:creationId xmlns:p14="http://schemas.microsoft.com/office/powerpoint/2010/main" val="32276751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3E1108E0-1C36-01F8-A204-DBD4F2C4B45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E2A407B-0A68-A5E3-E85A-2EFB7C121236}"/>
              </a:ext>
            </a:extLst>
          </p:cNvPr>
          <p:cNvGraphicFramePr>
            <a:graphicFrameLocks noChangeAspect="1"/>
          </p:cNvGraphicFramePr>
          <p:nvPr>
            <p:custDataLst>
              <p:tags r:id="rId1"/>
            </p:custDataLst>
            <p:extLst>
              <p:ext uri="{D42A27DB-BD31-4B8C-83A1-F6EECF244321}">
                <p14:modId xmlns:p14="http://schemas.microsoft.com/office/powerpoint/2010/main" val="2545986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7E2A407B-0A68-A5E3-E85A-2EFB7C12123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E85D6D92-6DC3-BB5A-44D9-E87DF3B2A5AE}"/>
              </a:ext>
            </a:extLst>
          </p:cNvPr>
          <p:cNvPicPr>
            <a:picLocks noGrp="1" noRot="1" noMove="1" noResize="1" noEditPoints="1" noAdjustHandles="1" noChangeArrowheads="1" noChangeShapeType="1" noCrop="1"/>
          </p:cNvPicPr>
          <p:nvPr/>
        </p:nvPicPr>
        <p:blipFill>
          <a:blip r:embed="rId6"/>
          <a:srcRect t="12237" b="31499"/>
          <a:stretch/>
        </p:blipFill>
        <p:spPr>
          <a:xfrm>
            <a:off x="0" y="0"/>
            <a:ext cx="12188952" cy="6858000"/>
          </a:xfrm>
          <a:prstGeom prst="rect">
            <a:avLst/>
          </a:prstGeom>
        </p:spPr>
      </p:pic>
      <p:sp>
        <p:nvSpPr>
          <p:cNvPr id="8" name="Title 1">
            <a:extLst>
              <a:ext uri="{FF2B5EF4-FFF2-40B4-BE49-F238E27FC236}">
                <a16:creationId xmlns:a16="http://schemas.microsoft.com/office/drawing/2014/main" id="{70BC330F-C7F3-C721-E3DB-3489B9717A2B}"/>
              </a:ext>
            </a:extLst>
          </p:cNvPr>
          <p:cNvSpPr txBox="1">
            <a:spLocks/>
          </p:cNvSpPr>
          <p:nvPr/>
        </p:nvSpPr>
        <p:spPr>
          <a:xfrm>
            <a:off x="3215280" y="1616682"/>
            <a:ext cx="5761440" cy="3624636"/>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1200" cap="none" spc="0" normalizeH="0" baseline="0" noProof="0">
                <a:ln>
                  <a:noFill/>
                </a:ln>
                <a:solidFill>
                  <a:prstClr val="white"/>
                </a:solidFill>
                <a:effectLst/>
                <a:uLnTx/>
                <a:uFillTx/>
                <a:latin typeface="Aptos" panose="020B0004020202020204" pitchFamily="34" charset="0"/>
                <a:sym typeface="Arial"/>
              </a:rPr>
              <a:t>Thank you!</a:t>
            </a:r>
          </a:p>
        </p:txBody>
      </p:sp>
      <p:sp>
        <p:nvSpPr>
          <p:cNvPr id="2" name="Slide Number Placeholder 1">
            <a:extLst>
              <a:ext uri="{FF2B5EF4-FFF2-40B4-BE49-F238E27FC236}">
                <a16:creationId xmlns:a16="http://schemas.microsoft.com/office/drawing/2014/main" id="{2389CBAC-2246-9FCA-C159-77D6C97CDA75}"/>
              </a:ext>
            </a:extLst>
          </p:cNvPr>
          <p:cNvSpPr>
            <a:spLocks noGrp="1"/>
          </p:cNvSpPr>
          <p:nvPr>
            <p:ph type="sldNum" idx="12"/>
          </p:nvPr>
        </p:nvSpPr>
        <p:spPr/>
        <p:txBody>
          <a:bodyPr/>
          <a:lstStyle/>
          <a:p>
            <a:fld id="{330EA680-D336-4FF7-8B7A-9848BB0A1C32}" type="slidenum">
              <a:rPr lang="en-US" smtClean="0"/>
              <a:t>59</a:t>
            </a:fld>
            <a:endParaRPr lang="en-US"/>
          </a:p>
        </p:txBody>
      </p:sp>
    </p:spTree>
    <p:extLst>
      <p:ext uri="{BB962C8B-B14F-4D97-AF65-F5344CB8AC3E}">
        <p14:creationId xmlns:p14="http://schemas.microsoft.com/office/powerpoint/2010/main" val="2759321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40000" sy="40000" flip="none" algn="tl"/>
        </a:blipFill>
        <a:effectLst/>
      </p:bgPr>
    </p:bg>
    <p:spTree>
      <p:nvGrpSpPr>
        <p:cNvPr id="1" name="">
          <a:extLst>
            <a:ext uri="{FF2B5EF4-FFF2-40B4-BE49-F238E27FC236}">
              <a16:creationId xmlns:a16="http://schemas.microsoft.com/office/drawing/2014/main" id="{F26D72A1-FA75-CC05-9B7C-D5AE14151743}"/>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CAC7C08-4B1D-CE2A-376A-CD1AA3053B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4" name="think-cell data - do not delete" hidden="1">
                        <a:extLst>
                          <a:ext uri="{FF2B5EF4-FFF2-40B4-BE49-F238E27FC236}">
                            <a16:creationId xmlns:a16="http://schemas.microsoft.com/office/drawing/2014/main" id="{8CAC7C08-4B1D-CE2A-376A-CD1AA3053B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39F77B0A-4D04-335D-C9EC-6BFB938F8636}"/>
              </a:ext>
            </a:extLst>
          </p:cNvPr>
          <p:cNvSpPr txBox="1"/>
          <p:nvPr/>
        </p:nvSpPr>
        <p:spPr>
          <a:xfrm>
            <a:off x="5038725" y="33242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C687E84-2D4A-9E7F-7A33-A9536795E5BE}"/>
              </a:ext>
            </a:extLst>
          </p:cNvPr>
          <p:cNvSpPr txBox="1"/>
          <p:nvPr/>
        </p:nvSpPr>
        <p:spPr>
          <a:xfrm>
            <a:off x="1030142" y="1275395"/>
            <a:ext cx="7818399" cy="4097660"/>
          </a:xfrm>
          <a:prstGeom prst="rect">
            <a:avLst/>
          </a:prstGeom>
          <a:noFill/>
        </p:spPr>
        <p:txBody>
          <a:bodyPr wrap="square" rtlCol="0">
            <a:spAutoFit/>
          </a:bodyPr>
          <a:lstStyle/>
          <a:p>
            <a:pPr marL="0" marR="0" lvl="0" indent="0" algn="l" defTabSz="914400" rtl="0" eaLnBrk="1" fontAlgn="auto" latinLnBrk="0" hangingPunct="1">
              <a:lnSpc>
                <a:spcPts val="15600"/>
              </a:lnSpc>
              <a:spcBef>
                <a:spcPts val="0"/>
              </a:spcBef>
              <a:spcAft>
                <a:spcPts val="0"/>
              </a:spcAft>
              <a:buClrTx/>
              <a:buSzTx/>
              <a:buFontTx/>
              <a:buNone/>
              <a:tabLst/>
              <a:defRPr/>
            </a:pPr>
            <a:r>
              <a:rPr kumimoji="0" lang="en-US" sz="15000" b="1" i="0" u="none" strike="noStrike" kern="1200" cap="none" spc="0" normalizeH="0" baseline="0" noProof="0">
                <a:ln>
                  <a:noFill/>
                </a:ln>
                <a:solidFill>
                  <a:srgbClr val="002060"/>
                </a:solidFill>
                <a:effectLst/>
                <a:uLnTx/>
                <a:uFillTx/>
                <a:latin typeface="Aptos" panose="020B0004020202020204" pitchFamily="34" charset="0"/>
                <a:ea typeface="+mn-ea"/>
                <a:cs typeface="+mn-cs"/>
              </a:rPr>
              <a:t>Meeting One</a:t>
            </a:r>
          </a:p>
        </p:txBody>
      </p:sp>
      <p:pic>
        <p:nvPicPr>
          <p:cNvPr id="27" name="Graphic 26" descr="Bookmark with solid fill">
            <a:extLst>
              <a:ext uri="{FF2B5EF4-FFF2-40B4-BE49-F238E27FC236}">
                <a16:creationId xmlns:a16="http://schemas.microsoft.com/office/drawing/2014/main" id="{C827804A-F67F-5A4F-905D-3BC179547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06188" y="-320633"/>
            <a:ext cx="1831069" cy="1977532"/>
          </a:xfrm>
          <a:prstGeom prst="rect">
            <a:avLst/>
          </a:prstGeom>
        </p:spPr>
      </p:pic>
      <p:sp>
        <p:nvSpPr>
          <p:cNvPr id="28" name="Slide Number Placeholder 27">
            <a:extLst>
              <a:ext uri="{FF2B5EF4-FFF2-40B4-BE49-F238E27FC236}">
                <a16:creationId xmlns:a16="http://schemas.microsoft.com/office/drawing/2014/main" id="{1F44936C-9809-4403-C6CD-5457F2EF92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41188384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40000" sy="40000" flip="none" algn="tl"/>
        </a:blipFill>
        <a:effectLst/>
      </p:bgPr>
    </p:bg>
    <p:spTree>
      <p:nvGrpSpPr>
        <p:cNvPr id="1" name="">
          <a:extLst>
            <a:ext uri="{FF2B5EF4-FFF2-40B4-BE49-F238E27FC236}">
              <a16:creationId xmlns:a16="http://schemas.microsoft.com/office/drawing/2014/main" id="{F26D72A1-FA75-CC05-9B7C-D5AE14151743}"/>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CAC7C08-4B1D-CE2A-376A-CD1AA3053B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4" name="think-cell data - do not delete" hidden="1">
                        <a:extLst>
                          <a:ext uri="{FF2B5EF4-FFF2-40B4-BE49-F238E27FC236}">
                            <a16:creationId xmlns:a16="http://schemas.microsoft.com/office/drawing/2014/main" id="{8CAC7C08-4B1D-CE2A-376A-CD1AA3053B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39F77B0A-4D04-335D-C9EC-6BFB938F8636}"/>
              </a:ext>
            </a:extLst>
          </p:cNvPr>
          <p:cNvSpPr txBox="1"/>
          <p:nvPr/>
        </p:nvSpPr>
        <p:spPr>
          <a:xfrm>
            <a:off x="5038725" y="33242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C687E84-2D4A-9E7F-7A33-A9536795E5BE}"/>
              </a:ext>
            </a:extLst>
          </p:cNvPr>
          <p:cNvSpPr txBox="1"/>
          <p:nvPr/>
        </p:nvSpPr>
        <p:spPr>
          <a:xfrm>
            <a:off x="1030142" y="1275395"/>
            <a:ext cx="7818399" cy="4097660"/>
          </a:xfrm>
          <a:prstGeom prst="rect">
            <a:avLst/>
          </a:prstGeom>
          <a:noFill/>
        </p:spPr>
        <p:txBody>
          <a:bodyPr wrap="square" rtlCol="0">
            <a:spAutoFit/>
          </a:bodyPr>
          <a:lstStyle/>
          <a:p>
            <a:pPr marL="0" marR="0" lvl="0" indent="0" algn="l" defTabSz="914400" rtl="0" eaLnBrk="1" fontAlgn="auto" latinLnBrk="0" hangingPunct="1">
              <a:lnSpc>
                <a:spcPts val="15600"/>
              </a:lnSpc>
              <a:spcBef>
                <a:spcPts val="0"/>
              </a:spcBef>
              <a:spcAft>
                <a:spcPts val="0"/>
              </a:spcAft>
              <a:buClrTx/>
              <a:buSzTx/>
              <a:buFontTx/>
              <a:buNone/>
              <a:tabLst/>
              <a:defRPr/>
            </a:pPr>
            <a:r>
              <a:rPr kumimoji="0" lang="en-US" sz="15000" b="1" i="0" u="none" strike="noStrike" kern="1200" cap="none" spc="0" normalizeH="0" baseline="0" noProof="0">
                <a:ln>
                  <a:noFill/>
                </a:ln>
                <a:solidFill>
                  <a:srgbClr val="002060"/>
                </a:solidFill>
                <a:effectLst/>
                <a:uLnTx/>
                <a:uFillTx/>
                <a:latin typeface="Aptos" panose="020B0004020202020204" pitchFamily="34" charset="0"/>
                <a:ea typeface="+mn-ea"/>
                <a:cs typeface="+mn-cs"/>
              </a:rPr>
              <a:t>Meeting Three</a:t>
            </a:r>
          </a:p>
        </p:txBody>
      </p:sp>
      <p:pic>
        <p:nvPicPr>
          <p:cNvPr id="27" name="Graphic 26" descr="Bookmark with solid fill">
            <a:extLst>
              <a:ext uri="{FF2B5EF4-FFF2-40B4-BE49-F238E27FC236}">
                <a16:creationId xmlns:a16="http://schemas.microsoft.com/office/drawing/2014/main" id="{C827804A-F67F-5A4F-905D-3BC179547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06188" y="-320633"/>
            <a:ext cx="1831069" cy="1977532"/>
          </a:xfrm>
          <a:prstGeom prst="rect">
            <a:avLst/>
          </a:prstGeom>
        </p:spPr>
      </p:pic>
      <p:sp>
        <p:nvSpPr>
          <p:cNvPr id="28" name="Slide Number Placeholder 27">
            <a:extLst>
              <a:ext uri="{FF2B5EF4-FFF2-40B4-BE49-F238E27FC236}">
                <a16:creationId xmlns:a16="http://schemas.microsoft.com/office/drawing/2014/main" id="{1F44936C-9809-4403-C6CD-5457F2EF92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0489416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pic>
        <p:nvPicPr>
          <p:cNvPr id="6" name="Picture 5" descr="A picture containing food&#10;&#10;Description automatically generated">
            <a:extLst>
              <a:ext uri="{FF2B5EF4-FFF2-40B4-BE49-F238E27FC236}">
                <a16:creationId xmlns:a16="http://schemas.microsoft.com/office/drawing/2014/main" id="{999CBEF7-C656-416B-A8FD-A230703BF0A2}"/>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4419105" y="-10391"/>
            <a:ext cx="2671012" cy="1540042"/>
          </a:xfrm>
          <a:prstGeom prst="rect">
            <a:avLst/>
          </a:prstGeom>
        </p:spPr>
      </p:pic>
      <p:pic>
        <p:nvPicPr>
          <p:cNvPr id="7" name="Picture 6" descr="A picture containing food&#10;&#10;Description automatically generated">
            <a:extLst>
              <a:ext uri="{FF2B5EF4-FFF2-40B4-BE49-F238E27FC236}">
                <a16:creationId xmlns:a16="http://schemas.microsoft.com/office/drawing/2014/main" id="{83D60E25-B52B-4CD1-97BC-5665E08A5214}"/>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0" y="0"/>
            <a:ext cx="4058159" cy="2125580"/>
          </a:xfrm>
          <a:prstGeom prst="rect">
            <a:avLst/>
          </a:prstGeom>
        </p:spPr>
      </p:pic>
      <p:pic>
        <p:nvPicPr>
          <p:cNvPr id="8" name="Picture 7" descr="A picture containing food&#10;&#10;Description automatically generated">
            <a:extLst>
              <a:ext uri="{FF2B5EF4-FFF2-40B4-BE49-F238E27FC236}">
                <a16:creationId xmlns:a16="http://schemas.microsoft.com/office/drawing/2014/main" id="{6660AD2C-1C46-401E-87BE-1463F517D96A}"/>
              </a:ext>
            </a:extLst>
          </p:cNvPr>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a:ext>
            </a:extLst>
          </a:blip>
          <a:srcRect/>
          <a:stretch/>
        </p:blipFill>
        <p:spPr>
          <a:xfrm>
            <a:off x="221965" y="2322094"/>
            <a:ext cx="2575254" cy="2326106"/>
          </a:xfrm>
          <a:prstGeom prst="rect">
            <a:avLst/>
          </a:prstGeom>
        </p:spPr>
      </p:pic>
      <p:pic>
        <p:nvPicPr>
          <p:cNvPr id="9" name="Picture 8" descr="A picture containing food&#10;&#10;Description automatically generated">
            <a:extLst>
              <a:ext uri="{FF2B5EF4-FFF2-40B4-BE49-F238E27FC236}">
                <a16:creationId xmlns:a16="http://schemas.microsoft.com/office/drawing/2014/main" id="{CF4FF509-DB12-4CFF-9A6A-929100FFC370}"/>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a:ext>
            </a:extLst>
          </a:blip>
          <a:srcRect/>
          <a:stretch/>
        </p:blipFill>
        <p:spPr>
          <a:xfrm>
            <a:off x="221965" y="4746915"/>
            <a:ext cx="4856501" cy="2125579"/>
          </a:xfrm>
          <a:prstGeom prst="rect">
            <a:avLst/>
          </a:prstGeom>
        </p:spPr>
      </p:pic>
      <p:sp>
        <p:nvSpPr>
          <p:cNvPr id="10" name="TextBox 9">
            <a:extLst>
              <a:ext uri="{FF2B5EF4-FFF2-40B4-BE49-F238E27FC236}">
                <a16:creationId xmlns:a16="http://schemas.microsoft.com/office/drawing/2014/main" id="{DF63066F-2F09-4B89-9A9F-CA97BF4A09A8}"/>
              </a:ext>
            </a:extLst>
          </p:cNvPr>
          <p:cNvSpPr txBox="1"/>
          <p:nvPr/>
        </p:nvSpPr>
        <p:spPr>
          <a:xfrm>
            <a:off x="7439025" y="5941727"/>
            <a:ext cx="4170695" cy="369332"/>
          </a:xfrm>
          <a:prstGeom prst="rect">
            <a:avLst/>
          </a:prstGeom>
          <a:solidFill>
            <a:schemeClr val="tx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F7921D"/>
                </a:solidFill>
                <a:effectLst/>
                <a:uLnTx/>
                <a:uFillTx/>
                <a:latin typeface="Aptos" panose="020B0004020202020204" pitchFamily="34" charset="0"/>
              </a:rPr>
              <a:t>Date</a:t>
            </a:r>
          </a:p>
        </p:txBody>
      </p:sp>
      <p:sp>
        <p:nvSpPr>
          <p:cNvPr id="12" name="TextBox 11">
            <a:extLst>
              <a:ext uri="{FF2B5EF4-FFF2-40B4-BE49-F238E27FC236}">
                <a16:creationId xmlns:a16="http://schemas.microsoft.com/office/drawing/2014/main" id="{76FAACAF-E6EF-058B-4806-B0F46295DA1D}"/>
              </a:ext>
            </a:extLst>
          </p:cNvPr>
          <p:cNvSpPr txBox="1"/>
          <p:nvPr/>
        </p:nvSpPr>
        <p:spPr>
          <a:xfrm>
            <a:off x="7439025" y="5435229"/>
            <a:ext cx="37760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7921D"/>
                </a:solidFill>
                <a:effectLst/>
                <a:uLnTx/>
                <a:uFillTx/>
                <a:latin typeface="Aptos" panose="020B0004020202020204" pitchFamily="34" charset="0"/>
              </a:rPr>
              <a:t>Meeting </a:t>
            </a:r>
            <a:r>
              <a:rPr lang="en-US" sz="3000">
                <a:solidFill>
                  <a:srgbClr val="F7921D"/>
                </a:solidFill>
                <a:latin typeface="Aptos" panose="020B0004020202020204" pitchFamily="34" charset="0"/>
              </a:rPr>
              <a:t>3</a:t>
            </a:r>
            <a:endParaRPr kumimoji="0" lang="en-US" sz="3000" b="0" i="0" u="none" strike="noStrike" kern="1200" cap="none" spc="0" normalizeH="0" baseline="0" noProof="0">
              <a:ln>
                <a:noFill/>
              </a:ln>
              <a:solidFill>
                <a:srgbClr val="F7921D"/>
              </a:solidFill>
              <a:effectLst/>
              <a:uLnTx/>
              <a:uFillTx/>
              <a:latin typeface="Aptos" panose="020B0004020202020204" pitchFamily="34" charset="0"/>
            </a:endParaRPr>
          </a:p>
        </p:txBody>
      </p:sp>
      <p:sp>
        <p:nvSpPr>
          <p:cNvPr id="14" name="Slide Number Placeholder 13">
            <a:extLst>
              <a:ext uri="{FF2B5EF4-FFF2-40B4-BE49-F238E27FC236}">
                <a16:creationId xmlns:a16="http://schemas.microsoft.com/office/drawing/2014/main" id="{13ED7D94-45AB-66DD-9A25-DD8F15B91C4C}"/>
              </a:ext>
            </a:extLst>
          </p:cNvPr>
          <p:cNvSpPr>
            <a:spLocks noGrp="1"/>
          </p:cNvSpPr>
          <p:nvPr>
            <p:ph type="sldNum" idx="12"/>
          </p:nvPr>
        </p:nvSpPr>
        <p:spPr/>
        <p:txBody>
          <a:bodyPr/>
          <a:lstStyle/>
          <a:p>
            <a:fld id="{330EA680-D336-4FF7-8B7A-9848BB0A1C32}" type="slidenum">
              <a:rPr lang="en-US" sz="1100" smtClean="0">
                <a:latin typeface="Aptos" panose="020B0004020202020204" pitchFamily="34" charset="0"/>
              </a:rPr>
              <a:t>61</a:t>
            </a:fld>
            <a:endParaRPr lang="en-US" sz="1100">
              <a:latin typeface="Aptos" panose="020B0004020202020204" pitchFamily="34" charset="0"/>
            </a:endParaRPr>
          </a:p>
        </p:txBody>
      </p:sp>
      <p:sp>
        <p:nvSpPr>
          <p:cNvPr id="2" name="TextBox 1">
            <a:extLst>
              <a:ext uri="{FF2B5EF4-FFF2-40B4-BE49-F238E27FC236}">
                <a16:creationId xmlns:a16="http://schemas.microsoft.com/office/drawing/2014/main" id="{4096EC4D-5138-1A8D-5806-19B2846DD0C5}"/>
              </a:ext>
            </a:extLst>
          </p:cNvPr>
          <p:cNvSpPr txBox="1"/>
          <p:nvPr/>
        </p:nvSpPr>
        <p:spPr>
          <a:xfrm>
            <a:off x="3206339" y="2897686"/>
            <a:ext cx="8730099" cy="92332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bg1"/>
                </a:solidFill>
                <a:effectLst/>
                <a:uLnTx/>
                <a:uFillTx/>
                <a:latin typeface="Aptos" panose="020B0004020202020204" pitchFamily="34" charset="0"/>
              </a:rPr>
              <a:t>Resource Equity in Action</a:t>
            </a:r>
            <a:endParaRPr kumimoji="0" lang="en-US" sz="5000" b="1" i="0" u="none" strike="noStrike" kern="1200" cap="none" spc="0" normalizeH="0" baseline="0" noProof="0">
              <a:ln>
                <a:noFill/>
              </a:ln>
              <a:solidFill>
                <a:schemeClr val="bg1"/>
              </a:solidFill>
              <a:effectLst/>
              <a:uLnTx/>
              <a:uFillTx/>
              <a:latin typeface="Aptos" panose="020B0004020202020204" pitchFamily="34" charset="0"/>
            </a:endParaRPr>
          </a:p>
        </p:txBody>
      </p:sp>
      <p:sp>
        <p:nvSpPr>
          <p:cNvPr id="3" name="TextBox 2">
            <a:extLst>
              <a:ext uri="{FF2B5EF4-FFF2-40B4-BE49-F238E27FC236}">
                <a16:creationId xmlns:a16="http://schemas.microsoft.com/office/drawing/2014/main" id="{2B074039-D97B-4588-D08B-3FBDA3EFDE94}"/>
              </a:ext>
            </a:extLst>
          </p:cNvPr>
          <p:cNvSpPr txBox="1"/>
          <p:nvPr/>
        </p:nvSpPr>
        <p:spPr>
          <a:xfrm>
            <a:off x="3229840" y="3695779"/>
            <a:ext cx="8239247" cy="61555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schemeClr val="bg1"/>
                </a:solidFill>
                <a:effectLst/>
                <a:uLnTx/>
                <a:uFillTx/>
                <a:latin typeface="Aptos Narrow" panose="020B0004020202020204" pitchFamily="34" charset="0"/>
              </a:rPr>
              <a:t>A 5-Step Facilitation Guide for</a:t>
            </a:r>
            <a:r>
              <a:rPr lang="en-US" sz="3400">
                <a:solidFill>
                  <a:schemeClr val="bg1"/>
                </a:solidFill>
                <a:latin typeface="Aptos Narrow" panose="020B0004020202020204" pitchFamily="34" charset="0"/>
              </a:rPr>
              <a:t> High Schools</a:t>
            </a:r>
            <a:endParaRPr kumimoji="0" lang="en-US" sz="3400" b="0" i="0" u="none" strike="noStrike" kern="1200" cap="none" spc="0" normalizeH="0" baseline="0" noProof="0">
              <a:ln>
                <a:noFill/>
              </a:ln>
              <a:solidFill>
                <a:schemeClr val="bg1"/>
              </a:solidFill>
              <a:effectLst/>
              <a:uLnTx/>
              <a:uFillTx/>
              <a:latin typeface="Aptos Narrow" panose="020B0004020202020204" pitchFamily="34" charset="0"/>
            </a:endParaRPr>
          </a:p>
        </p:txBody>
      </p:sp>
    </p:spTree>
    <p:extLst>
      <p:ext uri="{BB962C8B-B14F-4D97-AF65-F5344CB8AC3E}">
        <p14:creationId xmlns:p14="http://schemas.microsoft.com/office/powerpoint/2010/main" val="14498748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tile tx="0" ty="0" sx="40000" sy="40000" flip="none" algn="tl"/>
        </a:blipFill>
        <a:effectLst/>
      </p:bgPr>
    </p:bg>
    <p:spTree>
      <p:nvGrpSpPr>
        <p:cNvPr id="1" name="">
          <a:extLst>
            <a:ext uri="{FF2B5EF4-FFF2-40B4-BE49-F238E27FC236}">
              <a16:creationId xmlns:a16="http://schemas.microsoft.com/office/drawing/2014/main" id="{145BC198-27AD-B51D-EF3E-0A82C32713A7}"/>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8D75170-E6B2-8EA4-D8C0-A7866580BEC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4" name="think-cell data - do not delete" hidden="1">
                        <a:extLst>
                          <a:ext uri="{FF2B5EF4-FFF2-40B4-BE49-F238E27FC236}">
                            <a16:creationId xmlns:a16="http://schemas.microsoft.com/office/drawing/2014/main" id="{68D75170-E6B2-8EA4-D8C0-A7866580BE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8D5240C-FE27-E178-FA48-A7AB8471DA2C}"/>
              </a:ext>
            </a:extLst>
          </p:cNvPr>
          <p:cNvSpPr>
            <a:spLocks noGrp="1"/>
          </p:cNvSpPr>
          <p:nvPr>
            <p:ph type="title"/>
          </p:nvPr>
        </p:nvSpPr>
        <p:spPr>
          <a:xfrm>
            <a:off x="868180" y="570293"/>
            <a:ext cx="4033604" cy="1325563"/>
          </a:xfrm>
        </p:spPr>
        <p:txBody>
          <a:bodyPr vert="horz">
            <a:normAutofit/>
          </a:bodyPr>
          <a:lstStyle/>
          <a:p>
            <a:r>
              <a:rPr lang="en-US" sz="5400"/>
              <a:t>Agenda</a:t>
            </a:r>
          </a:p>
        </p:txBody>
      </p:sp>
      <p:graphicFrame>
        <p:nvGraphicFramePr>
          <p:cNvPr id="9" name="Table 8">
            <a:extLst>
              <a:ext uri="{FF2B5EF4-FFF2-40B4-BE49-F238E27FC236}">
                <a16:creationId xmlns:a16="http://schemas.microsoft.com/office/drawing/2014/main" id="{8CDB0B16-7884-64BA-D3FF-9384C835A446}"/>
              </a:ext>
            </a:extLst>
          </p:cNvPr>
          <p:cNvGraphicFramePr>
            <a:graphicFrameLocks noGrp="1"/>
          </p:cNvGraphicFramePr>
          <p:nvPr/>
        </p:nvGraphicFramePr>
        <p:xfrm>
          <a:off x="868180" y="2006261"/>
          <a:ext cx="6440423" cy="2601007"/>
        </p:xfrm>
        <a:graphic>
          <a:graphicData uri="http://schemas.openxmlformats.org/drawingml/2006/table">
            <a:tbl>
              <a:tblPr firstRow="1" bandRow="1">
                <a:tableStyleId>{5C22544A-7EE6-4342-B048-85BDC9FD1C3A}</a:tableStyleId>
              </a:tblPr>
              <a:tblGrid>
                <a:gridCol w="1358526">
                  <a:extLst>
                    <a:ext uri="{9D8B030D-6E8A-4147-A177-3AD203B41FA5}">
                      <a16:colId xmlns:a16="http://schemas.microsoft.com/office/drawing/2014/main" val="289397131"/>
                    </a:ext>
                  </a:extLst>
                </a:gridCol>
                <a:gridCol w="5081897">
                  <a:extLst>
                    <a:ext uri="{9D8B030D-6E8A-4147-A177-3AD203B41FA5}">
                      <a16:colId xmlns:a16="http://schemas.microsoft.com/office/drawing/2014/main" val="993778328"/>
                    </a:ext>
                  </a:extLst>
                </a:gridCol>
              </a:tblGrid>
              <a:tr h="704201">
                <a:tc>
                  <a:txBody>
                    <a:bodyPr/>
                    <a:lstStyle/>
                    <a:p>
                      <a:pPr algn="l"/>
                      <a:r>
                        <a:rPr lang="en-US" sz="2000" b="1">
                          <a:solidFill>
                            <a:srgbClr val="003057"/>
                          </a:solidFill>
                          <a:latin typeface="Aptos" panose="020B0004020202020204" pitchFamily="34" charset="0"/>
                        </a:rPr>
                        <a:t>10 min</a:t>
                      </a:r>
                    </a:p>
                  </a:txBody>
                  <a:tcPr>
                    <a:noFill/>
                  </a:tcPr>
                </a:tc>
                <a:tc>
                  <a:txBody>
                    <a:bodyPr/>
                    <a:lstStyle/>
                    <a:p>
                      <a:r>
                        <a:rPr lang="en-US" sz="2000" b="0">
                          <a:solidFill>
                            <a:schemeClr val="tx1"/>
                          </a:solidFill>
                          <a:latin typeface="Aptos" panose="020B0004020202020204" pitchFamily="34" charset="0"/>
                        </a:rPr>
                        <a:t>Objectives &amp; Framing</a:t>
                      </a:r>
                    </a:p>
                  </a:txBody>
                  <a:tcPr>
                    <a:noFill/>
                  </a:tcPr>
                </a:tc>
                <a:extLst>
                  <a:ext uri="{0D108BD9-81ED-4DB2-BD59-A6C34878D82A}">
                    <a16:rowId xmlns:a16="http://schemas.microsoft.com/office/drawing/2014/main" val="1984067941"/>
                  </a:ext>
                </a:extLst>
              </a:tr>
              <a:tr h="902168">
                <a:tc>
                  <a:txBody>
                    <a:bodyPr/>
                    <a:lstStyle/>
                    <a:p>
                      <a:r>
                        <a:rPr lang="en-US" sz="2000" b="1">
                          <a:solidFill>
                            <a:srgbClr val="003057"/>
                          </a:solidFill>
                          <a:latin typeface="Aptos" panose="020B0004020202020204" pitchFamily="34" charset="0"/>
                        </a:rPr>
                        <a:t>40 min</a:t>
                      </a:r>
                    </a:p>
                  </a:txBody>
                  <a:tcPr>
                    <a:noFill/>
                  </a:tcPr>
                </a:tc>
                <a:tc>
                  <a:txBody>
                    <a:bodyPr/>
                    <a:lstStyle/>
                    <a:p>
                      <a:r>
                        <a:rPr lang="en-US" sz="2000" b="0">
                          <a:solidFill>
                            <a:schemeClr val="tx1"/>
                          </a:solidFill>
                          <a:latin typeface="Aptos" panose="020B0004020202020204" pitchFamily="34" charset="0"/>
                        </a:rPr>
                        <a:t>Initial Discussion of Five </a:t>
                      </a:r>
                      <a:br>
                        <a:rPr lang="en-US" sz="2000" b="0">
                          <a:solidFill>
                            <a:schemeClr val="tx1"/>
                          </a:solidFill>
                          <a:latin typeface="Aptos" panose="020B0004020202020204" pitchFamily="34" charset="0"/>
                        </a:rPr>
                      </a:br>
                      <a:r>
                        <a:rPr lang="en-US" sz="2000" b="0">
                          <a:solidFill>
                            <a:schemeClr val="tx1"/>
                          </a:solidFill>
                          <a:latin typeface="Aptos" panose="020B0004020202020204" pitchFamily="34" charset="0"/>
                        </a:rPr>
                        <a:t>Common Resource Inequities</a:t>
                      </a:r>
                    </a:p>
                  </a:txBody>
                  <a:tcPr>
                    <a:noFill/>
                  </a:tcPr>
                </a:tc>
                <a:extLst>
                  <a:ext uri="{0D108BD9-81ED-4DB2-BD59-A6C34878D82A}">
                    <a16:rowId xmlns:a16="http://schemas.microsoft.com/office/drawing/2014/main" val="3443398957"/>
                  </a:ext>
                </a:extLst>
              </a:tr>
              <a:tr h="994638">
                <a:tc>
                  <a:txBody>
                    <a:bodyPr/>
                    <a:lstStyle/>
                    <a:p>
                      <a:r>
                        <a:rPr lang="en-US" sz="2000" b="1">
                          <a:solidFill>
                            <a:srgbClr val="003057"/>
                          </a:solidFill>
                          <a:latin typeface="Aptos" panose="020B0004020202020204" pitchFamily="34" charset="0"/>
                        </a:rPr>
                        <a:t>15 min</a:t>
                      </a:r>
                    </a:p>
                  </a:txBody>
                  <a:tcPr>
                    <a:noFill/>
                  </a:tcPr>
                </a:tc>
                <a:tc>
                  <a:txBody>
                    <a:bodyPr/>
                    <a:lstStyle/>
                    <a:p>
                      <a:pPr>
                        <a:spcBef>
                          <a:spcPts val="600"/>
                        </a:spcBef>
                        <a:spcAft>
                          <a:spcPts val="0"/>
                        </a:spcAft>
                      </a:pPr>
                      <a:r>
                        <a:rPr lang="en-US" sz="2000" b="0">
                          <a:solidFill>
                            <a:schemeClr val="tx1"/>
                          </a:solidFill>
                          <a:latin typeface="Aptos" panose="020B0004020202020204" pitchFamily="34" charset="0"/>
                        </a:rPr>
                        <a:t>Prioritize Three Common Resource Inequities &amp; Overview Next Steps</a:t>
                      </a:r>
                    </a:p>
                  </a:txBody>
                  <a:tcPr>
                    <a:noFill/>
                  </a:tcPr>
                </a:tc>
                <a:extLst>
                  <a:ext uri="{0D108BD9-81ED-4DB2-BD59-A6C34878D82A}">
                    <a16:rowId xmlns:a16="http://schemas.microsoft.com/office/drawing/2014/main" val="934003276"/>
                  </a:ext>
                </a:extLst>
              </a:tr>
            </a:tbl>
          </a:graphicData>
        </a:graphic>
      </p:graphicFrame>
      <p:sp>
        <p:nvSpPr>
          <p:cNvPr id="5" name="Slide Number Placeholder 4">
            <a:extLst>
              <a:ext uri="{FF2B5EF4-FFF2-40B4-BE49-F238E27FC236}">
                <a16:creationId xmlns:a16="http://schemas.microsoft.com/office/drawing/2014/main" id="{9E735B1B-98B2-088F-0BE4-01E4317255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7" name="Rounded Rectangle 6">
            <a:extLst>
              <a:ext uri="{FF2B5EF4-FFF2-40B4-BE49-F238E27FC236}">
                <a16:creationId xmlns:a16="http://schemas.microsoft.com/office/drawing/2014/main" id="{3C9525CF-FF01-73D3-9A4C-095FAB18CB7E}"/>
              </a:ext>
            </a:extLst>
          </p:cNvPr>
          <p:cNvSpPr/>
          <p:nvPr/>
        </p:nvSpPr>
        <p:spPr>
          <a:xfrm>
            <a:off x="6801274" y="705204"/>
            <a:ext cx="4801114" cy="5292560"/>
          </a:xfrm>
          <a:custGeom>
            <a:avLst/>
            <a:gdLst>
              <a:gd name="connsiteX0" fmla="*/ 0 w 4801114"/>
              <a:gd name="connsiteY0" fmla="*/ 154740 h 5292560"/>
              <a:gd name="connsiteX1" fmla="*/ 154740 w 4801114"/>
              <a:gd name="connsiteY1" fmla="*/ 0 h 5292560"/>
              <a:gd name="connsiteX2" fmla="*/ 841318 w 4801114"/>
              <a:gd name="connsiteY2" fmla="*/ 0 h 5292560"/>
              <a:gd name="connsiteX3" fmla="*/ 1393148 w 4801114"/>
              <a:gd name="connsiteY3" fmla="*/ 0 h 5292560"/>
              <a:gd name="connsiteX4" fmla="*/ 1989893 w 4801114"/>
              <a:gd name="connsiteY4" fmla="*/ 0 h 5292560"/>
              <a:gd name="connsiteX5" fmla="*/ 2631555 w 4801114"/>
              <a:gd name="connsiteY5" fmla="*/ 0 h 5292560"/>
              <a:gd name="connsiteX6" fmla="*/ 3183385 w 4801114"/>
              <a:gd name="connsiteY6" fmla="*/ 0 h 5292560"/>
              <a:gd name="connsiteX7" fmla="*/ 3914879 w 4801114"/>
              <a:gd name="connsiteY7" fmla="*/ 0 h 5292560"/>
              <a:gd name="connsiteX8" fmla="*/ 4646374 w 4801114"/>
              <a:gd name="connsiteY8" fmla="*/ 0 h 5292560"/>
              <a:gd name="connsiteX9" fmla="*/ 4801114 w 4801114"/>
              <a:gd name="connsiteY9" fmla="*/ 154740 h 5292560"/>
              <a:gd name="connsiteX10" fmla="*/ 4801114 w 4801114"/>
              <a:gd name="connsiteY10" fmla="*/ 777625 h 5292560"/>
              <a:gd name="connsiteX11" fmla="*/ 4801114 w 4801114"/>
              <a:gd name="connsiteY11" fmla="*/ 1450341 h 5292560"/>
              <a:gd name="connsiteX12" fmla="*/ 4801114 w 4801114"/>
              <a:gd name="connsiteY12" fmla="*/ 1973564 h 5292560"/>
              <a:gd name="connsiteX13" fmla="*/ 4801114 w 4801114"/>
              <a:gd name="connsiteY13" fmla="*/ 2596449 h 5292560"/>
              <a:gd name="connsiteX14" fmla="*/ 4801114 w 4801114"/>
              <a:gd name="connsiteY14" fmla="*/ 3069842 h 5292560"/>
              <a:gd name="connsiteX15" fmla="*/ 4801114 w 4801114"/>
              <a:gd name="connsiteY15" fmla="*/ 3792388 h 5292560"/>
              <a:gd name="connsiteX16" fmla="*/ 4801114 w 4801114"/>
              <a:gd name="connsiteY16" fmla="*/ 4415273 h 5292560"/>
              <a:gd name="connsiteX17" fmla="*/ 4801114 w 4801114"/>
              <a:gd name="connsiteY17" fmla="*/ 5137820 h 5292560"/>
              <a:gd name="connsiteX18" fmla="*/ 4646374 w 4801114"/>
              <a:gd name="connsiteY18" fmla="*/ 5292560 h 5292560"/>
              <a:gd name="connsiteX19" fmla="*/ 3959796 w 4801114"/>
              <a:gd name="connsiteY19" fmla="*/ 5292560 h 5292560"/>
              <a:gd name="connsiteX20" fmla="*/ 3273217 w 4801114"/>
              <a:gd name="connsiteY20" fmla="*/ 5292560 h 5292560"/>
              <a:gd name="connsiteX21" fmla="*/ 2541723 w 4801114"/>
              <a:gd name="connsiteY21" fmla="*/ 5292560 h 5292560"/>
              <a:gd name="connsiteX22" fmla="*/ 1855144 w 4801114"/>
              <a:gd name="connsiteY22" fmla="*/ 5292560 h 5292560"/>
              <a:gd name="connsiteX23" fmla="*/ 1123650 w 4801114"/>
              <a:gd name="connsiteY23" fmla="*/ 5292560 h 5292560"/>
              <a:gd name="connsiteX24" fmla="*/ 154740 w 4801114"/>
              <a:gd name="connsiteY24" fmla="*/ 5292560 h 5292560"/>
              <a:gd name="connsiteX25" fmla="*/ 0 w 4801114"/>
              <a:gd name="connsiteY25" fmla="*/ 5137820 h 5292560"/>
              <a:gd name="connsiteX26" fmla="*/ 0 w 4801114"/>
              <a:gd name="connsiteY26" fmla="*/ 4415273 h 5292560"/>
              <a:gd name="connsiteX27" fmla="*/ 0 w 4801114"/>
              <a:gd name="connsiteY27" fmla="*/ 3892050 h 5292560"/>
              <a:gd name="connsiteX28" fmla="*/ 0 w 4801114"/>
              <a:gd name="connsiteY28" fmla="*/ 3418657 h 5292560"/>
              <a:gd name="connsiteX29" fmla="*/ 0 w 4801114"/>
              <a:gd name="connsiteY29" fmla="*/ 2895434 h 5292560"/>
              <a:gd name="connsiteX30" fmla="*/ 0 w 4801114"/>
              <a:gd name="connsiteY30" fmla="*/ 2372211 h 5292560"/>
              <a:gd name="connsiteX31" fmla="*/ 0 w 4801114"/>
              <a:gd name="connsiteY31" fmla="*/ 1749326 h 5292560"/>
              <a:gd name="connsiteX32" fmla="*/ 0 w 4801114"/>
              <a:gd name="connsiteY32" fmla="*/ 1126441 h 5292560"/>
              <a:gd name="connsiteX33" fmla="*/ 0 w 4801114"/>
              <a:gd name="connsiteY33" fmla="*/ 154740 h 529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01114" h="5292560" fill="none" extrusionOk="0">
                <a:moveTo>
                  <a:pt x="0" y="154740"/>
                </a:moveTo>
                <a:cubicBezTo>
                  <a:pt x="-941" y="72799"/>
                  <a:pt x="89258" y="5731"/>
                  <a:pt x="154740" y="0"/>
                </a:cubicBezTo>
                <a:cubicBezTo>
                  <a:pt x="409436" y="19599"/>
                  <a:pt x="631296" y="4819"/>
                  <a:pt x="841318" y="0"/>
                </a:cubicBezTo>
                <a:cubicBezTo>
                  <a:pt x="1051340" y="-4819"/>
                  <a:pt x="1192868" y="3291"/>
                  <a:pt x="1393148" y="0"/>
                </a:cubicBezTo>
                <a:cubicBezTo>
                  <a:pt x="1593428" y="-3291"/>
                  <a:pt x="1762414" y="8394"/>
                  <a:pt x="1989893" y="0"/>
                </a:cubicBezTo>
                <a:cubicBezTo>
                  <a:pt x="2217372" y="-8394"/>
                  <a:pt x="2486509" y="-15709"/>
                  <a:pt x="2631555" y="0"/>
                </a:cubicBezTo>
                <a:cubicBezTo>
                  <a:pt x="2776601" y="15709"/>
                  <a:pt x="3004488" y="-11568"/>
                  <a:pt x="3183385" y="0"/>
                </a:cubicBezTo>
                <a:cubicBezTo>
                  <a:pt x="3362282" y="11568"/>
                  <a:pt x="3575977" y="11998"/>
                  <a:pt x="3914879" y="0"/>
                </a:cubicBezTo>
                <a:cubicBezTo>
                  <a:pt x="4253781" y="-11998"/>
                  <a:pt x="4450970" y="18611"/>
                  <a:pt x="4646374" y="0"/>
                </a:cubicBezTo>
                <a:cubicBezTo>
                  <a:pt x="4736877" y="17702"/>
                  <a:pt x="4813029" y="74295"/>
                  <a:pt x="4801114" y="154740"/>
                </a:cubicBezTo>
                <a:cubicBezTo>
                  <a:pt x="4821963" y="290487"/>
                  <a:pt x="4811001" y="607896"/>
                  <a:pt x="4801114" y="777625"/>
                </a:cubicBezTo>
                <a:cubicBezTo>
                  <a:pt x="4791227" y="947354"/>
                  <a:pt x="4785190" y="1136446"/>
                  <a:pt x="4801114" y="1450341"/>
                </a:cubicBezTo>
                <a:cubicBezTo>
                  <a:pt x="4817038" y="1764236"/>
                  <a:pt x="4776064" y="1847759"/>
                  <a:pt x="4801114" y="1973564"/>
                </a:cubicBezTo>
                <a:cubicBezTo>
                  <a:pt x="4826164" y="2099369"/>
                  <a:pt x="4829087" y="2440184"/>
                  <a:pt x="4801114" y="2596449"/>
                </a:cubicBezTo>
                <a:cubicBezTo>
                  <a:pt x="4773141" y="2752715"/>
                  <a:pt x="4807128" y="2849001"/>
                  <a:pt x="4801114" y="3069842"/>
                </a:cubicBezTo>
                <a:cubicBezTo>
                  <a:pt x="4795100" y="3290683"/>
                  <a:pt x="4820857" y="3573488"/>
                  <a:pt x="4801114" y="3792388"/>
                </a:cubicBezTo>
                <a:cubicBezTo>
                  <a:pt x="4781371" y="4011288"/>
                  <a:pt x="4794572" y="4217501"/>
                  <a:pt x="4801114" y="4415273"/>
                </a:cubicBezTo>
                <a:cubicBezTo>
                  <a:pt x="4807656" y="4613045"/>
                  <a:pt x="4771983" y="4808401"/>
                  <a:pt x="4801114" y="5137820"/>
                </a:cubicBezTo>
                <a:cubicBezTo>
                  <a:pt x="4803694" y="5228786"/>
                  <a:pt x="4728561" y="5305951"/>
                  <a:pt x="4646374" y="5292560"/>
                </a:cubicBezTo>
                <a:cubicBezTo>
                  <a:pt x="4378374" y="5298236"/>
                  <a:pt x="4136250" y="5271155"/>
                  <a:pt x="3959796" y="5292560"/>
                </a:cubicBezTo>
                <a:cubicBezTo>
                  <a:pt x="3783342" y="5313965"/>
                  <a:pt x="3497247" y="5281520"/>
                  <a:pt x="3273217" y="5292560"/>
                </a:cubicBezTo>
                <a:cubicBezTo>
                  <a:pt x="3049187" y="5303600"/>
                  <a:pt x="2865700" y="5313741"/>
                  <a:pt x="2541723" y="5292560"/>
                </a:cubicBezTo>
                <a:cubicBezTo>
                  <a:pt x="2217746" y="5271379"/>
                  <a:pt x="2127230" y="5280839"/>
                  <a:pt x="1855144" y="5292560"/>
                </a:cubicBezTo>
                <a:cubicBezTo>
                  <a:pt x="1583058" y="5304281"/>
                  <a:pt x="1347647" y="5321941"/>
                  <a:pt x="1123650" y="5292560"/>
                </a:cubicBezTo>
                <a:cubicBezTo>
                  <a:pt x="899653" y="5263179"/>
                  <a:pt x="416691" y="5301650"/>
                  <a:pt x="154740" y="5292560"/>
                </a:cubicBezTo>
                <a:cubicBezTo>
                  <a:pt x="81630" y="5279771"/>
                  <a:pt x="-3400" y="5234739"/>
                  <a:pt x="0" y="5137820"/>
                </a:cubicBezTo>
                <a:cubicBezTo>
                  <a:pt x="5062" y="4833934"/>
                  <a:pt x="-29747" y="4706826"/>
                  <a:pt x="0" y="4415273"/>
                </a:cubicBezTo>
                <a:cubicBezTo>
                  <a:pt x="29747" y="4123720"/>
                  <a:pt x="-14341" y="4140993"/>
                  <a:pt x="0" y="3892050"/>
                </a:cubicBezTo>
                <a:cubicBezTo>
                  <a:pt x="14341" y="3643107"/>
                  <a:pt x="-13667" y="3549494"/>
                  <a:pt x="0" y="3418657"/>
                </a:cubicBezTo>
                <a:cubicBezTo>
                  <a:pt x="13667" y="3287820"/>
                  <a:pt x="-17199" y="3103375"/>
                  <a:pt x="0" y="2895434"/>
                </a:cubicBezTo>
                <a:cubicBezTo>
                  <a:pt x="17199" y="2687493"/>
                  <a:pt x="-20165" y="2577738"/>
                  <a:pt x="0" y="2372211"/>
                </a:cubicBezTo>
                <a:cubicBezTo>
                  <a:pt x="20165" y="2166684"/>
                  <a:pt x="22092" y="1969531"/>
                  <a:pt x="0" y="1749326"/>
                </a:cubicBezTo>
                <a:cubicBezTo>
                  <a:pt x="-22092" y="1529121"/>
                  <a:pt x="-17195" y="1403764"/>
                  <a:pt x="0" y="1126441"/>
                </a:cubicBezTo>
                <a:cubicBezTo>
                  <a:pt x="17195" y="849119"/>
                  <a:pt x="1858" y="540174"/>
                  <a:pt x="0" y="154740"/>
                </a:cubicBezTo>
                <a:close/>
              </a:path>
              <a:path w="4801114" h="5292560" stroke="0" extrusionOk="0">
                <a:moveTo>
                  <a:pt x="0" y="154740"/>
                </a:moveTo>
                <a:cubicBezTo>
                  <a:pt x="-12265" y="61713"/>
                  <a:pt x="55551" y="5152"/>
                  <a:pt x="154740" y="0"/>
                </a:cubicBezTo>
                <a:cubicBezTo>
                  <a:pt x="301655" y="24297"/>
                  <a:pt x="635258" y="15392"/>
                  <a:pt x="886235" y="0"/>
                </a:cubicBezTo>
                <a:cubicBezTo>
                  <a:pt x="1137213" y="-15392"/>
                  <a:pt x="1303435" y="-16737"/>
                  <a:pt x="1482980" y="0"/>
                </a:cubicBezTo>
                <a:cubicBezTo>
                  <a:pt x="1662525" y="16737"/>
                  <a:pt x="1853508" y="-8294"/>
                  <a:pt x="2034810" y="0"/>
                </a:cubicBezTo>
                <a:cubicBezTo>
                  <a:pt x="2216112" y="8294"/>
                  <a:pt x="2528462" y="-16244"/>
                  <a:pt x="2721388" y="0"/>
                </a:cubicBezTo>
                <a:cubicBezTo>
                  <a:pt x="2914314" y="16244"/>
                  <a:pt x="3161422" y="13329"/>
                  <a:pt x="3318134" y="0"/>
                </a:cubicBezTo>
                <a:cubicBezTo>
                  <a:pt x="3474846" y="-13329"/>
                  <a:pt x="3792044" y="13332"/>
                  <a:pt x="4049628" y="0"/>
                </a:cubicBezTo>
                <a:cubicBezTo>
                  <a:pt x="4307212" y="-13332"/>
                  <a:pt x="4389074" y="-23138"/>
                  <a:pt x="4646374" y="0"/>
                </a:cubicBezTo>
                <a:cubicBezTo>
                  <a:pt x="4724264" y="12525"/>
                  <a:pt x="4793930" y="60946"/>
                  <a:pt x="4801114" y="154740"/>
                </a:cubicBezTo>
                <a:cubicBezTo>
                  <a:pt x="4804212" y="347845"/>
                  <a:pt x="4797114" y="533811"/>
                  <a:pt x="4801114" y="677963"/>
                </a:cubicBezTo>
                <a:cubicBezTo>
                  <a:pt x="4805114" y="822115"/>
                  <a:pt x="4778104" y="1080996"/>
                  <a:pt x="4801114" y="1300848"/>
                </a:cubicBezTo>
                <a:cubicBezTo>
                  <a:pt x="4824124" y="1520701"/>
                  <a:pt x="4826799" y="1639484"/>
                  <a:pt x="4801114" y="1873903"/>
                </a:cubicBezTo>
                <a:cubicBezTo>
                  <a:pt x="4775429" y="2108323"/>
                  <a:pt x="4818797" y="2412236"/>
                  <a:pt x="4801114" y="2596449"/>
                </a:cubicBezTo>
                <a:cubicBezTo>
                  <a:pt x="4783431" y="2780662"/>
                  <a:pt x="4824833" y="3146907"/>
                  <a:pt x="4801114" y="3318996"/>
                </a:cubicBezTo>
                <a:cubicBezTo>
                  <a:pt x="4777395" y="3491085"/>
                  <a:pt x="4798398" y="3655598"/>
                  <a:pt x="4801114" y="3842219"/>
                </a:cubicBezTo>
                <a:cubicBezTo>
                  <a:pt x="4803830" y="4028840"/>
                  <a:pt x="4801937" y="4338593"/>
                  <a:pt x="4801114" y="4465104"/>
                </a:cubicBezTo>
                <a:cubicBezTo>
                  <a:pt x="4800291" y="4591616"/>
                  <a:pt x="4811248" y="4973249"/>
                  <a:pt x="4801114" y="5137820"/>
                </a:cubicBezTo>
                <a:cubicBezTo>
                  <a:pt x="4799886" y="5219588"/>
                  <a:pt x="4747305" y="5289417"/>
                  <a:pt x="4646374" y="5292560"/>
                </a:cubicBezTo>
                <a:cubicBezTo>
                  <a:pt x="4527086" y="5308565"/>
                  <a:pt x="4374268" y="5273845"/>
                  <a:pt x="4139461" y="5292560"/>
                </a:cubicBezTo>
                <a:cubicBezTo>
                  <a:pt x="3904654" y="5311275"/>
                  <a:pt x="3587741" y="5261377"/>
                  <a:pt x="3407966" y="5292560"/>
                </a:cubicBezTo>
                <a:cubicBezTo>
                  <a:pt x="3228191" y="5323743"/>
                  <a:pt x="2935274" y="5324194"/>
                  <a:pt x="2766304" y="5292560"/>
                </a:cubicBezTo>
                <a:cubicBezTo>
                  <a:pt x="2597334" y="5260926"/>
                  <a:pt x="2441642" y="5286776"/>
                  <a:pt x="2214475" y="5292560"/>
                </a:cubicBezTo>
                <a:cubicBezTo>
                  <a:pt x="1987308" y="5298344"/>
                  <a:pt x="1724635" y="5286542"/>
                  <a:pt x="1572813" y="5292560"/>
                </a:cubicBezTo>
                <a:cubicBezTo>
                  <a:pt x="1420991" y="5298578"/>
                  <a:pt x="1289408" y="5302403"/>
                  <a:pt x="1065900" y="5292560"/>
                </a:cubicBezTo>
                <a:cubicBezTo>
                  <a:pt x="842392" y="5282717"/>
                  <a:pt x="367900" y="5303156"/>
                  <a:pt x="154740" y="5292560"/>
                </a:cubicBezTo>
                <a:cubicBezTo>
                  <a:pt x="67219" y="5296695"/>
                  <a:pt x="-10162" y="5209797"/>
                  <a:pt x="0" y="5137820"/>
                </a:cubicBezTo>
                <a:cubicBezTo>
                  <a:pt x="17563" y="4934767"/>
                  <a:pt x="-21772" y="4794530"/>
                  <a:pt x="0" y="4465104"/>
                </a:cubicBezTo>
                <a:cubicBezTo>
                  <a:pt x="21772" y="4135678"/>
                  <a:pt x="25653" y="4095190"/>
                  <a:pt x="0" y="3941881"/>
                </a:cubicBezTo>
                <a:cubicBezTo>
                  <a:pt x="-25653" y="3788572"/>
                  <a:pt x="18344" y="3537873"/>
                  <a:pt x="0" y="3269165"/>
                </a:cubicBezTo>
                <a:cubicBezTo>
                  <a:pt x="-18344" y="3000457"/>
                  <a:pt x="11878" y="2988919"/>
                  <a:pt x="0" y="2795772"/>
                </a:cubicBezTo>
                <a:cubicBezTo>
                  <a:pt x="-11878" y="2602625"/>
                  <a:pt x="-11119" y="2326287"/>
                  <a:pt x="0" y="2123057"/>
                </a:cubicBezTo>
                <a:cubicBezTo>
                  <a:pt x="11119" y="1919828"/>
                  <a:pt x="11661" y="1847567"/>
                  <a:pt x="0" y="1599833"/>
                </a:cubicBezTo>
                <a:cubicBezTo>
                  <a:pt x="-11661" y="1352099"/>
                  <a:pt x="19475" y="1295512"/>
                  <a:pt x="0" y="1126441"/>
                </a:cubicBezTo>
                <a:cubicBezTo>
                  <a:pt x="-19475" y="957370"/>
                  <a:pt x="42034" y="397802"/>
                  <a:pt x="0" y="15474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Rect">
                    <a:avLst>
                      <a:gd name="adj" fmla="val 3223"/>
                    </a:avLst>
                  </a:prstGeom>
                  <ask:type>
                    <ask:lineSketchFreehand/>
                  </ask:type>
                </ask:lineSketchStyleProps>
              </a:ext>
            </a:extLst>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3" name="TextBox 12">
            <a:extLst>
              <a:ext uri="{FF2B5EF4-FFF2-40B4-BE49-F238E27FC236}">
                <a16:creationId xmlns:a16="http://schemas.microsoft.com/office/drawing/2014/main" id="{D904D714-0142-ED71-7692-A57C032ED13B}"/>
              </a:ext>
            </a:extLst>
          </p:cNvPr>
          <p:cNvSpPr txBox="1"/>
          <p:nvPr/>
        </p:nvSpPr>
        <p:spPr>
          <a:xfrm>
            <a:off x="7293613" y="1955816"/>
            <a:ext cx="3679187" cy="3631763"/>
          </a:xfrm>
          <a:prstGeom prst="rect">
            <a:avLst/>
          </a:prstGeom>
          <a:noFill/>
        </p:spPr>
        <p:txBody>
          <a:bodyPr wrap="square">
            <a:spAutoFit/>
          </a:bodyPr>
          <a:lstStyle/>
          <a:p>
            <a:pPr marL="0" marR="0" lvl="0" indent="0" algn="l" defTabSz="914400" rtl="0" eaLnBrk="1" fontAlgn="base" latinLnBrk="0" hangingPunct="1">
              <a:lnSpc>
                <a:spcPct val="100000"/>
              </a:lnSpc>
              <a:spcBef>
                <a:spcPts val="1600"/>
              </a:spcBef>
              <a:spcAft>
                <a:spcPts val="40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a:ea typeface="+mn-ea"/>
                <a:cs typeface="+mn-cs"/>
              </a:rPr>
              <a:t>During today’s session, we will…</a:t>
            </a:r>
          </a:p>
          <a:p>
            <a:pPr marL="285750" marR="0" lvl="0" indent="-285750" algn="l" defTabSz="914400" rtl="0" eaLnBrk="1" fontAlgn="base" latinLnBrk="0" hangingPunct="1">
              <a:lnSpc>
                <a:spcPct val="100000"/>
              </a:lnSpc>
              <a:spcBef>
                <a:spcPts val="16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Review five more of the most common high school resource inequities</a:t>
            </a:r>
          </a:p>
          <a:p>
            <a:pPr marL="285750" marR="0" lvl="0" indent="-285750" algn="l" defTabSz="914400" rtl="0" eaLnBrk="1" fontAlgn="base" latinLnBrk="0" hangingPunct="1">
              <a:lnSpc>
                <a:spcPct val="100000"/>
              </a:lnSpc>
              <a:spcBef>
                <a:spcPts val="16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Discuss the degree to which </a:t>
            </a:r>
            <a:br>
              <a:rPr kumimoji="0" lang="en-US" sz="1800" b="0" i="0" u="none" strike="noStrike" kern="1200" cap="none" spc="0" normalizeH="0" baseline="0" noProof="0">
                <a:ln>
                  <a:noFill/>
                </a:ln>
                <a:solidFill>
                  <a:prstClr val="black"/>
                </a:solidFill>
                <a:effectLst/>
                <a:uLnTx/>
                <a:uFillTx/>
                <a:latin typeface="Aptos"/>
                <a:ea typeface="+mn-ea"/>
                <a:cs typeface="+mn-cs"/>
              </a:rPr>
            </a:br>
            <a:r>
              <a:rPr kumimoji="0" lang="en-US" sz="1800" b="0" i="0" u="none" strike="noStrike" kern="1200" cap="none" spc="0" normalizeH="0" baseline="0" noProof="0">
                <a:ln>
                  <a:noFill/>
                </a:ln>
                <a:solidFill>
                  <a:prstClr val="black"/>
                </a:solidFill>
                <a:effectLst/>
                <a:uLnTx/>
                <a:uFillTx/>
                <a:latin typeface="Aptos"/>
                <a:ea typeface="+mn-ea"/>
                <a:cs typeface="+mn-cs"/>
              </a:rPr>
              <a:t>each one might be occurring in </a:t>
            </a:r>
            <a:br>
              <a:rPr kumimoji="0" lang="en-US" sz="1800" b="0" i="0" u="none" strike="noStrike" kern="1200" cap="none" spc="0" normalizeH="0" baseline="0" noProof="0">
                <a:ln>
                  <a:noFill/>
                </a:ln>
                <a:solidFill>
                  <a:prstClr val="black"/>
                </a:solidFill>
                <a:effectLst/>
                <a:uLnTx/>
                <a:uFillTx/>
                <a:latin typeface="Aptos"/>
                <a:ea typeface="+mn-ea"/>
                <a:cs typeface="+mn-cs"/>
              </a:rPr>
            </a:br>
            <a:r>
              <a:rPr kumimoji="0" lang="en-US" sz="1800" b="0" i="0" u="none" strike="noStrike" kern="1200" cap="none" spc="0" normalizeH="0" baseline="0" noProof="0">
                <a:ln>
                  <a:noFill/>
                </a:ln>
                <a:solidFill>
                  <a:prstClr val="black"/>
                </a:solidFill>
                <a:effectLst/>
                <a:uLnTx/>
                <a:uFillTx/>
                <a:latin typeface="Aptos"/>
                <a:ea typeface="+mn-ea"/>
                <a:cs typeface="+mn-cs"/>
              </a:rPr>
              <a:t>our school</a:t>
            </a:r>
          </a:p>
          <a:p>
            <a:pPr marL="285750" marR="0" lvl="0" indent="-285750" algn="l" defTabSz="914400" rtl="0" eaLnBrk="1" fontAlgn="base" latinLnBrk="0" hangingPunct="1">
              <a:lnSpc>
                <a:spcPct val="100000"/>
              </a:lnSpc>
              <a:spcBef>
                <a:spcPts val="16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Decide which three resource inequities we will prioritize to assess further</a:t>
            </a:r>
          </a:p>
        </p:txBody>
      </p:sp>
      <p:sp>
        <p:nvSpPr>
          <p:cNvPr id="14" name="Title 2">
            <a:extLst>
              <a:ext uri="{FF2B5EF4-FFF2-40B4-BE49-F238E27FC236}">
                <a16:creationId xmlns:a16="http://schemas.microsoft.com/office/drawing/2014/main" id="{6E48C85C-E4AC-20CE-4B88-A208B486460D}"/>
              </a:ext>
            </a:extLst>
          </p:cNvPr>
          <p:cNvSpPr txBox="1">
            <a:spLocks/>
          </p:cNvSpPr>
          <p:nvPr/>
        </p:nvSpPr>
        <p:spPr>
          <a:xfrm>
            <a:off x="7293613" y="860236"/>
            <a:ext cx="39250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3057"/>
                </a:solidFill>
                <a:latin typeface="Aptos" panose="020B00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srgbClr val="003057"/>
                </a:solidFill>
                <a:effectLst/>
                <a:uLnTx/>
                <a:uFillTx/>
                <a:latin typeface="Aptos" panose="020B0004020202020204" pitchFamily="34" charset="0"/>
                <a:ea typeface="+mj-ea"/>
                <a:cs typeface="+mj-cs"/>
              </a:rPr>
              <a:t>Today’s Objectives</a:t>
            </a:r>
          </a:p>
        </p:txBody>
      </p:sp>
    </p:spTree>
    <p:extLst>
      <p:ext uri="{BB962C8B-B14F-4D97-AF65-F5344CB8AC3E}">
        <p14:creationId xmlns:p14="http://schemas.microsoft.com/office/powerpoint/2010/main" val="38279955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696CE-353F-BBBB-FBB0-424F3EBB82D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2450B54-7847-93E2-5443-2D24B7CC328C}"/>
              </a:ext>
            </a:extLst>
          </p:cNvPr>
          <p:cNvSpPr/>
          <p:nvPr/>
        </p:nvSpPr>
        <p:spPr>
          <a:xfrm>
            <a:off x="-4" y="0"/>
            <a:ext cx="12192003" cy="1528759"/>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390D8714-6676-07F6-5C4F-E3F1DFACBB57}"/>
              </a:ext>
            </a:extLst>
          </p:cNvPr>
          <p:cNvSpPr txBox="1">
            <a:spLocks/>
          </p:cNvSpPr>
          <p:nvPr/>
        </p:nvSpPr>
        <p:spPr>
          <a:xfrm>
            <a:off x="356318" y="198644"/>
            <a:ext cx="11704618" cy="11485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a:solidFill>
                  <a:schemeClr val="bg1"/>
                </a:solidFill>
                <a:latin typeface="Aptos" panose="020B0004020202020204" pitchFamily="34" charset="0"/>
              </a:rPr>
              <a:t>We’ve looked at 5 common resource inequities already. Now, it’s time to explore another 5.</a:t>
            </a:r>
          </a:p>
        </p:txBody>
      </p:sp>
      <p:graphicFrame>
        <p:nvGraphicFramePr>
          <p:cNvPr id="3" name="think-cell data - do not delete" hidden="1">
            <a:extLst>
              <a:ext uri="{FF2B5EF4-FFF2-40B4-BE49-F238E27FC236}">
                <a16:creationId xmlns:a16="http://schemas.microsoft.com/office/drawing/2014/main" id="{EA76B843-B2F5-93A3-B14D-9968736E73A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EA76B843-B2F5-93A3-B14D-9968736E73A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43A3ED11-E52D-3F59-0327-1925AF9F0260}"/>
              </a:ext>
            </a:extLst>
          </p:cNvPr>
          <p:cNvSpPr>
            <a:spLocks noGrp="1"/>
          </p:cNvSpPr>
          <p:nvPr>
            <p:ph type="sldNum" sz="quarter" idx="12"/>
          </p:nvPr>
        </p:nvSpPr>
        <p:spPr/>
        <p:txBody>
          <a:bodyPr/>
          <a:lstStyle/>
          <a:p>
            <a:fld id="{330EA680-D336-4FF7-8B7A-9848BB0A1C32}" type="slidenum">
              <a:rPr lang="en-US" smtClean="0"/>
              <a:t>63</a:t>
            </a:fld>
            <a:endParaRPr lang="en-US"/>
          </a:p>
        </p:txBody>
      </p:sp>
      <p:sp>
        <p:nvSpPr>
          <p:cNvPr id="4" name="TextBox 3">
            <a:extLst>
              <a:ext uri="{FF2B5EF4-FFF2-40B4-BE49-F238E27FC236}">
                <a16:creationId xmlns:a16="http://schemas.microsoft.com/office/drawing/2014/main" id="{D51FD25E-FF85-ABDD-3AEC-E285D55B5742}"/>
              </a:ext>
            </a:extLst>
          </p:cNvPr>
          <p:cNvSpPr txBox="1"/>
          <p:nvPr/>
        </p:nvSpPr>
        <p:spPr>
          <a:xfrm>
            <a:off x="402395" y="2528007"/>
            <a:ext cx="11387211" cy="2651189"/>
          </a:xfrm>
          <a:prstGeom prst="rect">
            <a:avLst/>
          </a:prstGeom>
          <a:noFill/>
        </p:spPr>
        <p:txBody>
          <a:bodyPr wrap="square" numCol="2" rtlCol="0">
            <a:noAutofit/>
          </a:bodyPr>
          <a:lstStyle/>
          <a:p>
            <a:pPr marL="285750" indent="-285750">
              <a:spcAft>
                <a:spcPts val="1800"/>
              </a:spcAft>
              <a:buFont typeface="Arial" panose="020B0604020202020204" pitchFamily="34" charset="0"/>
              <a:buChar char="•"/>
            </a:pPr>
            <a:r>
              <a:rPr lang="en-US" sz="2000">
                <a:latin typeface="Aptos" panose="020B0004020202020204" pitchFamily="34" charset="0"/>
              </a:rPr>
              <a:t>[Insert title of prioritized resource equity]</a:t>
            </a:r>
          </a:p>
          <a:p>
            <a:pPr marL="285750" indent="-285750">
              <a:spcAft>
                <a:spcPts val="1800"/>
              </a:spcAft>
              <a:buFont typeface="Arial" panose="020B0604020202020204" pitchFamily="34" charset="0"/>
              <a:buChar char="•"/>
            </a:pPr>
            <a:r>
              <a:rPr lang="en-US" sz="2000">
                <a:latin typeface="Aptos" panose="020B0004020202020204" pitchFamily="34" charset="0"/>
              </a:rPr>
              <a:t>[Insert title of prioritized resource equity]</a:t>
            </a:r>
          </a:p>
          <a:p>
            <a:pPr marL="285750" indent="-285750">
              <a:spcAft>
                <a:spcPts val="1800"/>
              </a:spcAft>
              <a:buFont typeface="Arial" panose="020B0604020202020204" pitchFamily="34" charset="0"/>
              <a:buChar char="•"/>
            </a:pPr>
            <a:r>
              <a:rPr lang="en-US" sz="2000">
                <a:latin typeface="Aptos" panose="020B0004020202020204" pitchFamily="34" charset="0"/>
              </a:rPr>
              <a:t>[Insert title of prioritized resource equity]</a:t>
            </a:r>
          </a:p>
          <a:p>
            <a:pPr marL="285750" indent="-285750">
              <a:spcAft>
                <a:spcPts val="1800"/>
              </a:spcAft>
              <a:buFont typeface="Arial" panose="020B0604020202020204" pitchFamily="34" charset="0"/>
              <a:buChar char="•"/>
            </a:pPr>
            <a:r>
              <a:rPr lang="en-US" sz="2000">
                <a:latin typeface="Aptos" panose="020B0004020202020204" pitchFamily="34" charset="0"/>
              </a:rPr>
              <a:t>[Insert title of prioritized resource equity]</a:t>
            </a:r>
          </a:p>
          <a:p>
            <a:pPr marL="285750" indent="-285750">
              <a:spcAft>
                <a:spcPts val="1800"/>
              </a:spcAft>
              <a:buFont typeface="Arial" panose="020B0604020202020204" pitchFamily="34" charset="0"/>
              <a:buChar char="•"/>
            </a:pPr>
            <a:r>
              <a:rPr lang="en-US" sz="2000">
                <a:latin typeface="Aptos" panose="020B0004020202020204" pitchFamily="34" charset="0"/>
              </a:rPr>
              <a:t>[Insert title of prioritized resource equity]</a:t>
            </a:r>
          </a:p>
          <a:p>
            <a:pPr marL="285750" indent="-285750">
              <a:spcAft>
                <a:spcPts val="1800"/>
              </a:spcAft>
              <a:buFont typeface="Arial" panose="020B0604020202020204" pitchFamily="34" charset="0"/>
              <a:buChar char="•"/>
            </a:pPr>
            <a:r>
              <a:rPr lang="en-US" sz="2000">
                <a:latin typeface="Aptos" panose="020B0004020202020204" pitchFamily="34" charset="0"/>
              </a:rPr>
              <a:t>[Insert title of prioritized resource equity]</a:t>
            </a:r>
          </a:p>
          <a:p>
            <a:pPr marL="285750" indent="-285750">
              <a:spcAft>
                <a:spcPts val="1800"/>
              </a:spcAft>
              <a:buFont typeface="Arial" panose="020B0604020202020204" pitchFamily="34" charset="0"/>
              <a:buChar char="•"/>
            </a:pPr>
            <a:r>
              <a:rPr lang="en-US" sz="2000">
                <a:latin typeface="Aptos" panose="020B0004020202020204" pitchFamily="34" charset="0"/>
              </a:rPr>
              <a:t>[Insert title of prioritized resource equity]</a:t>
            </a:r>
          </a:p>
          <a:p>
            <a:pPr marL="285750" indent="-285750">
              <a:spcAft>
                <a:spcPts val="1800"/>
              </a:spcAft>
              <a:buFont typeface="Arial" panose="020B0604020202020204" pitchFamily="34" charset="0"/>
              <a:buChar char="•"/>
            </a:pPr>
            <a:r>
              <a:rPr lang="en-US" sz="2000">
                <a:latin typeface="Aptos" panose="020B0004020202020204" pitchFamily="34" charset="0"/>
              </a:rPr>
              <a:t>[Insert title of prioritized resource equity]</a:t>
            </a:r>
          </a:p>
          <a:p>
            <a:pPr marL="285750" indent="-285750">
              <a:spcAft>
                <a:spcPts val="1800"/>
              </a:spcAft>
              <a:buFont typeface="Arial" panose="020B0604020202020204" pitchFamily="34" charset="0"/>
              <a:buChar char="•"/>
            </a:pPr>
            <a:r>
              <a:rPr lang="en-US" sz="2000">
                <a:latin typeface="Aptos" panose="020B0004020202020204" pitchFamily="34" charset="0"/>
              </a:rPr>
              <a:t>[Insert title of prioritized resource equity]</a:t>
            </a:r>
          </a:p>
          <a:p>
            <a:pPr marL="285750" indent="-285750">
              <a:spcAft>
                <a:spcPts val="1800"/>
              </a:spcAft>
              <a:buFont typeface="Arial" panose="020B0604020202020204" pitchFamily="34" charset="0"/>
              <a:buChar char="•"/>
            </a:pPr>
            <a:r>
              <a:rPr lang="en-US" sz="2000">
                <a:latin typeface="Aptos" panose="020B0004020202020204" pitchFamily="34" charset="0"/>
              </a:rPr>
              <a:t>[Insert title of prioritized resource equity]</a:t>
            </a:r>
          </a:p>
        </p:txBody>
      </p:sp>
      <p:sp>
        <p:nvSpPr>
          <p:cNvPr id="7" name="Rectangle 6">
            <a:extLst>
              <a:ext uri="{FF2B5EF4-FFF2-40B4-BE49-F238E27FC236}">
                <a16:creationId xmlns:a16="http://schemas.microsoft.com/office/drawing/2014/main" id="{223E8D34-7931-7051-8A90-11F110F6E9BE}"/>
              </a:ext>
            </a:extLst>
          </p:cNvPr>
          <p:cNvSpPr/>
          <p:nvPr/>
        </p:nvSpPr>
        <p:spPr>
          <a:xfrm>
            <a:off x="898144" y="2039078"/>
            <a:ext cx="9956800" cy="3964868"/>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rgbClr val="003057"/>
                </a:solidFill>
                <a:latin typeface="Aptos" panose="020B0004020202020204" pitchFamily="34" charset="0"/>
              </a:rPr>
              <a:t>FACILITATOR NOTE:</a:t>
            </a:r>
          </a:p>
          <a:p>
            <a:endParaRPr lang="en-US" sz="2400" b="1">
              <a:solidFill>
                <a:schemeClr val="tx1"/>
              </a:solidFill>
              <a:latin typeface="Aptos" panose="020B0004020202020204" pitchFamily="34" charset="0"/>
            </a:endParaRPr>
          </a:p>
          <a:p>
            <a:r>
              <a:rPr lang="en-US" sz="2400">
                <a:solidFill>
                  <a:schemeClr val="tx1"/>
                </a:solidFill>
                <a:latin typeface="Aptos" panose="020B0004020202020204" pitchFamily="34" charset="0"/>
              </a:rPr>
              <a:t>Before Meeting 3, fill out this slide with the 10 resource inequities that you plan to cover.</a:t>
            </a:r>
          </a:p>
        </p:txBody>
      </p:sp>
    </p:spTree>
    <p:extLst>
      <p:ext uri="{BB962C8B-B14F-4D97-AF65-F5344CB8AC3E}">
        <p14:creationId xmlns:p14="http://schemas.microsoft.com/office/powerpoint/2010/main" val="41120079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C5CF8-1726-40E4-D655-908A616F5CCB}"/>
            </a:ext>
          </a:extLst>
        </p:cNvPr>
        <p:cNvGrpSpPr/>
        <p:nvPr/>
      </p:nvGrpSpPr>
      <p:grpSpPr>
        <a:xfrm>
          <a:off x="0" y="0"/>
          <a:ext cx="0" cy="0"/>
          <a:chOff x="0" y="0"/>
          <a:chExt cx="0" cy="0"/>
        </a:xfrm>
      </p:grpSpPr>
      <p:sp>
        <p:nvSpPr>
          <p:cNvPr id="11" name="Text Placeholder 2">
            <a:extLst>
              <a:ext uri="{FF2B5EF4-FFF2-40B4-BE49-F238E27FC236}">
                <a16:creationId xmlns:a16="http://schemas.microsoft.com/office/drawing/2014/main" id="{92C19ECC-BAC7-0138-944C-510B84104078}"/>
              </a:ext>
            </a:extLst>
          </p:cNvPr>
          <p:cNvSpPr txBox="1">
            <a:spLocks/>
          </p:cNvSpPr>
          <p:nvPr/>
        </p:nvSpPr>
        <p:spPr>
          <a:xfrm>
            <a:off x="623021" y="1808875"/>
            <a:ext cx="6883098" cy="4093428"/>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200">
                <a:solidFill>
                  <a:schemeClr val="tx1"/>
                </a:solidFill>
                <a:latin typeface="Aptos" panose="020B0004020202020204" pitchFamily="34" charset="0"/>
              </a:rPr>
              <a:t>ARE has illustrated how each resource inequity often plays out in a typical high school* to help kickstart our conversation. We’ll look at five today.</a:t>
            </a:r>
          </a:p>
          <a:p>
            <a:pPr fontAlgn="base">
              <a:spcAft>
                <a:spcPts val="1200"/>
              </a:spcAft>
            </a:pPr>
            <a:r>
              <a:rPr lang="en-US" sz="2200" b="1" i="0" u="none" strike="noStrike">
                <a:solidFill>
                  <a:srgbClr val="000000"/>
                </a:solidFill>
                <a:effectLst/>
                <a:latin typeface="Aptos" panose="020B0004020202020204" pitchFamily="34" charset="0"/>
              </a:rPr>
              <a:t>For each common resource inequity, we'll take 8-9 minutes to review the slide and discuss:</a:t>
            </a:r>
          </a:p>
          <a:p>
            <a:pPr marL="457200" indent="-457200" fontAlgn="base">
              <a:spcAft>
                <a:spcPts val="1200"/>
              </a:spcAft>
              <a:buFont typeface="+mj-lt"/>
              <a:buAutoNum type="arabicPeriod"/>
            </a:pPr>
            <a:r>
              <a:rPr lang="en-US" sz="2200" b="0" i="0" u="none" strike="noStrike">
                <a:solidFill>
                  <a:srgbClr val="000000"/>
                </a:solidFill>
                <a:effectLst/>
                <a:latin typeface="Aptos" panose="020B0004020202020204" pitchFamily="34" charset="0"/>
              </a:rPr>
              <a:t>Do we think this resource inequity exists in our school?</a:t>
            </a:r>
          </a:p>
          <a:p>
            <a:pPr marL="457200" indent="-457200" fontAlgn="base">
              <a:spcAft>
                <a:spcPts val="1200"/>
              </a:spcAft>
              <a:buFont typeface="+mj-lt"/>
              <a:buAutoNum type="arabicPeriod"/>
            </a:pPr>
            <a:r>
              <a:rPr lang="en-US" sz="2200" b="0" i="0" u="none" strike="noStrike">
                <a:solidFill>
                  <a:srgbClr val="000000"/>
                </a:solidFill>
                <a:effectLst/>
                <a:latin typeface="Aptos" panose="020B0004020202020204" pitchFamily="34" charset="0"/>
              </a:rPr>
              <a:t>What data could help us assess this in our school?</a:t>
            </a:r>
          </a:p>
          <a:p>
            <a:pPr marL="457200" indent="-457200" fontAlgn="base">
              <a:spcAft>
                <a:spcPts val="1200"/>
              </a:spcAft>
              <a:buFont typeface="+mj-lt"/>
              <a:buAutoNum type="arabicPeriod"/>
            </a:pPr>
            <a:r>
              <a:rPr lang="en-US" sz="2200" b="0" i="0" u="none" strike="noStrike">
                <a:solidFill>
                  <a:srgbClr val="000000"/>
                </a:solidFill>
                <a:effectLst/>
                <a:latin typeface="Aptos" panose="020B0004020202020204" pitchFamily="34" charset="0"/>
              </a:rPr>
              <a:t>Do we want to prioritize investigating this in our school—yes, no, or maybe?</a:t>
            </a:r>
          </a:p>
        </p:txBody>
      </p:sp>
      <p:pic>
        <p:nvPicPr>
          <p:cNvPr id="13" name="Picture 12">
            <a:extLst>
              <a:ext uri="{FF2B5EF4-FFF2-40B4-BE49-F238E27FC236}">
                <a16:creationId xmlns:a16="http://schemas.microsoft.com/office/drawing/2014/main" id="{12A0668C-5266-004D-A271-EFE49DCF6043}"/>
              </a:ext>
            </a:extLst>
          </p:cNvPr>
          <p:cNvPicPr>
            <a:picLocks noChangeAspect="1"/>
          </p:cNvPicPr>
          <p:nvPr/>
        </p:nvPicPr>
        <p:blipFill>
          <a:blip r:embed="rId3"/>
          <a:srcRect l="23769" t="4636" r="32173" b="7910"/>
          <a:stretch/>
        </p:blipFill>
        <p:spPr>
          <a:xfrm flipH="1">
            <a:off x="8146281" y="1313732"/>
            <a:ext cx="4080465" cy="5544268"/>
          </a:xfrm>
          <a:prstGeom prst="rect">
            <a:avLst/>
          </a:prstGeom>
        </p:spPr>
      </p:pic>
      <p:graphicFrame>
        <p:nvGraphicFramePr>
          <p:cNvPr id="3" name="think-cell data - do not delete" hidden="1">
            <a:extLst>
              <a:ext uri="{FF2B5EF4-FFF2-40B4-BE49-F238E27FC236}">
                <a16:creationId xmlns:a16="http://schemas.microsoft.com/office/drawing/2014/main" id="{64035CCF-D055-CD5B-8102-354E0905B4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64035CCF-D055-CD5B-8102-354E0905B4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4E5A4C9F-71B6-2FE1-A5A7-3FE4657E81D3}"/>
              </a:ext>
            </a:extLst>
          </p:cNvPr>
          <p:cNvSpPr>
            <a:spLocks noGrp="1"/>
          </p:cNvSpPr>
          <p:nvPr>
            <p:ph type="sldNum" sz="quarter" idx="12"/>
          </p:nvPr>
        </p:nvSpPr>
        <p:spPr/>
        <p:txBody>
          <a:bodyPr/>
          <a:lstStyle/>
          <a:p>
            <a:fld id="{330EA680-D336-4FF7-8B7A-9848BB0A1C32}" type="slidenum">
              <a:rPr lang="en-US" smtClean="0"/>
              <a:t>64</a:t>
            </a:fld>
            <a:endParaRPr lang="en-US"/>
          </a:p>
        </p:txBody>
      </p:sp>
      <p:sp>
        <p:nvSpPr>
          <p:cNvPr id="7" name="TextBox 6">
            <a:extLst>
              <a:ext uri="{FF2B5EF4-FFF2-40B4-BE49-F238E27FC236}">
                <a16:creationId xmlns:a16="http://schemas.microsoft.com/office/drawing/2014/main" id="{271F00A0-5785-6D89-BD20-444778328A0E}"/>
              </a:ext>
            </a:extLst>
          </p:cNvPr>
          <p:cNvSpPr txBox="1"/>
          <p:nvPr/>
        </p:nvSpPr>
        <p:spPr>
          <a:xfrm>
            <a:off x="7704155" y="4479306"/>
            <a:ext cx="3632494" cy="1540288"/>
          </a:xfrm>
          <a:prstGeom prst="wedgeRoundRectCallout">
            <a:avLst>
              <a:gd name="adj1" fmla="val -56946"/>
              <a:gd name="adj2" fmla="val -24531"/>
              <a:gd name="adj3" fmla="val 16667"/>
            </a:avLst>
          </a:prstGeom>
          <a:solidFill>
            <a:srgbClr val="003057"/>
          </a:solidFill>
          <a:effectLst>
            <a:outerShdw blurRad="114300" dist="50800" dir="2760000" algn="tl" rotWithShape="0">
              <a:prstClr val="black">
                <a:alpha val="10000"/>
              </a:prstClr>
            </a:outerShdw>
          </a:effectLst>
        </p:spPr>
        <p:txBody>
          <a:bodyPr wrap="square" lIns="274320" tIns="45720" rIns="0" bIns="45720" rtlCol="0" anchor="ctr" anchorCtr="0">
            <a:noAutofit/>
          </a:bodyPr>
          <a:lstStyle/>
          <a:p>
            <a:r>
              <a:rPr lang="en-US" sz="1600">
                <a:solidFill>
                  <a:schemeClr val="bg1"/>
                </a:solidFill>
                <a:latin typeface="Aptos" panose="020B0004020202020204" pitchFamily="34" charset="0"/>
              </a:rPr>
              <a:t>Consider both </a:t>
            </a:r>
            <a:r>
              <a:rPr lang="en-US" sz="1600" b="1">
                <a:solidFill>
                  <a:schemeClr val="bg1"/>
                </a:solidFill>
                <a:latin typeface="Aptos" panose="020B0004020202020204" pitchFamily="34" charset="0"/>
              </a:rPr>
              <a:t>quantitative </a:t>
            </a:r>
            <a:br>
              <a:rPr lang="en-US" sz="1600" b="1">
                <a:solidFill>
                  <a:schemeClr val="bg1"/>
                </a:solidFill>
                <a:latin typeface="Aptos" panose="020B0004020202020204" pitchFamily="34" charset="0"/>
              </a:rPr>
            </a:br>
            <a:r>
              <a:rPr lang="en-US" sz="1600" b="1">
                <a:solidFill>
                  <a:schemeClr val="bg1"/>
                </a:solidFill>
                <a:latin typeface="Aptos" panose="020B0004020202020204" pitchFamily="34" charset="0"/>
              </a:rPr>
              <a:t>data</a:t>
            </a:r>
            <a:r>
              <a:rPr lang="en-US" sz="1600">
                <a:solidFill>
                  <a:schemeClr val="bg1"/>
                </a:solidFill>
                <a:latin typeface="Aptos" panose="020B0004020202020204" pitchFamily="34" charset="0"/>
              </a:rPr>
              <a:t> (staffing, scheduling, budget, survey) and </a:t>
            </a:r>
            <a:r>
              <a:rPr lang="en-US" sz="1600" b="1">
                <a:solidFill>
                  <a:schemeClr val="bg1"/>
                </a:solidFill>
                <a:latin typeface="Aptos" panose="020B0004020202020204" pitchFamily="34" charset="0"/>
              </a:rPr>
              <a:t>qualitative data</a:t>
            </a:r>
            <a:r>
              <a:rPr lang="en-US" sz="1600">
                <a:solidFill>
                  <a:schemeClr val="bg1"/>
                </a:solidFill>
                <a:latin typeface="Aptos" panose="020B0004020202020204" pitchFamily="34" charset="0"/>
              </a:rPr>
              <a:t> </a:t>
            </a:r>
            <a:br>
              <a:rPr lang="en-US" sz="1600">
                <a:solidFill>
                  <a:schemeClr val="bg1"/>
                </a:solidFill>
                <a:latin typeface="Aptos" panose="020B0004020202020204" pitchFamily="34" charset="0"/>
              </a:rPr>
            </a:br>
            <a:r>
              <a:rPr lang="en-US" sz="1600">
                <a:solidFill>
                  <a:schemeClr val="bg1"/>
                </a:solidFill>
                <a:latin typeface="Aptos" panose="020B0004020202020204" pitchFamily="34" charset="0"/>
              </a:rPr>
              <a:t>(focus group, interview)</a:t>
            </a:r>
          </a:p>
        </p:txBody>
      </p:sp>
      <p:sp>
        <p:nvSpPr>
          <p:cNvPr id="9" name="Rectangle 8">
            <a:extLst>
              <a:ext uri="{FF2B5EF4-FFF2-40B4-BE49-F238E27FC236}">
                <a16:creationId xmlns:a16="http://schemas.microsoft.com/office/drawing/2014/main" id="{97E3A9A3-6B67-DC4B-B9E3-B21292EEEDCF}"/>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2EE95712-9060-E70E-4355-B5CF9DBAFE75}"/>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Aptos" panose="020B0004020202020204" pitchFamily="34" charset="0"/>
              </a:rPr>
              <a:t>Let’s discuss!</a:t>
            </a:r>
          </a:p>
        </p:txBody>
      </p:sp>
      <p:sp>
        <p:nvSpPr>
          <p:cNvPr id="4" name="TextBox 3">
            <a:extLst>
              <a:ext uri="{FF2B5EF4-FFF2-40B4-BE49-F238E27FC236}">
                <a16:creationId xmlns:a16="http://schemas.microsoft.com/office/drawing/2014/main" id="{E0AAFC8D-0E63-A7A6-15B4-BEAB7777CE79}"/>
              </a:ext>
            </a:extLst>
          </p:cNvPr>
          <p:cNvSpPr txBox="1"/>
          <p:nvPr/>
        </p:nvSpPr>
        <p:spPr>
          <a:xfrm>
            <a:off x="710912" y="6356350"/>
            <a:ext cx="5385088" cy="400110"/>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0B0004020202020204"/>
                <a:ea typeface="+mn-ea"/>
                <a:cs typeface="+mn-cs"/>
              </a:rPr>
              <a:t>* Analysis is based off ARE’s past work in districts and schools. Visualizations were developed based on a typical 1000-student high school.</a:t>
            </a:r>
          </a:p>
        </p:txBody>
      </p:sp>
    </p:spTree>
    <p:extLst>
      <p:ext uri="{BB962C8B-B14F-4D97-AF65-F5344CB8AC3E}">
        <p14:creationId xmlns:p14="http://schemas.microsoft.com/office/powerpoint/2010/main" val="33351162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3746B2BB-D201-2B9F-E778-6997C7EB1083}"/>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EB5EA73-19C9-24A0-604E-FFE885B6664B}"/>
              </a:ext>
            </a:extLst>
          </p:cNvPr>
          <p:cNvGraphicFramePr>
            <a:graphicFrameLocks noChangeAspect="1"/>
          </p:cNvGraphicFramePr>
          <p:nvPr>
            <p:custDataLst>
              <p:tags r:id="rId1"/>
            </p:custDataLst>
            <p:extLst>
              <p:ext uri="{D42A27DB-BD31-4B8C-83A1-F6EECF244321}">
                <p14:modId xmlns:p14="http://schemas.microsoft.com/office/powerpoint/2010/main" val="8394590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DEB5EA73-19C9-24A0-604E-FFE885B6664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48455166-58F0-F50E-BECB-E31F724A5D82}"/>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0ED767E-EA8C-1B5D-B59C-8285D8688560}"/>
              </a:ext>
            </a:extLst>
          </p:cNvPr>
          <p:cNvSpPr>
            <a:spLocks noGrp="1"/>
          </p:cNvSpPr>
          <p:nvPr>
            <p:ph type="title"/>
          </p:nvPr>
        </p:nvSpPr>
        <p:spPr>
          <a:xfrm>
            <a:off x="838200" y="365126"/>
            <a:ext cx="10515600" cy="823594"/>
          </a:xfrm>
        </p:spPr>
        <p:txBody>
          <a:bodyPr vert="horz"/>
          <a:lstStyle/>
          <a:p>
            <a:r>
              <a:rPr lang="en-US" b="1"/>
              <a:t>[Facilitator: placeholder slide]</a:t>
            </a:r>
          </a:p>
        </p:txBody>
      </p:sp>
      <p:sp>
        <p:nvSpPr>
          <p:cNvPr id="6" name="Content Placeholder 5">
            <a:extLst>
              <a:ext uri="{FF2B5EF4-FFF2-40B4-BE49-F238E27FC236}">
                <a16:creationId xmlns:a16="http://schemas.microsoft.com/office/drawing/2014/main" id="{864967CD-9D6C-842D-55E6-A8B1F334B176}"/>
              </a:ext>
            </a:extLst>
          </p:cNvPr>
          <p:cNvSpPr>
            <a:spLocks noGrp="1"/>
          </p:cNvSpPr>
          <p:nvPr>
            <p:ph idx="1"/>
          </p:nvPr>
        </p:nvSpPr>
        <p:spPr/>
        <p:txBody>
          <a:bodyPr vert="horz" lIns="91440" tIns="45720" rIns="91440" bIns="45720" rtlCol="0" anchor="t">
            <a:normAutofit/>
          </a:bodyPr>
          <a:lstStyle/>
          <a:p>
            <a:pPr marL="0" indent="0">
              <a:lnSpc>
                <a:spcPct val="100000"/>
              </a:lnSpc>
              <a:spcBef>
                <a:spcPts val="0"/>
              </a:spcBef>
              <a:buNone/>
            </a:pPr>
            <a:r>
              <a:rPr lang="en-US" sz="3200">
                <a:cs typeface="Arial"/>
              </a:rPr>
              <a:t>Here's where you’ll paste in the five common resource inequity slides that you’ve prioritized. (See “PREWORK: Before Meeting 2”.) </a:t>
            </a:r>
          </a:p>
          <a:p>
            <a:pPr marL="0" indent="0">
              <a:lnSpc>
                <a:spcPct val="100000"/>
              </a:lnSpc>
              <a:spcBef>
                <a:spcPts val="0"/>
              </a:spcBef>
              <a:buNone/>
            </a:pPr>
            <a:endParaRPr lang="en-US" sz="3200">
              <a:cs typeface="Arial"/>
            </a:endParaRPr>
          </a:p>
          <a:p>
            <a:pPr marL="0" indent="0">
              <a:lnSpc>
                <a:spcPct val="100000"/>
              </a:lnSpc>
              <a:spcBef>
                <a:spcPts val="0"/>
              </a:spcBef>
              <a:buNone/>
            </a:pPr>
            <a:r>
              <a:rPr lang="en-US" sz="3200">
                <a:cs typeface="Arial"/>
              </a:rPr>
              <a:t>Then, delete these placeholder slides.</a:t>
            </a:r>
          </a:p>
        </p:txBody>
      </p:sp>
      <p:sp>
        <p:nvSpPr>
          <p:cNvPr id="3" name="Slide Number Placeholder 2">
            <a:extLst>
              <a:ext uri="{FF2B5EF4-FFF2-40B4-BE49-F238E27FC236}">
                <a16:creationId xmlns:a16="http://schemas.microsoft.com/office/drawing/2014/main" id="{BCEB9A2A-4386-D017-AC32-36099889C4EC}"/>
              </a:ext>
            </a:extLst>
          </p:cNvPr>
          <p:cNvSpPr>
            <a:spLocks noGrp="1"/>
          </p:cNvSpPr>
          <p:nvPr>
            <p:ph type="sldNum" sz="quarter" idx="12"/>
          </p:nvPr>
        </p:nvSpPr>
        <p:spPr/>
        <p:txBody>
          <a:bodyPr/>
          <a:lstStyle/>
          <a:p>
            <a:fld id="{330EA680-D336-4FF7-8B7A-9848BB0A1C32}" type="slidenum">
              <a:rPr lang="en-US" smtClean="0"/>
              <a:t>65</a:t>
            </a:fld>
            <a:endParaRPr lang="en-US"/>
          </a:p>
        </p:txBody>
      </p:sp>
    </p:spTree>
    <p:extLst>
      <p:ext uri="{BB962C8B-B14F-4D97-AF65-F5344CB8AC3E}">
        <p14:creationId xmlns:p14="http://schemas.microsoft.com/office/powerpoint/2010/main" val="2597345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534E6-0C8D-C852-7A4B-9E42DDC7C78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7A044CC-D2E9-C296-94D5-71E08F81AD70}"/>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50A9E759-46AF-64FD-B99F-3D5882E60FA7}"/>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Aptos" panose="020B0004020202020204" pitchFamily="34" charset="0"/>
              </a:rPr>
              <a:t>It’s time to prioritize!</a:t>
            </a:r>
          </a:p>
        </p:txBody>
      </p:sp>
      <p:graphicFrame>
        <p:nvGraphicFramePr>
          <p:cNvPr id="3" name="think-cell data - do not delete" hidden="1">
            <a:extLst>
              <a:ext uri="{FF2B5EF4-FFF2-40B4-BE49-F238E27FC236}">
                <a16:creationId xmlns:a16="http://schemas.microsoft.com/office/drawing/2014/main" id="{9EE6B101-C57E-1E52-9602-7E6DF0E6AC1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9EE6B101-C57E-1E52-9602-7E6DF0E6AC1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A780A4E4-5EEC-B9A7-494C-687F6222B40E}"/>
              </a:ext>
            </a:extLst>
          </p:cNvPr>
          <p:cNvSpPr>
            <a:spLocks noGrp="1"/>
          </p:cNvSpPr>
          <p:nvPr>
            <p:ph type="sldNum" sz="quarter" idx="12"/>
          </p:nvPr>
        </p:nvSpPr>
        <p:spPr/>
        <p:txBody>
          <a:bodyPr/>
          <a:lstStyle/>
          <a:p>
            <a:fld id="{330EA680-D336-4FF7-8B7A-9848BB0A1C32}" type="slidenum">
              <a:rPr lang="en-US" smtClean="0"/>
              <a:t>66</a:t>
            </a:fld>
            <a:endParaRPr lang="en-US"/>
          </a:p>
        </p:txBody>
      </p:sp>
      <p:sp>
        <p:nvSpPr>
          <p:cNvPr id="5" name="Text Placeholder 2">
            <a:extLst>
              <a:ext uri="{FF2B5EF4-FFF2-40B4-BE49-F238E27FC236}">
                <a16:creationId xmlns:a16="http://schemas.microsoft.com/office/drawing/2014/main" id="{FDB81776-EB49-6C9C-A846-1668BD96B6C6}"/>
              </a:ext>
            </a:extLst>
          </p:cNvPr>
          <p:cNvSpPr txBox="1">
            <a:spLocks/>
          </p:cNvSpPr>
          <p:nvPr/>
        </p:nvSpPr>
        <p:spPr>
          <a:xfrm>
            <a:off x="478143" y="1778730"/>
            <a:ext cx="7204645" cy="3770263"/>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a:solidFill>
                  <a:schemeClr val="tx1"/>
                </a:solidFill>
                <a:latin typeface="Aptos" panose="020B0004020202020204" pitchFamily="34" charset="0"/>
              </a:rPr>
              <a:t>We’ve explored 10 common resource inequities. </a:t>
            </a:r>
            <a:r>
              <a:rPr lang="en-US" sz="2000" b="1">
                <a:solidFill>
                  <a:schemeClr val="tx1"/>
                </a:solidFill>
                <a:latin typeface="Aptos" panose="020B0004020202020204" pitchFamily="34" charset="0"/>
              </a:rPr>
              <a:t>Now, our goal is to prioritize three of those resource inequities to investigate further in the next two meetings.</a:t>
            </a:r>
            <a:br>
              <a:rPr lang="en-US" sz="2000" b="1">
                <a:solidFill>
                  <a:schemeClr val="tx1"/>
                </a:solidFill>
                <a:latin typeface="Aptos" panose="020B0004020202020204" pitchFamily="34" charset="0"/>
              </a:rPr>
            </a:br>
            <a:endParaRPr lang="en-US" sz="900" b="1">
              <a:solidFill>
                <a:schemeClr val="tx1"/>
              </a:solidFill>
              <a:latin typeface="Aptos" panose="020B0004020202020204" pitchFamily="34" charset="0"/>
            </a:endParaRPr>
          </a:p>
          <a:p>
            <a:pPr fontAlgn="base">
              <a:spcAft>
                <a:spcPts val="1200"/>
              </a:spcAft>
            </a:pPr>
            <a:r>
              <a:rPr lang="en-US" sz="2000">
                <a:solidFill>
                  <a:schemeClr val="tx1"/>
                </a:solidFill>
                <a:latin typeface="Aptos" panose="020B0004020202020204" pitchFamily="34" charset="0"/>
              </a:rPr>
              <a:t>(Or we can identify more, but we’ll need to extend our timing, as the default structure only supports discussion time for three.)</a:t>
            </a:r>
            <a:br>
              <a:rPr lang="en-US" sz="2000">
                <a:solidFill>
                  <a:schemeClr val="tx1"/>
                </a:solidFill>
                <a:latin typeface="Aptos" panose="020B0004020202020204" pitchFamily="34" charset="0"/>
              </a:rPr>
            </a:br>
            <a:endParaRPr lang="en-US" sz="900">
              <a:solidFill>
                <a:schemeClr val="tx1"/>
              </a:solidFill>
              <a:latin typeface="Aptos" panose="020B0004020202020204" pitchFamily="34" charset="0"/>
            </a:endParaRPr>
          </a:p>
          <a:p>
            <a:pPr fontAlgn="base">
              <a:spcAft>
                <a:spcPts val="1200"/>
              </a:spcAft>
            </a:pPr>
            <a:r>
              <a:rPr lang="en-US" sz="2000" b="1" i="0" u="none" strike="noStrike">
                <a:solidFill>
                  <a:srgbClr val="000000"/>
                </a:solidFill>
                <a:effectLst/>
                <a:latin typeface="Aptos" panose="020B0004020202020204" pitchFamily="34" charset="0"/>
              </a:rPr>
              <a:t>Considerations to help with prioritization:</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What's most urgent to examine now?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inequities tie most directly to our school’s vision for student and teacher success?</a:t>
            </a:r>
          </a:p>
        </p:txBody>
      </p:sp>
      <p:pic>
        <p:nvPicPr>
          <p:cNvPr id="10" name="Picture 9">
            <a:extLst>
              <a:ext uri="{FF2B5EF4-FFF2-40B4-BE49-F238E27FC236}">
                <a16:creationId xmlns:a16="http://schemas.microsoft.com/office/drawing/2014/main" id="{504CA9EA-367C-4C80-C401-80C131C16FAB}"/>
              </a:ext>
            </a:extLst>
          </p:cNvPr>
          <p:cNvPicPr>
            <a:picLocks noChangeAspect="1"/>
          </p:cNvPicPr>
          <p:nvPr/>
        </p:nvPicPr>
        <p:blipFill>
          <a:blip r:embed="rId5"/>
          <a:srcRect l="34817" t="10265" r="22747" b="3339"/>
          <a:stretch/>
        </p:blipFill>
        <p:spPr>
          <a:xfrm>
            <a:off x="8111535" y="1313732"/>
            <a:ext cx="4080465" cy="5544268"/>
          </a:xfrm>
          <a:prstGeom prst="rect">
            <a:avLst/>
          </a:prstGeom>
        </p:spPr>
      </p:pic>
    </p:spTree>
    <p:extLst>
      <p:ext uri="{BB962C8B-B14F-4D97-AF65-F5344CB8AC3E}">
        <p14:creationId xmlns:p14="http://schemas.microsoft.com/office/powerpoint/2010/main" val="29490355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5EB0E-20C2-47BC-68FB-BBD23829A550}"/>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AB3DD29-6C13-EE1A-BCF3-5DD0301EBD5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5AB3DD29-6C13-EE1A-BCF3-5DD0301EBD5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C9C61EF7-0CB9-1BA0-FE6F-76F325227DF4}"/>
              </a:ext>
            </a:extLst>
          </p:cNvPr>
          <p:cNvSpPr txBox="1"/>
          <p:nvPr/>
        </p:nvSpPr>
        <p:spPr>
          <a:xfrm>
            <a:off x="2613753" y="2048568"/>
            <a:ext cx="2093975" cy="1200329"/>
          </a:xfrm>
          <a:prstGeom prst="rect">
            <a:avLst/>
          </a:prstGeom>
          <a:solidFill>
            <a:schemeClr val="accent4">
              <a:lumMod val="20000"/>
              <a:lumOff val="80000"/>
            </a:schemeClr>
          </a:solidFill>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Meetings 2 &amp;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Review and Prioritize Key Inequities</a:t>
            </a:r>
          </a:p>
        </p:txBody>
      </p:sp>
      <p:sp>
        <p:nvSpPr>
          <p:cNvPr id="56" name="TextBox 55">
            <a:extLst>
              <a:ext uri="{FF2B5EF4-FFF2-40B4-BE49-F238E27FC236}">
                <a16:creationId xmlns:a16="http://schemas.microsoft.com/office/drawing/2014/main" id="{23EFD602-38F4-EBC0-85C4-7000134CBD81}"/>
              </a:ext>
            </a:extLst>
          </p:cNvPr>
          <p:cNvSpPr txBox="1"/>
          <p:nvPr/>
        </p:nvSpPr>
        <p:spPr>
          <a:xfrm>
            <a:off x="2612513" y="3293420"/>
            <a:ext cx="2091989" cy="2824174"/>
          </a:xfrm>
          <a:prstGeom prst="rect">
            <a:avLst/>
          </a:prstGeom>
          <a:noFill/>
          <a:ln w="28575">
            <a:solidFill>
              <a:schemeClr val="accent4">
                <a:lumMod val="20000"/>
                <a:lumOff val="80000"/>
              </a:schemeClr>
            </a:solidFill>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Explore 10 common resource inequities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Discuss the degree to which each resource inequity might be occurring in our school</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Prioritize 3 inequities to assess further as a team</a:t>
            </a:r>
          </a:p>
        </p:txBody>
      </p:sp>
      <p:sp>
        <p:nvSpPr>
          <p:cNvPr id="5" name="TextBox 4">
            <a:extLst>
              <a:ext uri="{FF2B5EF4-FFF2-40B4-BE49-F238E27FC236}">
                <a16:creationId xmlns:a16="http://schemas.microsoft.com/office/drawing/2014/main" id="{02DFC5CB-B6DE-D07F-A359-76397AE59FF9}"/>
              </a:ext>
            </a:extLst>
          </p:cNvPr>
          <p:cNvSpPr txBox="1"/>
          <p:nvPr/>
        </p:nvSpPr>
        <p:spPr>
          <a:xfrm>
            <a:off x="5050004" y="2047721"/>
            <a:ext cx="2091989" cy="1200329"/>
          </a:xfrm>
          <a:prstGeom prst="rect">
            <a:avLst/>
          </a:prstGeom>
          <a:solidFill>
            <a:schemeClr val="bg2">
              <a:lumMod val="20000"/>
              <a:lumOff val="80000"/>
            </a:schemeClr>
          </a:solidFill>
          <a:ln>
            <a:noFill/>
            <a:prstDash val="lgDash"/>
          </a:ln>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Asynchronous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Data Collection</a:t>
            </a:r>
          </a:p>
        </p:txBody>
      </p:sp>
      <p:sp>
        <p:nvSpPr>
          <p:cNvPr id="57" name="TextBox 56">
            <a:extLst>
              <a:ext uri="{FF2B5EF4-FFF2-40B4-BE49-F238E27FC236}">
                <a16:creationId xmlns:a16="http://schemas.microsoft.com/office/drawing/2014/main" id="{AA94A31D-365B-714C-810F-22F6526CF014}"/>
              </a:ext>
            </a:extLst>
          </p:cNvPr>
          <p:cNvSpPr txBox="1"/>
          <p:nvPr/>
        </p:nvSpPr>
        <p:spPr>
          <a:xfrm>
            <a:off x="5048516" y="3293421"/>
            <a:ext cx="2091989" cy="2824172"/>
          </a:xfrm>
          <a:prstGeom prst="rect">
            <a:avLst/>
          </a:prstGeom>
          <a:noFill/>
          <a:ln w="12700">
            <a:solidFill>
              <a:schemeClr val="bg2">
                <a:lumMod val="40000"/>
                <a:lumOff val="60000"/>
              </a:schemeClr>
            </a:solidFill>
            <a:prstDash val="lgDash"/>
          </a:ln>
        </p:spPr>
        <p:txBody>
          <a:bodyPr wrap="square" lIns="182880" tIns="182880" rIns="91440" bIns="45720" rtlCol="0" anchor="t">
            <a:noAutofit/>
          </a:bodyPr>
          <a:lstStyle/>
          <a:p>
            <a:pPr marR="0" lvl="0" algn="l" defTabSz="914400" rtl="0" eaLnBrk="1" fontAlgn="auto" latinLnBrk="0" hangingPunct="1">
              <a:lnSpc>
                <a:spcPct val="100000"/>
              </a:lnSpc>
              <a:spcBef>
                <a:spcPts val="0"/>
              </a:spcBef>
              <a:spcAft>
                <a:spcPts val="400"/>
              </a:spcAft>
              <a:buClrTx/>
              <a:buSzTx/>
              <a:tabLst/>
              <a:defRPr/>
            </a:pPr>
            <a:r>
              <a:rPr lang="en-US" sz="1400" b="1">
                <a:solidFill>
                  <a:prstClr val="black"/>
                </a:solidFill>
                <a:latin typeface="Aptos" panose="020B0004020202020204" pitchFamily="34" charset="0"/>
              </a:rPr>
              <a:t>Before </a:t>
            </a:r>
            <a:r>
              <a:rPr kumimoji="0" lang="en-US" sz="1400" b="1" i="0" u="none" strike="noStrike" kern="1200" cap="none" spc="0" normalizeH="0" baseline="0" noProof="0">
                <a:ln>
                  <a:noFill/>
                </a:ln>
                <a:solidFill>
                  <a:prstClr val="black"/>
                </a:solidFill>
                <a:effectLst/>
                <a:uLnTx/>
                <a:uFillTx/>
                <a:latin typeface="Aptos" panose="020B0004020202020204" pitchFamily="34" charset="0"/>
              </a:rPr>
              <a:t>the next meeting</a:t>
            </a:r>
            <a:r>
              <a:rPr lang="en-US" sz="1400">
                <a:solidFill>
                  <a:prstClr val="black"/>
                </a:solidFill>
                <a:latin typeface="Aptos" panose="020B0004020202020204" pitchFamily="34" charset="0"/>
              </a:rPr>
              <a:t>:</a:t>
            </a:r>
            <a:endParaRPr kumimoji="0" lang="en-US" sz="1400" b="0" i="0" u="none" strike="noStrike" kern="1200" cap="none" spc="0" normalizeH="0" baseline="0" noProof="0">
              <a:ln>
                <a:noFill/>
              </a:ln>
              <a:solidFill>
                <a:prstClr val="black"/>
              </a:solidFill>
              <a:effectLst/>
              <a:uLnTx/>
              <a:uFillTx/>
              <a:latin typeface="Aptos" panose="020B0004020202020204" pitchFamily="34" charset="0"/>
            </a:endParaRP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rPr>
              <a:t>Our team facilitator will source relevant qualitative and quantitative data related to our priority resource inequities</a:t>
            </a:r>
          </a:p>
        </p:txBody>
      </p:sp>
      <p:sp>
        <p:nvSpPr>
          <p:cNvPr id="6" name="TextBox 5">
            <a:extLst>
              <a:ext uri="{FF2B5EF4-FFF2-40B4-BE49-F238E27FC236}">
                <a16:creationId xmlns:a16="http://schemas.microsoft.com/office/drawing/2014/main" id="{BF2FB2C1-2EDC-D3A6-A1E4-13B637FE77D8}"/>
              </a:ext>
            </a:extLst>
          </p:cNvPr>
          <p:cNvSpPr txBox="1"/>
          <p:nvPr/>
        </p:nvSpPr>
        <p:spPr>
          <a:xfrm>
            <a:off x="7484269" y="2048568"/>
            <a:ext cx="2093975" cy="1200329"/>
          </a:xfrm>
          <a:prstGeom prst="rect">
            <a:avLst/>
          </a:prstGeom>
          <a:solidFill>
            <a:schemeClr val="accent4">
              <a:lumMod val="20000"/>
              <a:lumOff val="80000"/>
            </a:schemeClr>
          </a:solidFill>
        </p:spPr>
        <p:txBody>
          <a:bodyPr wrap="square" lIns="182880" tIns="45720" rIns="91440" b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Meetings 4 &amp;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Meaning Making and Action Planning</a:t>
            </a:r>
          </a:p>
        </p:txBody>
      </p:sp>
      <p:sp>
        <p:nvSpPr>
          <p:cNvPr id="58" name="TextBox 57">
            <a:extLst>
              <a:ext uri="{FF2B5EF4-FFF2-40B4-BE49-F238E27FC236}">
                <a16:creationId xmlns:a16="http://schemas.microsoft.com/office/drawing/2014/main" id="{4B6A214F-2E56-5819-1B00-ED72BEB0458C}"/>
              </a:ext>
            </a:extLst>
          </p:cNvPr>
          <p:cNvSpPr txBox="1"/>
          <p:nvPr/>
        </p:nvSpPr>
        <p:spPr>
          <a:xfrm>
            <a:off x="7484519" y="3293420"/>
            <a:ext cx="2091989" cy="2824172"/>
          </a:xfrm>
          <a:prstGeom prst="rect">
            <a:avLst/>
          </a:prstGeom>
          <a:solidFill>
            <a:schemeClr val="bg1"/>
          </a:solidFill>
          <a:ln w="28575">
            <a:solidFill>
              <a:schemeClr val="accent4">
                <a:lumMod val="20000"/>
                <a:lumOff val="80000"/>
              </a:schemeClr>
            </a:solidFill>
          </a:ln>
        </p:spPr>
        <p:txBody>
          <a:bodyPr wrap="square" lIns="182880" tIns="182880" rIns="91440" bIns="45720" rtlCol="0" anchor="t">
            <a:noAutofit/>
          </a:bodyPr>
          <a:lstStyle/>
          <a:p>
            <a:pPr marR="0" lvl="0" algn="l" defTabSz="914400" rtl="0" eaLnBrk="1" fontAlgn="auto" latinLnBrk="0" hangingPunct="1">
              <a:lnSpc>
                <a:spcPct val="100000"/>
              </a:lnSpc>
              <a:spcBef>
                <a:spcPts val="0"/>
              </a:spcBef>
              <a:spcAft>
                <a:spcPts val="400"/>
              </a:spcAft>
              <a:buClrTx/>
              <a:buSzTx/>
              <a:tabLst/>
              <a:defRPr/>
            </a:pPr>
            <a:r>
              <a:rPr kumimoji="0" lang="en-US" sz="1400" b="1" i="0" u="none" strike="noStrike" kern="1200" cap="none" spc="0" normalizeH="0" baseline="0" noProof="0">
                <a:ln>
                  <a:noFill/>
                </a:ln>
                <a:solidFill>
                  <a:prstClr val="black"/>
                </a:solidFill>
                <a:effectLst/>
                <a:uLnTx/>
                <a:uFillTx/>
                <a:latin typeface="Aptos" panose="020B0004020202020204" pitchFamily="34" charset="0"/>
              </a:rPr>
              <a:t>In the next meeting</a:t>
            </a:r>
            <a:r>
              <a:rPr lang="en-US" sz="1400">
                <a:solidFill>
                  <a:prstClr val="black"/>
                </a:solidFill>
                <a:latin typeface="Aptos" panose="020B0004020202020204" pitchFamily="34" charset="0"/>
              </a:rPr>
              <a:t>:</a:t>
            </a:r>
            <a:endParaRPr kumimoji="0" lang="en-US" sz="1400" b="0" i="0" u="none" strike="noStrike" kern="1200" cap="none" spc="0" normalizeH="0" baseline="0" noProof="0">
              <a:ln>
                <a:noFill/>
              </a:ln>
              <a:solidFill>
                <a:prstClr val="black"/>
              </a:solidFill>
              <a:effectLst/>
              <a:uLnTx/>
              <a:uFillTx/>
              <a:latin typeface="Aptos" panose="020B0004020202020204" pitchFamily="34" charset="0"/>
            </a:endParaRP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rPr>
              <a:t>Dive into 2 priority resource inequities with our own data</a:t>
            </a: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rPr>
              <a:t>Discuss trends and underlying factors</a:t>
            </a:r>
            <a:endParaRPr lang="en-US" sz="1400">
              <a:solidFill>
                <a:prstClr val="black"/>
              </a:solidFill>
              <a:latin typeface="Aptos" panose="020B0004020202020204" pitchFamily="34" charset="0"/>
            </a:endParaRP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rPr>
              <a:t>Identify and align on actions and next steps</a:t>
            </a:r>
          </a:p>
        </p:txBody>
      </p:sp>
      <p:sp>
        <p:nvSpPr>
          <p:cNvPr id="8" name="Slide Number Placeholder 7">
            <a:extLst>
              <a:ext uri="{FF2B5EF4-FFF2-40B4-BE49-F238E27FC236}">
                <a16:creationId xmlns:a16="http://schemas.microsoft.com/office/drawing/2014/main" id="{2E33AED8-1B36-C088-F024-FDD352E4F2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20" name="Rectangle 19">
            <a:extLst>
              <a:ext uri="{FF2B5EF4-FFF2-40B4-BE49-F238E27FC236}">
                <a16:creationId xmlns:a16="http://schemas.microsoft.com/office/drawing/2014/main" id="{6E031181-F68A-ADDE-9139-9448D9076C98}"/>
              </a:ext>
            </a:extLst>
          </p:cNvPr>
          <p:cNvSpPr/>
          <p:nvPr/>
        </p:nvSpPr>
        <p:spPr>
          <a:xfrm>
            <a:off x="9920522" y="3293421"/>
            <a:ext cx="2091989" cy="2824171"/>
          </a:xfrm>
          <a:prstGeom prst="rect">
            <a:avLst/>
          </a:prstGeom>
          <a:noFill/>
          <a:ln>
            <a:solidFill>
              <a:schemeClr val="bg2">
                <a:lumMod val="40000"/>
                <a:lumOff val="6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tIns="182880" rIns="91440" bIns="45720" rtlCol="0" anchor="t" anchorCtr="0"/>
          <a:lstStyle/>
          <a:p>
            <a:pPr marL="0" marR="0" lvl="0" indent="0" algn="l" defTabSz="844550" rtl="0" eaLnBrk="1" fontAlgn="auto" latinLnBrk="0" hangingPunct="1">
              <a:lnSpc>
                <a:spcPct val="90000"/>
              </a:lnSpc>
              <a:spcBef>
                <a:spcPct val="0"/>
              </a:spcBef>
              <a:spcAft>
                <a:spcPts val="1800"/>
              </a:spcAft>
              <a:buClrTx/>
              <a:buSzTx/>
              <a:buFontTx/>
              <a:buNone/>
              <a:tabLst/>
              <a:defRPr/>
            </a:pP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Work together to implement action steps and measure success</a:t>
            </a:r>
          </a:p>
          <a:p>
            <a:pPr marL="0" marR="0" lvl="0" indent="0" algn="l" defTabSz="844550" rtl="0" eaLnBrk="1" fontAlgn="auto" latinLnBrk="0" hangingPunct="1">
              <a:lnSpc>
                <a:spcPct val="90000"/>
              </a:lnSpc>
              <a:spcBef>
                <a:spcPct val="0"/>
              </a:spcBef>
              <a:spcAft>
                <a:spcPts val="1800"/>
              </a:spcAft>
              <a:buClrTx/>
              <a:buSzTx/>
              <a:buFontTx/>
              <a:buNone/>
              <a:tabLst/>
              <a:defRPr/>
            </a:pP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At any point, </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restart this process at Meeting 2 to reevaluate/</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reprioritize resource inequities</a:t>
            </a:r>
          </a:p>
        </p:txBody>
      </p:sp>
      <p:sp>
        <p:nvSpPr>
          <p:cNvPr id="21" name="Rectangle 20">
            <a:extLst>
              <a:ext uri="{FF2B5EF4-FFF2-40B4-BE49-F238E27FC236}">
                <a16:creationId xmlns:a16="http://schemas.microsoft.com/office/drawing/2014/main" id="{64229094-4AAC-BCC4-2E27-7A1EAD3467F5}"/>
              </a:ext>
            </a:extLst>
          </p:cNvPr>
          <p:cNvSpPr/>
          <p:nvPr/>
        </p:nvSpPr>
        <p:spPr>
          <a:xfrm>
            <a:off x="9920522" y="2047721"/>
            <a:ext cx="2093975" cy="1200329"/>
          </a:xfrm>
          <a:prstGeom prst="rect">
            <a:avLst/>
          </a:prstGeom>
          <a:solidFill>
            <a:schemeClr val="bg2">
              <a:lumMod val="20000"/>
              <a:lumOff val="80000"/>
            </a:schemeClr>
          </a:solidFill>
          <a:ln>
            <a:no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rtlCol="0" anchor="ctr" anchorCtr="0"/>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solidFill>
                  <a:prstClr val="black"/>
                </a:solidFill>
                <a:effectLst/>
                <a:uLnTx/>
                <a:uFillTx/>
                <a:latin typeface="Aptos" panose="020B0004020202020204" pitchFamily="34" charset="0"/>
                <a:ea typeface="+mn-ea"/>
                <a:cs typeface="+mn-cs"/>
              </a:rPr>
              <a:t>Ongoing</a:t>
            </a:r>
            <a:br>
              <a:rPr kumimoji="0" lang="en-US" sz="2000" b="1"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Implementation </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and Evaluation</a:t>
            </a:r>
            <a:endParaRPr kumimoji="0" lang="en-US" sz="1400" b="1" i="0" u="none" strike="noStrike" kern="1200" cap="none" spc="0" normalizeH="0" baseline="0" noProof="0">
              <a:ln/>
              <a:solidFill>
                <a:prstClr val="black"/>
              </a:solidFill>
              <a:effectLst/>
              <a:uLnTx/>
              <a:uFillTx/>
              <a:latin typeface="Aptos" panose="020B0004020202020204" pitchFamily="34" charset="0"/>
              <a:ea typeface="+mn-ea"/>
              <a:cs typeface="+mn-cs"/>
            </a:endParaRPr>
          </a:p>
        </p:txBody>
      </p:sp>
      <p:sp>
        <p:nvSpPr>
          <p:cNvPr id="7" name="TextBox 6">
            <a:extLst>
              <a:ext uri="{FF2B5EF4-FFF2-40B4-BE49-F238E27FC236}">
                <a16:creationId xmlns:a16="http://schemas.microsoft.com/office/drawing/2014/main" id="{199E792D-0C04-BD85-B9DE-8793B4E6C441}"/>
              </a:ext>
            </a:extLst>
          </p:cNvPr>
          <p:cNvSpPr txBox="1"/>
          <p:nvPr/>
        </p:nvSpPr>
        <p:spPr>
          <a:xfrm>
            <a:off x="177502" y="3293420"/>
            <a:ext cx="2090997" cy="2824173"/>
          </a:xfrm>
          <a:prstGeom prst="rect">
            <a:avLst/>
          </a:prstGeom>
          <a:noFill/>
          <a:ln w="28575">
            <a:solidFill>
              <a:schemeClr val="accent4">
                <a:lumMod val="20000"/>
                <a:lumOff val="80000"/>
              </a:schemeClr>
            </a:solidFill>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Understand resource equity and why it matters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Decide if this process is right for our school</a:t>
            </a:r>
          </a:p>
        </p:txBody>
      </p:sp>
      <p:sp>
        <p:nvSpPr>
          <p:cNvPr id="2" name="TextBox 1">
            <a:extLst>
              <a:ext uri="{FF2B5EF4-FFF2-40B4-BE49-F238E27FC236}">
                <a16:creationId xmlns:a16="http://schemas.microsoft.com/office/drawing/2014/main" id="{4AB8BF83-AAF8-0F5B-2BB7-5594B3062B1F}"/>
              </a:ext>
            </a:extLst>
          </p:cNvPr>
          <p:cNvSpPr txBox="1"/>
          <p:nvPr/>
        </p:nvSpPr>
        <p:spPr>
          <a:xfrm>
            <a:off x="177502" y="2047721"/>
            <a:ext cx="2093975" cy="1200328"/>
          </a:xfrm>
          <a:prstGeom prst="rect">
            <a:avLst/>
          </a:prstGeom>
          <a:solidFill>
            <a:schemeClr val="accent4">
              <a:lumMod val="20000"/>
              <a:lumOff val="80000"/>
            </a:schemeClr>
          </a:solidFill>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Introduction to Resource Equity</a:t>
            </a:r>
          </a:p>
        </p:txBody>
      </p:sp>
      <p:grpSp>
        <p:nvGrpSpPr>
          <p:cNvPr id="22" name="Group 21">
            <a:extLst>
              <a:ext uri="{FF2B5EF4-FFF2-40B4-BE49-F238E27FC236}">
                <a16:creationId xmlns:a16="http://schemas.microsoft.com/office/drawing/2014/main" id="{4F3F3D4E-C51D-C9E5-5351-546152F9770F}"/>
              </a:ext>
            </a:extLst>
          </p:cNvPr>
          <p:cNvGrpSpPr/>
          <p:nvPr/>
        </p:nvGrpSpPr>
        <p:grpSpPr>
          <a:xfrm>
            <a:off x="445882" y="5365718"/>
            <a:ext cx="1564912" cy="347574"/>
            <a:chOff x="253918" y="3418611"/>
            <a:chExt cx="1564912" cy="347574"/>
          </a:xfrm>
        </p:grpSpPr>
        <p:sp>
          <p:nvSpPr>
            <p:cNvPr id="23" name="Star: 5 Points 40">
              <a:extLst>
                <a:ext uri="{FF2B5EF4-FFF2-40B4-BE49-F238E27FC236}">
                  <a16:creationId xmlns:a16="http://schemas.microsoft.com/office/drawing/2014/main" id="{47440021-8EA7-8D3C-9D01-610226F2FB90}"/>
                </a:ext>
              </a:extLst>
            </p:cNvPr>
            <p:cNvSpPr/>
            <p:nvPr/>
          </p:nvSpPr>
          <p:spPr>
            <a:xfrm>
              <a:off x="253918" y="3418611"/>
              <a:ext cx="309390" cy="305794"/>
            </a:xfrm>
            <a:prstGeom prst="star5">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7E153B88-E166-844C-7E2B-CD8C01683AC2}"/>
                </a:ext>
              </a:extLst>
            </p:cNvPr>
            <p:cNvSpPr txBox="1"/>
            <p:nvPr/>
          </p:nvSpPr>
          <p:spPr>
            <a:xfrm>
              <a:off x="568295" y="3427631"/>
              <a:ext cx="12505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3057"/>
                  </a:solidFill>
                  <a:effectLst/>
                  <a:uLnTx/>
                  <a:uFillTx/>
                  <a:latin typeface="Aptos" panose="020B0004020202020204" pitchFamily="34" charset="0"/>
                  <a:ea typeface="+mn-ea"/>
                  <a:cs typeface="+mn-cs"/>
                </a:rPr>
                <a:t>We’re here!</a:t>
              </a:r>
            </a:p>
          </p:txBody>
        </p:sp>
      </p:grpSp>
      <p:pic>
        <p:nvPicPr>
          <p:cNvPr id="32" name="Picture 31">
            <a:extLst>
              <a:ext uri="{FF2B5EF4-FFF2-40B4-BE49-F238E27FC236}">
                <a16:creationId xmlns:a16="http://schemas.microsoft.com/office/drawing/2014/main" id="{9FD31214-F5D9-A3C2-18BE-749B181C9CFD}"/>
              </a:ext>
            </a:extLst>
          </p:cNvPr>
          <p:cNvPicPr>
            <a:picLocks noChangeAspect="1"/>
          </p:cNvPicPr>
          <p:nvPr/>
        </p:nvPicPr>
        <p:blipFill>
          <a:blip r:embed="rId6"/>
          <a:stretch>
            <a:fillRect/>
          </a:stretch>
        </p:blipFill>
        <p:spPr>
          <a:xfrm>
            <a:off x="2308645" y="2557643"/>
            <a:ext cx="290095" cy="155326"/>
          </a:xfrm>
          <a:prstGeom prst="rect">
            <a:avLst/>
          </a:prstGeom>
        </p:spPr>
      </p:pic>
      <p:pic>
        <p:nvPicPr>
          <p:cNvPr id="33" name="Picture 32">
            <a:extLst>
              <a:ext uri="{FF2B5EF4-FFF2-40B4-BE49-F238E27FC236}">
                <a16:creationId xmlns:a16="http://schemas.microsoft.com/office/drawing/2014/main" id="{C9265556-CD2E-EB6D-674B-2FDFF04F1B72}"/>
              </a:ext>
            </a:extLst>
          </p:cNvPr>
          <p:cNvPicPr>
            <a:picLocks noChangeAspect="1"/>
          </p:cNvPicPr>
          <p:nvPr/>
        </p:nvPicPr>
        <p:blipFill>
          <a:blip r:embed="rId6"/>
          <a:stretch>
            <a:fillRect/>
          </a:stretch>
        </p:blipFill>
        <p:spPr>
          <a:xfrm>
            <a:off x="4735154" y="2557643"/>
            <a:ext cx="290095" cy="155326"/>
          </a:xfrm>
          <a:prstGeom prst="rect">
            <a:avLst/>
          </a:prstGeom>
        </p:spPr>
      </p:pic>
      <p:pic>
        <p:nvPicPr>
          <p:cNvPr id="34" name="Picture 33">
            <a:extLst>
              <a:ext uri="{FF2B5EF4-FFF2-40B4-BE49-F238E27FC236}">
                <a16:creationId xmlns:a16="http://schemas.microsoft.com/office/drawing/2014/main" id="{8F473D4B-D2C0-38D5-832F-AC443DC1E0BB}"/>
              </a:ext>
            </a:extLst>
          </p:cNvPr>
          <p:cNvPicPr>
            <a:picLocks noChangeAspect="1"/>
          </p:cNvPicPr>
          <p:nvPr/>
        </p:nvPicPr>
        <p:blipFill>
          <a:blip r:embed="rId6"/>
          <a:stretch>
            <a:fillRect/>
          </a:stretch>
        </p:blipFill>
        <p:spPr>
          <a:xfrm>
            <a:off x="7161664" y="2557643"/>
            <a:ext cx="290095" cy="155326"/>
          </a:xfrm>
          <a:prstGeom prst="rect">
            <a:avLst/>
          </a:prstGeom>
        </p:spPr>
      </p:pic>
      <p:pic>
        <p:nvPicPr>
          <p:cNvPr id="36" name="Picture 35">
            <a:extLst>
              <a:ext uri="{FF2B5EF4-FFF2-40B4-BE49-F238E27FC236}">
                <a16:creationId xmlns:a16="http://schemas.microsoft.com/office/drawing/2014/main" id="{EA2647F5-9C76-74C1-2057-57C2A9A2B108}"/>
              </a:ext>
            </a:extLst>
          </p:cNvPr>
          <p:cNvPicPr>
            <a:picLocks noChangeAspect="1"/>
          </p:cNvPicPr>
          <p:nvPr/>
        </p:nvPicPr>
        <p:blipFill>
          <a:blip r:embed="rId6"/>
          <a:stretch>
            <a:fillRect/>
          </a:stretch>
        </p:blipFill>
        <p:spPr>
          <a:xfrm>
            <a:off x="9598810" y="2557643"/>
            <a:ext cx="290095" cy="155326"/>
          </a:xfrm>
          <a:prstGeom prst="rect">
            <a:avLst/>
          </a:prstGeom>
        </p:spPr>
      </p:pic>
      <p:sp>
        <p:nvSpPr>
          <p:cNvPr id="9" name="Rectangle 8">
            <a:extLst>
              <a:ext uri="{FF2B5EF4-FFF2-40B4-BE49-F238E27FC236}">
                <a16:creationId xmlns:a16="http://schemas.microsoft.com/office/drawing/2014/main" id="{A4F43B0E-F559-C356-9859-5CBF89632C21}"/>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B10BD591-451A-2992-E857-2F5D13247FF5}"/>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Aptos" panose="020B0004020202020204" pitchFamily="34" charset="0"/>
              </a:rPr>
              <a:t>Previewing our next meeting</a:t>
            </a:r>
          </a:p>
        </p:txBody>
      </p:sp>
      <p:sp>
        <p:nvSpPr>
          <p:cNvPr id="13" name="Rectangle 12">
            <a:extLst>
              <a:ext uri="{FF2B5EF4-FFF2-40B4-BE49-F238E27FC236}">
                <a16:creationId xmlns:a16="http://schemas.microsoft.com/office/drawing/2014/main" id="{72307E7D-BD2A-08FF-05EC-AF666EECCBA8}"/>
              </a:ext>
            </a:extLst>
          </p:cNvPr>
          <p:cNvSpPr/>
          <p:nvPr/>
        </p:nvSpPr>
        <p:spPr>
          <a:xfrm>
            <a:off x="95017" y="1812922"/>
            <a:ext cx="4920990" cy="4386710"/>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F3F47F2-3E03-C6DB-88FB-BE2B697B996E}"/>
              </a:ext>
            </a:extLst>
          </p:cNvPr>
          <p:cNvSpPr/>
          <p:nvPr/>
        </p:nvSpPr>
        <p:spPr>
          <a:xfrm>
            <a:off x="9599624" y="1782942"/>
            <a:ext cx="2488216" cy="4573408"/>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2814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3E1108E0-1C36-01F8-A204-DBD4F2C4B45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C783150-58F0-4058-0FE9-AB1ECBB37FCF}"/>
              </a:ext>
            </a:extLst>
          </p:cNvPr>
          <p:cNvGraphicFramePr>
            <a:graphicFrameLocks noChangeAspect="1"/>
          </p:cNvGraphicFramePr>
          <p:nvPr>
            <p:custDataLst>
              <p:tags r:id="rId1"/>
            </p:custDataLst>
            <p:extLst>
              <p:ext uri="{D42A27DB-BD31-4B8C-83A1-F6EECF244321}">
                <p14:modId xmlns:p14="http://schemas.microsoft.com/office/powerpoint/2010/main" val="5375961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2C783150-58F0-4058-0FE9-AB1ECBB37FC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0F9FE2B0-8AEC-EC95-816B-8707DECBAD97}"/>
              </a:ext>
            </a:extLst>
          </p:cNvPr>
          <p:cNvPicPr>
            <a:picLocks noGrp="1" noRot="1" noMove="1" noResize="1" noEditPoints="1" noAdjustHandles="1" noChangeArrowheads="1" noChangeShapeType="1" noCrop="1"/>
          </p:cNvPicPr>
          <p:nvPr/>
        </p:nvPicPr>
        <p:blipFill>
          <a:blip r:embed="rId6"/>
          <a:srcRect t="12237" b="31499"/>
          <a:stretch/>
        </p:blipFill>
        <p:spPr>
          <a:xfrm>
            <a:off x="0" y="0"/>
            <a:ext cx="12188952" cy="6858000"/>
          </a:xfrm>
          <a:prstGeom prst="rect">
            <a:avLst/>
          </a:prstGeom>
        </p:spPr>
      </p:pic>
      <p:sp>
        <p:nvSpPr>
          <p:cNvPr id="8" name="Title 1">
            <a:extLst>
              <a:ext uri="{FF2B5EF4-FFF2-40B4-BE49-F238E27FC236}">
                <a16:creationId xmlns:a16="http://schemas.microsoft.com/office/drawing/2014/main" id="{70BC330F-C7F3-C721-E3DB-3489B9717A2B}"/>
              </a:ext>
            </a:extLst>
          </p:cNvPr>
          <p:cNvSpPr txBox="1">
            <a:spLocks/>
          </p:cNvSpPr>
          <p:nvPr/>
        </p:nvSpPr>
        <p:spPr>
          <a:xfrm>
            <a:off x="3215280" y="1616682"/>
            <a:ext cx="5761440" cy="3624636"/>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1200" cap="none" spc="0" normalizeH="0" baseline="0" noProof="0">
                <a:ln>
                  <a:noFill/>
                </a:ln>
                <a:solidFill>
                  <a:prstClr val="white"/>
                </a:solidFill>
                <a:effectLst/>
                <a:uLnTx/>
                <a:uFillTx/>
                <a:latin typeface="Aptos" panose="020B0004020202020204" pitchFamily="34" charset="0"/>
                <a:sym typeface="Arial"/>
              </a:rPr>
              <a:t>Thank you!</a:t>
            </a:r>
          </a:p>
        </p:txBody>
      </p:sp>
      <p:sp>
        <p:nvSpPr>
          <p:cNvPr id="2" name="Slide Number Placeholder 1">
            <a:extLst>
              <a:ext uri="{FF2B5EF4-FFF2-40B4-BE49-F238E27FC236}">
                <a16:creationId xmlns:a16="http://schemas.microsoft.com/office/drawing/2014/main" id="{2389CBAC-2246-9FCA-C159-77D6C97CDA75}"/>
              </a:ext>
            </a:extLst>
          </p:cNvPr>
          <p:cNvSpPr>
            <a:spLocks noGrp="1"/>
          </p:cNvSpPr>
          <p:nvPr>
            <p:ph type="sldNum" idx="12"/>
          </p:nvPr>
        </p:nvSpPr>
        <p:spPr/>
        <p:txBody>
          <a:bodyPr/>
          <a:lstStyle/>
          <a:p>
            <a:fld id="{330EA680-D336-4FF7-8B7A-9848BB0A1C32}" type="slidenum">
              <a:rPr lang="en-US" smtClean="0"/>
              <a:t>68</a:t>
            </a:fld>
            <a:endParaRPr lang="en-US"/>
          </a:p>
        </p:txBody>
      </p:sp>
    </p:spTree>
    <p:extLst>
      <p:ext uri="{BB962C8B-B14F-4D97-AF65-F5344CB8AC3E}">
        <p14:creationId xmlns:p14="http://schemas.microsoft.com/office/powerpoint/2010/main" val="16535975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3E375C50-75A3-D698-FA0D-0C411651D4B8}"/>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B758928-2BA8-A2C2-1DEE-655ACC47E1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8B758928-2BA8-A2C2-1DEE-655ACC47E10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C77B5290-5289-9D55-E1C1-71FF6DF72FBF}"/>
              </a:ext>
            </a:extLst>
          </p:cNvPr>
          <p:cNvSpPr txBox="1"/>
          <p:nvPr/>
        </p:nvSpPr>
        <p:spPr>
          <a:xfrm>
            <a:off x="5038725" y="33242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52D4BB5-3332-207A-DF9C-61D446EA4F7B}"/>
              </a:ext>
            </a:extLst>
          </p:cNvPr>
          <p:cNvSpPr txBox="1"/>
          <p:nvPr/>
        </p:nvSpPr>
        <p:spPr>
          <a:xfrm>
            <a:off x="983796" y="1225610"/>
            <a:ext cx="9742116" cy="344709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002060"/>
                </a:solidFill>
                <a:effectLst/>
                <a:uLnTx/>
                <a:uFillTx/>
                <a:latin typeface="Aptos"/>
                <a:ea typeface="+mn-ea"/>
                <a:cs typeface="+mn-cs"/>
              </a:rPr>
              <a:t>Prework </a:t>
            </a:r>
            <a:r>
              <a:rPr kumimoji="0" lang="en-US" sz="8000" b="1" i="0" u="none" strike="noStrike" kern="1200" cap="none" spc="0" normalizeH="0" baseline="0" noProof="0">
                <a:ln>
                  <a:noFill/>
                </a:ln>
                <a:solidFill>
                  <a:srgbClr val="002060"/>
                </a:solidFill>
                <a:effectLst/>
                <a:uLnTx/>
                <a:uFillTx/>
                <a:latin typeface="Aptos"/>
                <a:ea typeface="+mn-ea"/>
                <a:cs typeface="+mn-cs"/>
              </a:rPr>
              <a:t>Before Meeting </a:t>
            </a:r>
            <a:r>
              <a:rPr lang="en-US" sz="8000" b="1">
                <a:solidFill>
                  <a:srgbClr val="002060"/>
                </a:solidFill>
                <a:latin typeface="Aptos"/>
              </a:rPr>
              <a:t>Four</a:t>
            </a:r>
            <a:endParaRPr kumimoji="0" lang="en-US" sz="13800" b="1" i="0" u="none" strike="noStrike" kern="1200" cap="none" spc="0" normalizeH="0" baseline="0" noProof="0">
              <a:ln>
                <a:noFill/>
              </a:ln>
              <a:solidFill>
                <a:srgbClr val="002060"/>
              </a:solidFill>
              <a:effectLst/>
              <a:uLnTx/>
              <a:uFillTx/>
              <a:latin typeface="Aptos" panose="020B0004020202020204" pitchFamily="34" charset="0"/>
              <a:ea typeface="+mn-ea"/>
              <a:cs typeface="+mn-cs"/>
            </a:endParaRPr>
          </a:p>
        </p:txBody>
      </p:sp>
      <p:sp>
        <p:nvSpPr>
          <p:cNvPr id="2" name="Slide Number Placeholder 1">
            <a:extLst>
              <a:ext uri="{FF2B5EF4-FFF2-40B4-BE49-F238E27FC236}">
                <a16:creationId xmlns:a16="http://schemas.microsoft.com/office/drawing/2014/main" id="{FDD5E4A0-4BB6-1EE3-BE78-9AFF4C0CAD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pic>
        <p:nvPicPr>
          <p:cNvPr id="6" name="Graphic 5" descr="Bookmark with solid fill">
            <a:extLst>
              <a:ext uri="{FF2B5EF4-FFF2-40B4-BE49-F238E27FC236}">
                <a16:creationId xmlns:a16="http://schemas.microsoft.com/office/drawing/2014/main" id="{7CC63F18-D3A6-F896-7BEF-27E044F21C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06188" y="-320633"/>
            <a:ext cx="1831069" cy="1977532"/>
          </a:xfrm>
          <a:prstGeom prst="rect">
            <a:avLst/>
          </a:prstGeom>
        </p:spPr>
      </p:pic>
    </p:spTree>
    <p:extLst>
      <p:ext uri="{BB962C8B-B14F-4D97-AF65-F5344CB8AC3E}">
        <p14:creationId xmlns:p14="http://schemas.microsoft.com/office/powerpoint/2010/main" val="1688476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89EC8FB6-50E0-0E8F-7A31-BE166A90BF0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33E9721-D552-2518-3422-E4498C425A1D}"/>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hink-cell data - do not delete" hidden="1">
            <a:extLst>
              <a:ext uri="{FF2B5EF4-FFF2-40B4-BE49-F238E27FC236}">
                <a16:creationId xmlns:a16="http://schemas.microsoft.com/office/drawing/2014/main" id="{3C2833E3-0412-8390-5898-E070C1ACBEC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3C2833E3-0412-8390-5898-E070C1ACBEC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C7B1F94F-6186-93CC-DF6C-21F6981817AE}"/>
              </a:ext>
            </a:extLst>
          </p:cNvPr>
          <p:cNvSpPr>
            <a:spLocks noGrp="1"/>
          </p:cNvSpPr>
          <p:nvPr>
            <p:ph type="sldNum" sz="quarter" idx="12"/>
          </p:nvPr>
        </p:nvSpPr>
        <p:spPr/>
        <p:txBody>
          <a:bodyPr/>
          <a:lstStyle/>
          <a:p>
            <a:fld id="{330EA680-D336-4FF7-8B7A-9848BB0A1C32}" type="slidenum">
              <a:rPr lang="en-US" smtClean="0"/>
              <a:t>7</a:t>
            </a:fld>
            <a:endParaRPr lang="en-US"/>
          </a:p>
        </p:txBody>
      </p:sp>
      <p:sp>
        <p:nvSpPr>
          <p:cNvPr id="11" name="Title 1">
            <a:extLst>
              <a:ext uri="{FF2B5EF4-FFF2-40B4-BE49-F238E27FC236}">
                <a16:creationId xmlns:a16="http://schemas.microsoft.com/office/drawing/2014/main" id="{BBA7F92C-7AE4-D202-CB39-22A4FC60DCDB}"/>
              </a:ext>
            </a:extLst>
          </p:cNvPr>
          <p:cNvSpPr txBox="1">
            <a:spLocks/>
          </p:cNvSpPr>
          <p:nvPr/>
        </p:nvSpPr>
        <p:spPr>
          <a:xfrm>
            <a:off x="354775" y="266572"/>
            <a:ext cx="10154888"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en-US" sz="1200" b="1" strike="noStrike" kern="1200" cap="none" spc="100" normalizeH="0" noProof="0">
                <a:ln>
                  <a:noFill/>
                </a:ln>
                <a:solidFill>
                  <a:srgbClr val="003057"/>
                </a:solidFill>
                <a:effectLst/>
                <a:uLnTx/>
                <a:uFillTx/>
                <a:latin typeface="Aptos ExtraBold" panose="020B0004020202020204" pitchFamily="34" charset="0"/>
                <a:ea typeface="+mn-ea"/>
                <a:cs typeface="+mn-cs"/>
              </a:rPr>
              <a:t>NOTES FOR FACILITATORS </a:t>
            </a:r>
          </a:p>
          <a:p>
            <a:pPr>
              <a:lnSpc>
                <a:spcPts val="2940"/>
              </a:lnSpc>
              <a:spcBef>
                <a:spcPts val="1200"/>
              </a:spcBef>
              <a:defRPr/>
            </a:pPr>
            <a:r>
              <a:rPr lang="en-US" sz="4000" b="1">
                <a:solidFill>
                  <a:srgbClr val="003057"/>
                </a:solidFill>
                <a:latin typeface="Aptos" panose="020B0004020202020204" pitchFamily="34" charset="0"/>
              </a:rPr>
              <a:t>Meeting One</a:t>
            </a:r>
            <a:endParaRPr kumimoji="0" lang="en-US" sz="4000" u="none" strike="noStrike" kern="1200" cap="none" spc="0" normalizeH="0" baseline="0" noProof="0">
              <a:ln>
                <a:noFill/>
              </a:ln>
              <a:solidFill>
                <a:srgbClr val="003057"/>
              </a:solidFill>
              <a:effectLst/>
              <a:uLnTx/>
              <a:uFillTx/>
              <a:latin typeface="Aptos Narrow" panose="020B0004020202020204" pitchFamily="34" charset="0"/>
            </a:endParaRPr>
          </a:p>
        </p:txBody>
      </p:sp>
      <p:sp>
        <p:nvSpPr>
          <p:cNvPr id="3" name="TextBox 2">
            <a:extLst>
              <a:ext uri="{FF2B5EF4-FFF2-40B4-BE49-F238E27FC236}">
                <a16:creationId xmlns:a16="http://schemas.microsoft.com/office/drawing/2014/main" id="{032B6694-1500-2C0D-EE9B-8C632FF4F593}"/>
              </a:ext>
            </a:extLst>
          </p:cNvPr>
          <p:cNvSpPr txBox="1"/>
          <p:nvPr/>
        </p:nvSpPr>
        <p:spPr>
          <a:xfrm>
            <a:off x="623021" y="1987113"/>
            <a:ext cx="5818876" cy="3221395"/>
          </a:xfrm>
          <a:prstGeom prst="rect">
            <a:avLst/>
          </a:prstGeom>
          <a:noFill/>
        </p:spPr>
        <p:txBody>
          <a:bodyPr wrap="square" lIns="91440" tIns="45720" rIns="91440" bIns="45720" anchor="t">
            <a:spAutoFit/>
          </a:bodyPr>
          <a:lstStyle/>
          <a:p>
            <a:pPr algn="l" rtl="0" fontAlgn="base">
              <a:spcAft>
                <a:spcPts val="400"/>
              </a:spcAft>
            </a:pPr>
            <a:r>
              <a:rPr lang="en-US" sz="2000" b="1" i="0">
                <a:effectLst/>
                <a:latin typeface="Aptos"/>
              </a:rPr>
              <a:t>PREWORK: Before Meeting One</a:t>
            </a:r>
          </a:p>
          <a:p>
            <a:pPr marL="194310" indent="-194310" algn="l" rtl="0" fontAlgn="base">
              <a:spcAft>
                <a:spcPts val="400"/>
              </a:spcAft>
              <a:buFont typeface="Arial" panose="020B0604020202020204" pitchFamily="34" charset="0"/>
              <a:buChar char="•"/>
            </a:pPr>
            <a:r>
              <a:rPr lang="en-US" sz="2000">
                <a:latin typeface="Aptos"/>
              </a:rPr>
              <a:t>Review all materials and edit the Meeting 1 slides where noted.</a:t>
            </a:r>
          </a:p>
          <a:p>
            <a:pPr marL="194310" indent="-194310" algn="l" rtl="0" fontAlgn="base">
              <a:spcAft>
                <a:spcPts val="400"/>
              </a:spcAft>
              <a:buFont typeface="Arial" panose="020B0604020202020204" pitchFamily="34" charset="0"/>
              <a:buChar char="•"/>
            </a:pPr>
            <a:r>
              <a:rPr lang="en-US" sz="2000">
                <a:latin typeface="Aptos"/>
              </a:rPr>
              <a:t>Optional: Send </a:t>
            </a:r>
            <a:r>
              <a:rPr lang="en-US" sz="2000" b="1">
                <a:solidFill>
                  <a:srgbClr val="003057"/>
                </a:solidFill>
                <a:latin typeface="Aptos"/>
                <a:hlinkClick r:id="rId5"/>
              </a:rPr>
              <a:t>ARE's State of Resource Equity</a:t>
            </a:r>
            <a:r>
              <a:rPr lang="en-US" sz="2000">
                <a:latin typeface="Aptos"/>
              </a:rPr>
              <a:t> and Meeting 1 slide deck as optional prework for teams to review.</a:t>
            </a:r>
          </a:p>
          <a:p>
            <a:pPr algn="l" rtl="0" fontAlgn="base">
              <a:spcBef>
                <a:spcPts val="1600"/>
              </a:spcBef>
            </a:pPr>
            <a:r>
              <a:rPr lang="en-US" sz="2000" b="1" i="0">
                <a:effectLst/>
                <a:latin typeface="Aptos"/>
              </a:rPr>
              <a:t>During Meeting One</a:t>
            </a:r>
          </a:p>
          <a:p>
            <a:pPr marL="194310" indent="-194310" algn="l" rtl="0" fontAlgn="base">
              <a:spcAft>
                <a:spcPts val="400"/>
              </a:spcAft>
              <a:buFont typeface="Arial" panose="020B0604020202020204" pitchFamily="34" charset="0"/>
              <a:buChar char="•"/>
            </a:pPr>
            <a:r>
              <a:rPr lang="en-US" sz="2000">
                <a:latin typeface="Aptos"/>
              </a:rPr>
              <a:t>Identify a note-taker to help capture discussion/ideas.</a:t>
            </a:r>
          </a:p>
        </p:txBody>
      </p:sp>
      <p:pic>
        <p:nvPicPr>
          <p:cNvPr id="10" name="Picture 9" descr="A tablet on a table&#10;&#10;AI-generated content may be incorrect.">
            <a:extLst>
              <a:ext uri="{FF2B5EF4-FFF2-40B4-BE49-F238E27FC236}">
                <a16:creationId xmlns:a16="http://schemas.microsoft.com/office/drawing/2014/main" id="{7C0C4B66-175B-0BC8-13CC-9DC4EDB28B0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375160" y="1313732"/>
            <a:ext cx="4816839" cy="5544268"/>
          </a:xfrm>
          <a:prstGeom prst="rect">
            <a:avLst/>
          </a:prstGeom>
        </p:spPr>
      </p:pic>
    </p:spTree>
    <p:extLst>
      <p:ext uri="{BB962C8B-B14F-4D97-AF65-F5344CB8AC3E}">
        <p14:creationId xmlns:p14="http://schemas.microsoft.com/office/powerpoint/2010/main" val="714997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88DA21F9-EABC-60DF-96DA-80504F0394BD}"/>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1A2C92E-8F59-D6A0-A1D5-3AF051E86E22}"/>
              </a:ext>
            </a:extLst>
          </p:cNvPr>
          <p:cNvGraphicFramePr>
            <a:graphicFrameLocks noChangeAspect="1"/>
          </p:cNvGraphicFramePr>
          <p:nvPr>
            <p:custDataLst>
              <p:tags r:id="rId1"/>
            </p:custDataLst>
            <p:extLst>
              <p:ext uri="{D42A27DB-BD31-4B8C-83A1-F6EECF244321}">
                <p14:modId xmlns:p14="http://schemas.microsoft.com/office/powerpoint/2010/main" val="21370834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5" name="think-cell data - do not delete" hidden="1">
                        <a:extLst>
                          <a:ext uri="{FF2B5EF4-FFF2-40B4-BE49-F238E27FC236}">
                            <a16:creationId xmlns:a16="http://schemas.microsoft.com/office/drawing/2014/main" id="{D1A2C92E-8F59-D6A0-A1D5-3AF051E86E2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6EA49AE2-94E1-C832-9B99-867FB5B48AA0}"/>
              </a:ext>
            </a:extLst>
          </p:cNvPr>
          <p:cNvSpPr>
            <a:spLocks noGrp="1"/>
          </p:cNvSpPr>
          <p:nvPr>
            <p:ph type="sldNum" idx="12"/>
          </p:nvPr>
        </p:nvSpPr>
        <p:spPr/>
        <p:txBody>
          <a:bodyPr/>
          <a:lstStyle/>
          <a:p>
            <a:fld id="{330EA680-D336-4FF7-8B7A-9848BB0A1C32}" type="slidenum">
              <a:rPr lang="en-US" smtClean="0">
                <a:latin typeface="Aptos" panose="020B0004020202020204" pitchFamily="34" charset="0"/>
              </a:rPr>
              <a:t>70</a:t>
            </a:fld>
            <a:endParaRPr lang="en-US">
              <a:latin typeface="Aptos" panose="020B0004020202020204" pitchFamily="34" charset="0"/>
            </a:endParaRPr>
          </a:p>
        </p:txBody>
      </p:sp>
      <p:sp>
        <p:nvSpPr>
          <p:cNvPr id="6" name="TextBox 5">
            <a:extLst>
              <a:ext uri="{FF2B5EF4-FFF2-40B4-BE49-F238E27FC236}">
                <a16:creationId xmlns:a16="http://schemas.microsoft.com/office/drawing/2014/main" id="{56DF5420-7911-B666-85D0-29629319C42A}"/>
              </a:ext>
            </a:extLst>
          </p:cNvPr>
          <p:cNvSpPr txBox="1"/>
          <p:nvPr/>
        </p:nvSpPr>
        <p:spPr>
          <a:xfrm>
            <a:off x="529939" y="6398717"/>
            <a:ext cx="11564448" cy="369332"/>
          </a:xfrm>
          <a:prstGeom prst="rect">
            <a:avLst/>
          </a:prstGeom>
          <a:noFill/>
        </p:spPr>
        <p:txBody>
          <a:bodyPr wrap="none" lIns="91440" tIns="45720" rIns="91440" bIns="45720" rtlCol="0" anchor="t">
            <a:spAutoFit/>
          </a:bodyPr>
          <a:lstStyle/>
          <a:p>
            <a:r>
              <a:rPr lang="en-US" i="1">
                <a:solidFill>
                  <a:srgbClr val="000000"/>
                </a:solidFill>
                <a:latin typeface="Aptos" panose="020B0004020202020204" pitchFamily="34" charset="0"/>
              </a:rPr>
              <a:t>Optional but recommended:</a:t>
            </a:r>
            <a:r>
              <a:rPr lang="en-US" sz="1800" b="0" i="1">
                <a:solidFill>
                  <a:srgbClr val="000000"/>
                </a:solidFill>
                <a:effectLst/>
                <a:latin typeface="Aptos" panose="020B0004020202020204" pitchFamily="34" charset="0"/>
              </a:rPr>
              <a:t> </a:t>
            </a:r>
            <a:r>
              <a:rPr lang="en-US" i="1">
                <a:solidFill>
                  <a:srgbClr val="000000"/>
                </a:solidFill>
                <a:latin typeface="Aptos" panose="020B0004020202020204" pitchFamily="34" charset="0"/>
              </a:rPr>
              <a:t>Send</a:t>
            </a:r>
            <a:r>
              <a:rPr lang="en-US" sz="1800" b="0" i="1">
                <a:solidFill>
                  <a:srgbClr val="000000"/>
                </a:solidFill>
                <a:effectLst/>
                <a:latin typeface="Aptos" panose="020B0004020202020204" pitchFamily="34" charset="0"/>
              </a:rPr>
              <a:t> out the slides as optional </a:t>
            </a:r>
            <a:r>
              <a:rPr lang="en-US" i="1">
                <a:solidFill>
                  <a:srgbClr val="000000"/>
                </a:solidFill>
                <a:latin typeface="Aptos" panose="020B0004020202020204" pitchFamily="34" charset="0"/>
              </a:rPr>
              <a:t>prework</a:t>
            </a:r>
            <a:r>
              <a:rPr lang="en-US" sz="1800" b="0" i="1">
                <a:solidFill>
                  <a:srgbClr val="000000"/>
                </a:solidFill>
                <a:effectLst/>
                <a:latin typeface="Aptos" panose="020B0004020202020204" pitchFamily="34" charset="0"/>
              </a:rPr>
              <a:t> for the team to review before Meetings 4 and 5</a:t>
            </a:r>
            <a:r>
              <a:rPr lang="en-US" i="1">
                <a:solidFill>
                  <a:srgbClr val="000000"/>
                </a:solidFill>
                <a:latin typeface="Aptos" panose="020B0004020202020204" pitchFamily="34" charset="0"/>
              </a:rPr>
              <a:t>.</a:t>
            </a:r>
            <a:endParaRPr lang="en-US" sz="2000" b="1" i="1">
              <a:solidFill>
                <a:srgbClr val="000000"/>
              </a:solidFill>
              <a:effectLst/>
              <a:latin typeface="Aptos" panose="020B0004020202020204" pitchFamily="34" charset="0"/>
            </a:endParaRPr>
          </a:p>
        </p:txBody>
      </p:sp>
      <p:sp>
        <p:nvSpPr>
          <p:cNvPr id="7" name="TextBox 6">
            <a:extLst>
              <a:ext uri="{FF2B5EF4-FFF2-40B4-BE49-F238E27FC236}">
                <a16:creationId xmlns:a16="http://schemas.microsoft.com/office/drawing/2014/main" id="{56F1D93B-A75E-D4DE-6D13-6A042654ABD2}"/>
              </a:ext>
            </a:extLst>
          </p:cNvPr>
          <p:cNvSpPr txBox="1"/>
          <p:nvPr/>
        </p:nvSpPr>
        <p:spPr>
          <a:xfrm>
            <a:off x="644239" y="1662916"/>
            <a:ext cx="10233311" cy="4616648"/>
          </a:xfrm>
          <a:prstGeom prst="rect">
            <a:avLst/>
          </a:prstGeom>
          <a:noFill/>
        </p:spPr>
        <p:txBody>
          <a:bodyPr wrap="square" rtlCol="0">
            <a:spAutoFit/>
          </a:bodyPr>
          <a:lstStyle/>
          <a:p>
            <a:r>
              <a:rPr lang="en-US" sz="2100">
                <a:latin typeface="Aptos" panose="020B0004020202020204" pitchFamily="34" charset="0"/>
              </a:rPr>
              <a:t>You’ll discuss two resource inequities during Meeting 4 and one during Meeting 5. The discussion for each inequity will begin with a look at your school’s data (which you’ll need to add in), followed by a related “discussion/action” slide (which we’ve already created for you—see the following slides).</a:t>
            </a:r>
          </a:p>
          <a:p>
            <a:endParaRPr lang="en-US" sz="2100">
              <a:latin typeface="Aptos" panose="020B0004020202020204" pitchFamily="34" charset="0"/>
            </a:endParaRPr>
          </a:p>
          <a:p>
            <a:r>
              <a:rPr lang="en-US" sz="2100">
                <a:latin typeface="Aptos" panose="020B0004020202020204" pitchFamily="34" charset="0"/>
              </a:rPr>
              <a:t>Here’s what you need to do:</a:t>
            </a:r>
          </a:p>
          <a:p>
            <a:pPr marL="514350" indent="-514350">
              <a:buFont typeface="+mj-lt"/>
              <a:buAutoNum type="arabicPeriod"/>
            </a:pPr>
            <a:r>
              <a:rPr lang="en-US" sz="2100">
                <a:latin typeface="Aptos" panose="020B0004020202020204" pitchFamily="34" charset="0"/>
                <a:cs typeface="Arial"/>
                <a:sym typeface="Arial"/>
              </a:rPr>
              <a:t>In Meetings 4 and 5, you’ll see slide placeholders prompting you to insert relevant data from your school. Add that in! (This could be a screenshot of your own charts, bullet points with relevant data, or an adaptation of the data visuals used in this deck. Whatever data will best set up your team for discussion!)</a:t>
            </a:r>
          </a:p>
          <a:p>
            <a:pPr marL="514350" indent="-514350">
              <a:buFont typeface="+mj-lt"/>
              <a:buAutoNum type="arabicPeriod"/>
            </a:pPr>
            <a:endParaRPr lang="en-US" sz="2100">
              <a:solidFill>
                <a:schemeClr val="tx1"/>
              </a:solidFill>
              <a:latin typeface="Aptos" panose="020B0004020202020204" pitchFamily="34" charset="0"/>
            </a:endParaRPr>
          </a:p>
          <a:p>
            <a:pPr marL="514350" indent="-514350">
              <a:buFont typeface="+mj-lt"/>
              <a:buAutoNum type="arabicPeriod"/>
            </a:pPr>
            <a:r>
              <a:rPr lang="en-US" sz="2100">
                <a:latin typeface="Aptos" panose="020B0004020202020204" pitchFamily="34" charset="0"/>
              </a:rPr>
              <a:t>Scroll down in this Prework section to find the discussion/action slides for the three resource inequities you prioritized. Copy and paste them into Meetings 4 and 5 so they correspond with your data slide(s).</a:t>
            </a:r>
          </a:p>
        </p:txBody>
      </p:sp>
      <p:sp>
        <p:nvSpPr>
          <p:cNvPr id="8" name="Rectangle 7">
            <a:extLst>
              <a:ext uri="{FF2B5EF4-FFF2-40B4-BE49-F238E27FC236}">
                <a16:creationId xmlns:a16="http://schemas.microsoft.com/office/drawing/2014/main" id="{B65F60CB-589B-21EA-E077-116D9894A827}"/>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AC899311-B38D-1F5A-DD59-DFDEDF7ACD6B}"/>
              </a:ext>
            </a:extLst>
          </p:cNvPr>
          <p:cNvSpPr txBox="1">
            <a:spLocks/>
          </p:cNvSpPr>
          <p:nvPr/>
        </p:nvSpPr>
        <p:spPr>
          <a:xfrm>
            <a:off x="240632" y="365126"/>
            <a:ext cx="10515600" cy="823594"/>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3057"/>
                </a:solidFill>
                <a:latin typeface="Aptos" panose="020B0004020202020204" pitchFamily="34" charset="0"/>
              </a:rPr>
              <a:t>PREWORK: update slides</a:t>
            </a:r>
          </a:p>
        </p:txBody>
      </p:sp>
    </p:spTree>
    <p:extLst>
      <p:ext uri="{BB962C8B-B14F-4D97-AF65-F5344CB8AC3E}">
        <p14:creationId xmlns:p14="http://schemas.microsoft.com/office/powerpoint/2010/main" val="36955312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71</a:t>
            </a:fld>
            <a:endParaRPr lang="en-US"/>
          </a:p>
        </p:txBody>
      </p:sp>
      <p:sp>
        <p:nvSpPr>
          <p:cNvPr id="3" name="Rectangle 2">
            <a:extLst>
              <a:ext uri="{FF2B5EF4-FFF2-40B4-BE49-F238E27FC236}">
                <a16:creationId xmlns:a16="http://schemas.microsoft.com/office/drawing/2014/main" id="{3BDF8658-6E34-1450-2523-D26DA1CE645B}"/>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DC924AF-7FE6-CEC3-62D8-D92DE113E45B}"/>
              </a:ext>
            </a:extLst>
          </p:cNvPr>
          <p:cNvSpPr txBox="1">
            <a:spLocks/>
          </p:cNvSpPr>
          <p:nvPr/>
        </p:nvSpPr>
        <p:spPr>
          <a:xfrm>
            <a:off x="342899" y="150338"/>
            <a:ext cx="9593581"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1</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300">
                <a:solidFill>
                  <a:schemeClr val="bg1"/>
                </a:solidFill>
                <a:latin typeface="Aptos Narrow" panose="020B0004020202020204" pitchFamily="34" charset="0"/>
              </a:rPr>
              <a:t>Students who need the most support aren't being assigned to classes taught by the most effective teachers.</a:t>
            </a:r>
          </a:p>
        </p:txBody>
      </p:sp>
      <p:sp>
        <p:nvSpPr>
          <p:cNvPr id="8" name="Rectangle 7">
            <a:extLst>
              <a:ext uri="{FF2B5EF4-FFF2-40B4-BE49-F238E27FC236}">
                <a16:creationId xmlns:a16="http://schemas.microsoft.com/office/drawing/2014/main" id="{A11D89B5-15D9-99B5-D485-138740FB2638}"/>
              </a:ext>
            </a:extLst>
          </p:cNvPr>
          <p:cNvSpPr/>
          <p:nvPr/>
        </p:nvSpPr>
        <p:spPr>
          <a:xfrm>
            <a:off x="6096000" y="1313732"/>
            <a:ext cx="6095999" cy="5544268"/>
          </a:xfrm>
          <a:prstGeom prst="rect">
            <a:avLst/>
          </a:prstGeom>
          <a:solidFill>
            <a:srgbClr val="E68699">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218155" cy="4206280"/>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Revise teaching assignment practices: </a:t>
            </a:r>
          </a:p>
          <a:p>
            <a:pPr marL="194310" indent="-194310" algn="l" rtl="0" fontAlgn="base">
              <a:spcAft>
                <a:spcPts val="400"/>
              </a:spcAft>
              <a:buFont typeface="Arial" panose="020B0604020202020204" pitchFamily="34" charset="0"/>
              <a:buChar char="•"/>
            </a:pPr>
            <a:r>
              <a:rPr lang="en-US" sz="1300">
                <a:latin typeface="Aptos"/>
              </a:rPr>
              <a:t>Analyze teaching loads to ensure teachers’ jobs are manageable by reviewing teacher survey data, number of students assigned, assigned students’ needs, and the number of different courses taught. </a:t>
            </a:r>
          </a:p>
          <a:p>
            <a:pPr marL="194310" indent="-194310" algn="l" rtl="0" fontAlgn="base">
              <a:spcAft>
                <a:spcPts val="400"/>
              </a:spcAft>
              <a:buFont typeface="Arial" panose="020B0604020202020204" pitchFamily="34" charset="0"/>
              <a:buChar char="•"/>
            </a:pPr>
            <a:r>
              <a:rPr lang="en-US" sz="1300">
                <a:latin typeface="Aptos"/>
              </a:rPr>
              <a:t>Differentiate teaching loads based on the difficulty of the assignment.  </a:t>
            </a:r>
          </a:p>
          <a:p>
            <a:pPr marL="194310" indent="-194310" algn="l" rtl="0" fontAlgn="base">
              <a:spcAft>
                <a:spcPts val="400"/>
              </a:spcAft>
              <a:buFont typeface="Arial" panose="020B0604020202020204" pitchFamily="34" charset="0"/>
              <a:buChar char="•"/>
            </a:pPr>
            <a:r>
              <a:rPr lang="en-US" sz="1300">
                <a:latin typeface="Aptos"/>
              </a:rPr>
              <a:t>Redistribute teaching expertise across teams and departments to create a more balanced distribution or prioritize assigning the most effective teachers to critical subject areas or grade levels. </a:t>
            </a:r>
          </a:p>
          <a:p>
            <a:pPr algn="l" rtl="0" fontAlgn="base">
              <a:spcBef>
                <a:spcPts val="1200"/>
              </a:spcBef>
              <a:spcAft>
                <a:spcPts val="400"/>
              </a:spcAft>
            </a:pPr>
            <a:r>
              <a:rPr lang="en-US" sz="1300" b="1" i="0">
                <a:effectLst/>
                <a:latin typeface="Aptos"/>
              </a:rPr>
              <a:t>If revisiting teaching assignment practices isn’t feasible: </a:t>
            </a:r>
          </a:p>
          <a:p>
            <a:pPr marL="194310" indent="-194310" algn="l" rtl="0" fontAlgn="base">
              <a:spcAft>
                <a:spcPts val="400"/>
              </a:spcAft>
              <a:buFont typeface="Arial" panose="020B0604020202020204" pitchFamily="34" charset="0"/>
              <a:buChar char="•"/>
            </a:pPr>
            <a:r>
              <a:rPr lang="en-US" sz="1300">
                <a:latin typeface="Aptos"/>
              </a:rPr>
              <a:t>“Shelter and develop” (i.e., reduce the number of distinct courses taught, increase planning time) novice teachers and those working with a greater proportion of students needing extra support. </a:t>
            </a:r>
          </a:p>
          <a:p>
            <a:pPr marL="194310" indent="-194310" algn="l" rtl="0" fontAlgn="base">
              <a:spcAft>
                <a:spcPts val="400"/>
              </a:spcAft>
              <a:buFont typeface="Arial" panose="020B0604020202020204" pitchFamily="34" charset="0"/>
              <a:buChar char="•"/>
            </a:pPr>
            <a:r>
              <a:rPr lang="en-US" sz="1300">
                <a:latin typeface="Aptos"/>
              </a:rPr>
              <a:t>Reorganize school-based collaborative planning time and coaching  structures to direct resources where they're needed most. </a:t>
            </a:r>
          </a:p>
          <a:p>
            <a:pPr marL="194310" indent="-194310" algn="l" rtl="0" fontAlgn="base">
              <a:spcAft>
                <a:spcPts val="400"/>
              </a:spcAft>
              <a:buFont typeface="Arial" panose="020B0604020202020204" pitchFamily="34" charset="0"/>
              <a:buChar char="•"/>
            </a:pPr>
            <a:r>
              <a:rPr lang="en-US" sz="1300">
                <a:latin typeface="Aptos"/>
              </a:rPr>
              <a:t>Use strategic student groupings and staffing models to extend strong teachers' reach.</a:t>
            </a:r>
          </a:p>
        </p:txBody>
      </p:sp>
      <p:sp>
        <p:nvSpPr>
          <p:cNvPr id="10" name="Rectangle 9">
            <a:extLst>
              <a:ext uri="{FF2B5EF4-FFF2-40B4-BE49-F238E27FC236}">
                <a16:creationId xmlns:a16="http://schemas.microsoft.com/office/drawing/2014/main" id="{6CC02EFB-1EEE-4B73-10D6-17A6D673A94C}"/>
              </a:ext>
            </a:extLst>
          </p:cNvPr>
          <p:cNvSpPr/>
          <p:nvPr/>
        </p:nvSpPr>
        <p:spPr>
          <a:xfrm>
            <a:off x="6096001" y="1313732"/>
            <a:ext cx="6096000" cy="471990"/>
          </a:xfrm>
          <a:prstGeom prst="rect">
            <a:avLst/>
          </a:prstGeom>
          <a:solidFill>
            <a:srgbClr val="C636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grpSp>
        <p:nvGrpSpPr>
          <p:cNvPr id="13" name="Group 12">
            <a:extLst>
              <a:ext uri="{FF2B5EF4-FFF2-40B4-BE49-F238E27FC236}">
                <a16:creationId xmlns:a16="http://schemas.microsoft.com/office/drawing/2014/main" id="{74012AE1-91E2-668A-304E-A8042714683D}"/>
              </a:ext>
            </a:extLst>
          </p:cNvPr>
          <p:cNvGrpSpPr/>
          <p:nvPr/>
        </p:nvGrpSpPr>
        <p:grpSpPr>
          <a:xfrm>
            <a:off x="10974590" y="228036"/>
            <a:ext cx="1026252" cy="903825"/>
            <a:chOff x="11022090" y="228036"/>
            <a:chExt cx="1026252" cy="903825"/>
          </a:xfrm>
        </p:grpSpPr>
        <p:pic>
          <p:nvPicPr>
            <p:cNvPr id="14" name="Picture 13">
              <a:extLst>
                <a:ext uri="{FF2B5EF4-FFF2-40B4-BE49-F238E27FC236}">
                  <a16:creationId xmlns:a16="http://schemas.microsoft.com/office/drawing/2014/main" id="{4698BB0E-02FA-2C86-21C7-517EC0AEAE1D}"/>
                </a:ext>
              </a:extLst>
            </p:cNvPr>
            <p:cNvPicPr>
              <a:picLocks noChangeAspect="1"/>
            </p:cNvPicPr>
            <p:nvPr/>
          </p:nvPicPr>
          <p:blipFill>
            <a:blip r:embed="rId2"/>
            <a:stretch>
              <a:fillRect/>
            </a:stretch>
          </p:blipFill>
          <p:spPr>
            <a:xfrm>
              <a:off x="11073331" y="228036"/>
              <a:ext cx="923771" cy="903825"/>
            </a:xfrm>
            <a:prstGeom prst="rect">
              <a:avLst/>
            </a:prstGeom>
          </p:spPr>
        </p:pic>
        <p:sp>
          <p:nvSpPr>
            <p:cNvPr id="15" name="Rectangle 14">
              <a:extLst>
                <a:ext uri="{FF2B5EF4-FFF2-40B4-BE49-F238E27FC236}">
                  <a16:creationId xmlns:a16="http://schemas.microsoft.com/office/drawing/2014/main" id="{3A0192CE-0560-FBE8-3B2F-DFB50A4C4C31}"/>
                </a:ext>
              </a:extLst>
            </p:cNvPr>
            <p:cNvSpPr/>
            <p:nvPr/>
          </p:nvSpPr>
          <p:spPr>
            <a:xfrm>
              <a:off x="11022090" y="357889"/>
              <a:ext cx="1026252"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chemeClr val="accent2"/>
                    </a:outerShdw>
                  </a:effectLst>
                  <a:latin typeface="Aptos" panose="020B0004020202020204" pitchFamily="34" charset="0"/>
                </a:rPr>
                <a:t>Teaching Quality &amp; Diversity</a:t>
              </a:r>
            </a:p>
          </p:txBody>
        </p:sp>
      </p:gr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939540"/>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a:p>
            <a:pPr marL="457200" indent="-457200" fontAlgn="base">
              <a:spcAft>
                <a:spcPts val="1200"/>
              </a:spcAft>
              <a:buFont typeface="+mj-lt"/>
              <a:buAutoNum type="arabicPeriod"/>
            </a:pPr>
            <a:endParaRPr lang="en-US" sz="2000" b="0" i="0" u="none" strike="noStrike">
              <a:solidFill>
                <a:srgbClr val="000000"/>
              </a:solidFill>
              <a:effectLst/>
              <a:latin typeface="Aptos" panose="020B0004020202020204" pitchFamily="34" charset="0"/>
            </a:endParaRPr>
          </a:p>
        </p:txBody>
      </p:sp>
    </p:spTree>
    <p:extLst>
      <p:ext uri="{BB962C8B-B14F-4D97-AF65-F5344CB8AC3E}">
        <p14:creationId xmlns:p14="http://schemas.microsoft.com/office/powerpoint/2010/main" val="12733732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72</a:t>
            </a:fld>
            <a:endParaRPr lang="en-US"/>
          </a:p>
        </p:txBody>
      </p:sp>
      <p:sp>
        <p:nvSpPr>
          <p:cNvPr id="3" name="Rectangle 2">
            <a:extLst>
              <a:ext uri="{FF2B5EF4-FFF2-40B4-BE49-F238E27FC236}">
                <a16:creationId xmlns:a16="http://schemas.microsoft.com/office/drawing/2014/main" id="{3BDF8658-6E34-1450-2523-D26DA1CE645B}"/>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DC924AF-7FE6-CEC3-62D8-D92DE113E45B}"/>
              </a:ext>
            </a:extLst>
          </p:cNvPr>
          <p:cNvSpPr txBox="1">
            <a:spLocks/>
          </p:cNvSpPr>
          <p:nvPr/>
        </p:nvSpPr>
        <p:spPr>
          <a:xfrm>
            <a:off x="342899" y="150338"/>
            <a:ext cx="10254344"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2</a:t>
            </a:r>
          </a:p>
          <a:p>
            <a:pPr>
              <a:lnSpc>
                <a:spcPts val="2940"/>
              </a:lnSpc>
              <a:defRPr/>
            </a:pPr>
            <a:r>
              <a:rPr lang="en-US" sz="2200">
                <a:solidFill>
                  <a:schemeClr val="bg1"/>
                </a:solidFill>
                <a:latin typeface="Aptos Narrow" panose="020B0004020202020204" pitchFamily="34" charset="0"/>
              </a:rPr>
              <a:t>Students with disabilities and ELL students are more likely than their peers to have novice teachers or long-term subs due to higher vacancy rates in harder-to-staff positions.</a:t>
            </a:r>
          </a:p>
        </p:txBody>
      </p:sp>
      <p:sp>
        <p:nvSpPr>
          <p:cNvPr id="8" name="Rectangle 7">
            <a:extLst>
              <a:ext uri="{FF2B5EF4-FFF2-40B4-BE49-F238E27FC236}">
                <a16:creationId xmlns:a16="http://schemas.microsoft.com/office/drawing/2014/main" id="{A11D89B5-15D9-99B5-D485-138740FB2638}"/>
              </a:ext>
            </a:extLst>
          </p:cNvPr>
          <p:cNvSpPr/>
          <p:nvPr/>
        </p:nvSpPr>
        <p:spPr>
          <a:xfrm>
            <a:off x="6096000" y="1313732"/>
            <a:ext cx="6095999" cy="5544268"/>
          </a:xfrm>
          <a:prstGeom prst="rect">
            <a:avLst/>
          </a:prstGeom>
          <a:solidFill>
            <a:srgbClr val="E68699">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218155" cy="4154984"/>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Work with our district to strengthen hiring strategies for </a:t>
            </a:r>
            <a:br>
              <a:rPr lang="en-US" sz="1300" b="1" i="0">
                <a:effectLst/>
                <a:latin typeface="Aptos"/>
              </a:rPr>
            </a:br>
            <a:r>
              <a:rPr lang="en-US" sz="1300" b="1" i="0">
                <a:effectLst/>
                <a:latin typeface="Aptos"/>
              </a:rPr>
              <a:t>hard-to-staff roles: </a:t>
            </a:r>
          </a:p>
          <a:p>
            <a:pPr marL="194310" indent="-194310" algn="l" rtl="0" fontAlgn="base">
              <a:spcAft>
                <a:spcPts val="400"/>
              </a:spcAft>
              <a:buFont typeface="Arial" panose="020B0604020202020204" pitchFamily="34" charset="0"/>
              <a:buChar char="•"/>
            </a:pPr>
            <a:r>
              <a:rPr lang="en-US" sz="1300">
                <a:latin typeface="Aptos"/>
              </a:rPr>
              <a:t>Shift hiring timelines earlier for these positions; schools that recruit earlier are often able to attract stronger candidates.</a:t>
            </a:r>
          </a:p>
          <a:p>
            <a:pPr marL="194310" indent="-194310" algn="l" rtl="0" fontAlgn="base">
              <a:spcAft>
                <a:spcPts val="400"/>
              </a:spcAft>
              <a:buFont typeface="Arial" panose="020B0604020202020204" pitchFamily="34" charset="0"/>
              <a:buChar char="•"/>
            </a:pPr>
            <a:r>
              <a:rPr lang="en-US" sz="1300">
                <a:latin typeface="Aptos"/>
              </a:rPr>
              <a:t>Provide incentives—such as stipends or increased compensation, recognition, career growth opportunities, and reduced workloads—to make these roles more attractive and sustainable.</a:t>
            </a:r>
          </a:p>
          <a:p>
            <a:pPr algn="l" rtl="0" fontAlgn="base">
              <a:spcBef>
                <a:spcPts val="1200"/>
              </a:spcBef>
              <a:spcAft>
                <a:spcPts val="400"/>
              </a:spcAft>
            </a:pPr>
            <a:r>
              <a:rPr lang="en-US" sz="1300" b="1" i="0">
                <a:effectLst/>
                <a:latin typeface="Aptos"/>
              </a:rPr>
              <a:t>Improve working conditions to support novice teachers in </a:t>
            </a:r>
            <a:br>
              <a:rPr lang="en-US" sz="1300" b="1" i="0">
                <a:effectLst/>
                <a:latin typeface="Aptos"/>
              </a:rPr>
            </a:br>
            <a:r>
              <a:rPr lang="en-US" sz="1300" b="1" i="0">
                <a:effectLst/>
                <a:latin typeface="Aptos"/>
              </a:rPr>
              <a:t>hard-to-staff roles:</a:t>
            </a:r>
          </a:p>
          <a:p>
            <a:pPr marL="194310" indent="-194310" algn="l" rtl="0" fontAlgn="base">
              <a:spcAft>
                <a:spcPts val="400"/>
              </a:spcAft>
              <a:buFont typeface="Arial" panose="020B0604020202020204" pitchFamily="34" charset="0"/>
              <a:buChar char="•"/>
            </a:pPr>
            <a:r>
              <a:rPr lang="en-US" sz="1300">
                <a:latin typeface="Aptos"/>
              </a:rPr>
              <a:t>“Shelter and develop” (i.e., reduce the number of distinct courses taught, increase planning time) novice teachers to improve satisfaction, retention, and performance.</a:t>
            </a:r>
          </a:p>
          <a:p>
            <a:pPr marL="194310" indent="-194310" algn="l" rtl="0" fontAlgn="base">
              <a:spcAft>
                <a:spcPts val="400"/>
              </a:spcAft>
              <a:buFont typeface="Arial" panose="020B0604020202020204" pitchFamily="34" charset="0"/>
              <a:buChar char="•"/>
            </a:pPr>
            <a:r>
              <a:rPr lang="en-US" sz="1300">
                <a:latin typeface="Aptos"/>
              </a:rPr>
              <a:t>Organize schedules to enable frequent informal observations and growth-oriented feedback for novice teachers (at least once every two weeks).</a:t>
            </a:r>
          </a:p>
          <a:p>
            <a:pPr marL="194310" indent="-194310" algn="l" rtl="0" fontAlgn="base">
              <a:spcAft>
                <a:spcPts val="400"/>
              </a:spcAft>
              <a:buFont typeface="Arial" panose="020B0604020202020204" pitchFamily="34" charset="0"/>
              <a:buChar char="•"/>
            </a:pPr>
            <a:r>
              <a:rPr lang="en-US" sz="1300">
                <a:latin typeface="Aptos"/>
              </a:rPr>
              <a:t>Increase both the quantity and quality of teachers’ collaboration time to strengthen professional relationships, boost morale, and improve retention.</a:t>
            </a:r>
          </a:p>
        </p:txBody>
      </p:sp>
      <p:sp>
        <p:nvSpPr>
          <p:cNvPr id="10" name="Rectangle 9">
            <a:extLst>
              <a:ext uri="{FF2B5EF4-FFF2-40B4-BE49-F238E27FC236}">
                <a16:creationId xmlns:a16="http://schemas.microsoft.com/office/drawing/2014/main" id="{6CC02EFB-1EEE-4B73-10D6-17A6D673A94C}"/>
              </a:ext>
            </a:extLst>
          </p:cNvPr>
          <p:cNvSpPr/>
          <p:nvPr/>
        </p:nvSpPr>
        <p:spPr>
          <a:xfrm>
            <a:off x="6096001" y="1313732"/>
            <a:ext cx="6096000" cy="471990"/>
          </a:xfrm>
          <a:prstGeom prst="rect">
            <a:avLst/>
          </a:prstGeom>
          <a:solidFill>
            <a:srgbClr val="C636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grpSp>
        <p:nvGrpSpPr>
          <p:cNvPr id="13" name="Group 12">
            <a:extLst>
              <a:ext uri="{FF2B5EF4-FFF2-40B4-BE49-F238E27FC236}">
                <a16:creationId xmlns:a16="http://schemas.microsoft.com/office/drawing/2014/main" id="{74012AE1-91E2-668A-304E-A8042714683D}"/>
              </a:ext>
            </a:extLst>
          </p:cNvPr>
          <p:cNvGrpSpPr/>
          <p:nvPr/>
        </p:nvGrpSpPr>
        <p:grpSpPr>
          <a:xfrm>
            <a:off x="10974590" y="228036"/>
            <a:ext cx="1026252" cy="903825"/>
            <a:chOff x="11022090" y="228036"/>
            <a:chExt cx="1026252" cy="903825"/>
          </a:xfrm>
        </p:grpSpPr>
        <p:pic>
          <p:nvPicPr>
            <p:cNvPr id="14" name="Picture 13">
              <a:extLst>
                <a:ext uri="{FF2B5EF4-FFF2-40B4-BE49-F238E27FC236}">
                  <a16:creationId xmlns:a16="http://schemas.microsoft.com/office/drawing/2014/main" id="{4698BB0E-02FA-2C86-21C7-517EC0AEAE1D}"/>
                </a:ext>
              </a:extLst>
            </p:cNvPr>
            <p:cNvPicPr>
              <a:picLocks noChangeAspect="1"/>
            </p:cNvPicPr>
            <p:nvPr/>
          </p:nvPicPr>
          <p:blipFill>
            <a:blip r:embed="rId2"/>
            <a:stretch>
              <a:fillRect/>
            </a:stretch>
          </p:blipFill>
          <p:spPr>
            <a:xfrm>
              <a:off x="11073331" y="228036"/>
              <a:ext cx="923771" cy="903825"/>
            </a:xfrm>
            <a:prstGeom prst="rect">
              <a:avLst/>
            </a:prstGeom>
          </p:spPr>
        </p:pic>
        <p:sp>
          <p:nvSpPr>
            <p:cNvPr id="15" name="Rectangle 14">
              <a:extLst>
                <a:ext uri="{FF2B5EF4-FFF2-40B4-BE49-F238E27FC236}">
                  <a16:creationId xmlns:a16="http://schemas.microsoft.com/office/drawing/2014/main" id="{3A0192CE-0560-FBE8-3B2F-DFB50A4C4C31}"/>
                </a:ext>
              </a:extLst>
            </p:cNvPr>
            <p:cNvSpPr/>
            <p:nvPr/>
          </p:nvSpPr>
          <p:spPr>
            <a:xfrm>
              <a:off x="11022090" y="357889"/>
              <a:ext cx="1026252"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chemeClr val="accent2"/>
                    </a:outerShdw>
                  </a:effectLst>
                  <a:latin typeface="Aptos" panose="020B0004020202020204" pitchFamily="34" charset="0"/>
                </a:rPr>
                <a:t>Teaching Quality &amp; Diversity</a:t>
              </a:r>
            </a:p>
          </p:txBody>
        </p:sp>
      </p:gr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Tree>
    <p:extLst>
      <p:ext uri="{BB962C8B-B14F-4D97-AF65-F5344CB8AC3E}">
        <p14:creationId xmlns:p14="http://schemas.microsoft.com/office/powerpoint/2010/main" val="6150741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73</a:t>
            </a:fld>
            <a:endParaRPr lang="en-US"/>
          </a:p>
        </p:txBody>
      </p:sp>
      <p:sp>
        <p:nvSpPr>
          <p:cNvPr id="3" name="Rectangle 2">
            <a:extLst>
              <a:ext uri="{FF2B5EF4-FFF2-40B4-BE49-F238E27FC236}">
                <a16:creationId xmlns:a16="http://schemas.microsoft.com/office/drawing/2014/main" id="{3BDF8658-6E34-1450-2523-D26DA1CE645B}"/>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DC924AF-7FE6-CEC3-62D8-D92DE113E45B}"/>
              </a:ext>
            </a:extLst>
          </p:cNvPr>
          <p:cNvSpPr txBox="1">
            <a:spLocks/>
          </p:cNvSpPr>
          <p:nvPr/>
        </p:nvSpPr>
        <p:spPr>
          <a:xfrm>
            <a:off x="342899" y="150338"/>
            <a:ext cx="10254344"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3</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200">
                <a:solidFill>
                  <a:schemeClr val="bg1"/>
                </a:solidFill>
                <a:latin typeface="Aptos Narrow" panose="020B0004020202020204" pitchFamily="34" charset="0"/>
              </a:rPr>
              <a:t>Students lack consistent access to culturally relevant, engaging teaching practices, with students of color experiencing this lack of access more keenly than others.</a:t>
            </a:r>
          </a:p>
        </p:txBody>
      </p:sp>
      <p:sp>
        <p:nvSpPr>
          <p:cNvPr id="8" name="Rectangle 7">
            <a:extLst>
              <a:ext uri="{FF2B5EF4-FFF2-40B4-BE49-F238E27FC236}">
                <a16:creationId xmlns:a16="http://schemas.microsoft.com/office/drawing/2014/main" id="{A11D89B5-15D9-99B5-D485-138740FB2638}"/>
              </a:ext>
            </a:extLst>
          </p:cNvPr>
          <p:cNvSpPr/>
          <p:nvPr/>
        </p:nvSpPr>
        <p:spPr>
          <a:xfrm>
            <a:off x="6096000" y="1313732"/>
            <a:ext cx="6095999" cy="5544268"/>
          </a:xfrm>
          <a:prstGeom prst="rect">
            <a:avLst/>
          </a:prstGeom>
          <a:solidFill>
            <a:srgbClr val="E68699">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218155" cy="3252172"/>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Conduct surveys and focus groups with students, families, and teachers </a:t>
            </a:r>
            <a:r>
              <a:rPr lang="en-US" sz="1300" i="0">
                <a:effectLst/>
                <a:latin typeface="Aptos"/>
              </a:rPr>
              <a:t>to better understand the school’s racial, ethnic, and linguistic diversity and identify opportunities to improve cultural responsiveness.</a:t>
            </a:r>
          </a:p>
          <a:p>
            <a:pPr algn="l" rtl="0" fontAlgn="base">
              <a:spcBef>
                <a:spcPts val="1200"/>
              </a:spcBef>
              <a:spcAft>
                <a:spcPts val="400"/>
              </a:spcAft>
            </a:pPr>
            <a:r>
              <a:rPr lang="en-US" sz="1300" b="1" i="0">
                <a:effectLst/>
                <a:latin typeface="Aptos"/>
              </a:rPr>
              <a:t>Support teachers in building culturally relevant and engaging teaching practices:</a:t>
            </a:r>
          </a:p>
          <a:p>
            <a:pPr marL="194310" indent="-194310" algn="l" rtl="0" fontAlgn="base">
              <a:spcAft>
                <a:spcPts val="400"/>
              </a:spcAft>
              <a:buFont typeface="Arial" panose="020B0604020202020204" pitchFamily="34" charset="0"/>
              <a:buChar char="•"/>
            </a:pPr>
            <a:r>
              <a:rPr lang="en-US" sz="1300">
                <a:latin typeface="Aptos"/>
              </a:rPr>
              <a:t>Provide targeted professional development that helps teachers understand the cultural values, traditions, and contributions of different racial and ethnic groups and incorporate this knowledge into their instruction.</a:t>
            </a:r>
          </a:p>
          <a:p>
            <a:pPr marL="194310" indent="-194310" algn="l" rtl="0" fontAlgn="base">
              <a:spcAft>
                <a:spcPts val="400"/>
              </a:spcAft>
              <a:buFont typeface="Arial" panose="020B0604020202020204" pitchFamily="34" charset="0"/>
              <a:buChar char="•"/>
            </a:pPr>
            <a:r>
              <a:rPr lang="en-US" sz="1300">
                <a:latin typeface="Aptos"/>
              </a:rPr>
              <a:t>Dedicate time for ongoing reflection and discussion during professional learning opportunities and job-embedded supports.</a:t>
            </a:r>
          </a:p>
          <a:p>
            <a:pPr marL="194310" indent="-194310" algn="l" rtl="0" fontAlgn="base">
              <a:spcAft>
                <a:spcPts val="400"/>
              </a:spcAft>
              <a:buFont typeface="Arial" panose="020B0604020202020204" pitchFamily="34" charset="0"/>
              <a:buChar char="•"/>
            </a:pPr>
            <a:r>
              <a:rPr lang="en-US" sz="1300">
                <a:latin typeface="Aptos"/>
              </a:rPr>
              <a:t>Encourage teachers to build strong relationships with students and their families to better understand their cultural backgrounds, strengths, and challenges.</a:t>
            </a:r>
          </a:p>
        </p:txBody>
      </p:sp>
      <p:sp>
        <p:nvSpPr>
          <p:cNvPr id="10" name="Rectangle 9">
            <a:extLst>
              <a:ext uri="{FF2B5EF4-FFF2-40B4-BE49-F238E27FC236}">
                <a16:creationId xmlns:a16="http://schemas.microsoft.com/office/drawing/2014/main" id="{6CC02EFB-1EEE-4B73-10D6-17A6D673A94C}"/>
              </a:ext>
            </a:extLst>
          </p:cNvPr>
          <p:cNvSpPr/>
          <p:nvPr/>
        </p:nvSpPr>
        <p:spPr>
          <a:xfrm>
            <a:off x="6096001" y="1313732"/>
            <a:ext cx="6096000" cy="471990"/>
          </a:xfrm>
          <a:prstGeom prst="rect">
            <a:avLst/>
          </a:prstGeom>
          <a:solidFill>
            <a:srgbClr val="C636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grpSp>
        <p:nvGrpSpPr>
          <p:cNvPr id="13" name="Group 12">
            <a:extLst>
              <a:ext uri="{FF2B5EF4-FFF2-40B4-BE49-F238E27FC236}">
                <a16:creationId xmlns:a16="http://schemas.microsoft.com/office/drawing/2014/main" id="{74012AE1-91E2-668A-304E-A8042714683D}"/>
              </a:ext>
            </a:extLst>
          </p:cNvPr>
          <p:cNvGrpSpPr/>
          <p:nvPr/>
        </p:nvGrpSpPr>
        <p:grpSpPr>
          <a:xfrm>
            <a:off x="10974590" y="228036"/>
            <a:ext cx="1026252" cy="903825"/>
            <a:chOff x="11022090" y="228036"/>
            <a:chExt cx="1026252" cy="903825"/>
          </a:xfrm>
        </p:grpSpPr>
        <p:pic>
          <p:nvPicPr>
            <p:cNvPr id="14" name="Picture 13">
              <a:extLst>
                <a:ext uri="{FF2B5EF4-FFF2-40B4-BE49-F238E27FC236}">
                  <a16:creationId xmlns:a16="http://schemas.microsoft.com/office/drawing/2014/main" id="{4698BB0E-02FA-2C86-21C7-517EC0AEAE1D}"/>
                </a:ext>
              </a:extLst>
            </p:cNvPr>
            <p:cNvPicPr>
              <a:picLocks noChangeAspect="1"/>
            </p:cNvPicPr>
            <p:nvPr/>
          </p:nvPicPr>
          <p:blipFill>
            <a:blip r:embed="rId2"/>
            <a:stretch>
              <a:fillRect/>
            </a:stretch>
          </p:blipFill>
          <p:spPr>
            <a:xfrm>
              <a:off x="11073331" y="228036"/>
              <a:ext cx="923771" cy="903825"/>
            </a:xfrm>
            <a:prstGeom prst="rect">
              <a:avLst/>
            </a:prstGeom>
          </p:spPr>
        </p:pic>
        <p:sp>
          <p:nvSpPr>
            <p:cNvPr id="15" name="Rectangle 14">
              <a:extLst>
                <a:ext uri="{FF2B5EF4-FFF2-40B4-BE49-F238E27FC236}">
                  <a16:creationId xmlns:a16="http://schemas.microsoft.com/office/drawing/2014/main" id="{3A0192CE-0560-FBE8-3B2F-DFB50A4C4C31}"/>
                </a:ext>
              </a:extLst>
            </p:cNvPr>
            <p:cNvSpPr/>
            <p:nvPr/>
          </p:nvSpPr>
          <p:spPr>
            <a:xfrm>
              <a:off x="11022090" y="357889"/>
              <a:ext cx="1026252"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chemeClr val="accent2"/>
                    </a:outerShdw>
                  </a:effectLst>
                  <a:latin typeface="Aptos" panose="020B0004020202020204" pitchFamily="34" charset="0"/>
                </a:rPr>
                <a:t>Teaching Quality &amp; Diversity</a:t>
              </a:r>
            </a:p>
          </p:txBody>
        </p:sp>
      </p:gr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Tree>
    <p:extLst>
      <p:ext uri="{BB962C8B-B14F-4D97-AF65-F5344CB8AC3E}">
        <p14:creationId xmlns:p14="http://schemas.microsoft.com/office/powerpoint/2010/main" val="40081628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74</a:t>
            </a:fld>
            <a:endParaRPr lang="en-US"/>
          </a:p>
        </p:txBody>
      </p:sp>
      <p:sp>
        <p:nvSpPr>
          <p:cNvPr id="3" name="Rectangle 2">
            <a:extLst>
              <a:ext uri="{FF2B5EF4-FFF2-40B4-BE49-F238E27FC236}">
                <a16:creationId xmlns:a16="http://schemas.microsoft.com/office/drawing/2014/main" id="{3BDF8658-6E34-1450-2523-D26DA1CE645B}"/>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DC924AF-7FE6-CEC3-62D8-D92DE113E45B}"/>
              </a:ext>
            </a:extLst>
          </p:cNvPr>
          <p:cNvSpPr txBox="1">
            <a:spLocks/>
          </p:cNvSpPr>
          <p:nvPr/>
        </p:nvSpPr>
        <p:spPr>
          <a:xfrm>
            <a:off x="342899" y="150338"/>
            <a:ext cx="10254344"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4</a:t>
            </a:r>
          </a:p>
          <a:p>
            <a:pPr>
              <a:lnSpc>
                <a:spcPts val="2940"/>
              </a:lnSpc>
              <a:defRPr/>
            </a:pPr>
            <a:r>
              <a:rPr lang="en-US" sz="2300">
                <a:solidFill>
                  <a:schemeClr val="bg1"/>
                </a:solidFill>
                <a:latin typeface="Aptos Narrow" panose="020B0004020202020204" pitchFamily="34" charset="0"/>
              </a:rPr>
              <a:t>Students of color are less likely than their peers to have teachers and school leaders </a:t>
            </a:r>
            <a:br>
              <a:rPr lang="en-US" sz="2300">
                <a:solidFill>
                  <a:schemeClr val="bg1"/>
                </a:solidFill>
                <a:latin typeface="Aptos Narrow" panose="020B0004020202020204" pitchFamily="34" charset="0"/>
              </a:rPr>
            </a:br>
            <a:r>
              <a:rPr lang="en-US" sz="2300">
                <a:solidFill>
                  <a:schemeClr val="bg1"/>
                </a:solidFill>
                <a:latin typeface="Aptos Narrow" panose="020B0004020202020204" pitchFamily="34" charset="0"/>
              </a:rPr>
              <a:t>of the same race/ethnicity.</a:t>
            </a:r>
          </a:p>
        </p:txBody>
      </p:sp>
      <p:sp>
        <p:nvSpPr>
          <p:cNvPr id="8" name="Rectangle 7">
            <a:extLst>
              <a:ext uri="{FF2B5EF4-FFF2-40B4-BE49-F238E27FC236}">
                <a16:creationId xmlns:a16="http://schemas.microsoft.com/office/drawing/2014/main" id="{A11D89B5-15D9-99B5-D485-138740FB2638}"/>
              </a:ext>
            </a:extLst>
          </p:cNvPr>
          <p:cNvSpPr/>
          <p:nvPr/>
        </p:nvSpPr>
        <p:spPr>
          <a:xfrm>
            <a:off x="6096000" y="1313732"/>
            <a:ext cx="6095999" cy="5544268"/>
          </a:xfrm>
          <a:prstGeom prst="rect">
            <a:avLst/>
          </a:prstGeom>
          <a:solidFill>
            <a:srgbClr val="E68699">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218155" cy="4406334"/>
          </a:xfrm>
          <a:prstGeom prst="rect">
            <a:avLst/>
          </a:prstGeom>
          <a:noFill/>
        </p:spPr>
        <p:txBody>
          <a:bodyPr wrap="square" lIns="91440" tIns="45720" rIns="91440" bIns="45720" anchor="t">
            <a:spAutoFit/>
          </a:bodyPr>
          <a:lstStyle/>
          <a:p>
            <a:pPr algn="l" rtl="0" fontAlgn="base">
              <a:spcAft>
                <a:spcPts val="400"/>
              </a:spcAft>
            </a:pPr>
            <a:r>
              <a:rPr lang="en-US" sz="1300" b="1" i="0">
                <a:effectLst/>
                <a:latin typeface="Aptos"/>
              </a:rPr>
              <a:t>Work with our district to attract a more diverse candidate pool: </a:t>
            </a:r>
          </a:p>
          <a:p>
            <a:pPr marL="194310" indent="-194310" algn="l" rtl="0" fontAlgn="base">
              <a:spcAft>
                <a:spcPts val="400"/>
              </a:spcAft>
              <a:buFont typeface="Arial" panose="020B0604020202020204" pitchFamily="34" charset="0"/>
              <a:buChar char="•"/>
            </a:pPr>
            <a:r>
              <a:rPr lang="en-US" sz="1300">
                <a:latin typeface="Aptos"/>
              </a:rPr>
              <a:t>Shift hiring timelines earlier; schools that recruit earlier are often better able to attract stronger and more diverse candidates.</a:t>
            </a:r>
          </a:p>
          <a:p>
            <a:pPr marL="194310" indent="-194310" algn="l" rtl="0" fontAlgn="base">
              <a:spcAft>
                <a:spcPts val="400"/>
              </a:spcAft>
              <a:buFont typeface="Arial" panose="020B0604020202020204" pitchFamily="34" charset="0"/>
              <a:buChar char="•"/>
            </a:pPr>
            <a:r>
              <a:rPr lang="en-US" sz="1300">
                <a:latin typeface="Aptos"/>
              </a:rPr>
              <a:t>Expand new hiring sources to attract more teachers and school leaders of color and linguistically diverse educators.</a:t>
            </a:r>
          </a:p>
          <a:p>
            <a:pPr marL="194310" indent="-194310" algn="l" rtl="0" fontAlgn="base">
              <a:spcAft>
                <a:spcPts val="400"/>
              </a:spcAft>
              <a:buFont typeface="Arial" panose="020B0604020202020204" pitchFamily="34" charset="0"/>
              <a:buChar char="•"/>
            </a:pPr>
            <a:r>
              <a:rPr lang="en-US" sz="1300">
                <a:latin typeface="Aptos"/>
              </a:rPr>
              <a:t>Reduce bias in the hiring process by reviewing methods, processes, and policies to ensure they're fair to and equitable for all candidates.</a:t>
            </a:r>
          </a:p>
          <a:p>
            <a:pPr algn="l" rtl="0" fontAlgn="base">
              <a:spcBef>
                <a:spcPts val="1200"/>
              </a:spcBef>
              <a:spcAft>
                <a:spcPts val="400"/>
              </a:spcAft>
            </a:pPr>
            <a:r>
              <a:rPr lang="en-US" sz="1300" b="1" i="0">
                <a:effectLst/>
                <a:latin typeface="Aptos"/>
              </a:rPr>
              <a:t>Foster a culturally affirming school climate that supports, empowers, and invests in teachers of color and linguistically diverse teachers:</a:t>
            </a:r>
          </a:p>
          <a:p>
            <a:pPr marL="194310" indent="-194310" algn="l" rtl="0" fontAlgn="base">
              <a:spcAft>
                <a:spcPts val="400"/>
              </a:spcAft>
              <a:buFont typeface="Arial" panose="020B0604020202020204" pitchFamily="34" charset="0"/>
              <a:buChar char="•"/>
            </a:pPr>
            <a:r>
              <a:rPr lang="en-US" sz="1300">
                <a:latin typeface="Aptos"/>
              </a:rPr>
              <a:t>Provide professional learning opportunities to build the entire school team’s capacity to create culturally affirming school environments.</a:t>
            </a:r>
          </a:p>
          <a:p>
            <a:pPr marL="194310" indent="-194310" algn="l" rtl="0" fontAlgn="base">
              <a:spcAft>
                <a:spcPts val="400"/>
              </a:spcAft>
              <a:buFont typeface="Arial" panose="020B0604020202020204" pitchFamily="34" charset="0"/>
              <a:buChar char="•"/>
            </a:pPr>
            <a:r>
              <a:rPr lang="en-US" sz="1300">
                <a:latin typeface="Aptos"/>
              </a:rPr>
              <a:t>Ensure fairness in any additional assignments for teachers and school leaders of color and linguistically diverse educators, with appropriate recognition and compensation.</a:t>
            </a:r>
          </a:p>
          <a:p>
            <a:pPr marL="194310" indent="-194310" algn="l" rtl="0" fontAlgn="base">
              <a:spcAft>
                <a:spcPts val="400"/>
              </a:spcAft>
              <a:buFont typeface="Arial" panose="020B0604020202020204" pitchFamily="34" charset="0"/>
              <a:buChar char="•"/>
            </a:pPr>
            <a:r>
              <a:rPr lang="en-US" sz="1300">
                <a:latin typeface="Aptos"/>
              </a:rPr>
              <a:t>Create support networks for teachers and school leaders of color that offer mentorship, professional development opportunities, </a:t>
            </a:r>
            <a:br>
              <a:rPr lang="en-US" sz="1300">
                <a:latin typeface="Aptos"/>
              </a:rPr>
            </a:br>
            <a:r>
              <a:rPr lang="en-US" sz="1300">
                <a:latin typeface="Aptos"/>
              </a:rPr>
              <a:t>and space for feedback.</a:t>
            </a:r>
          </a:p>
        </p:txBody>
      </p:sp>
      <p:sp>
        <p:nvSpPr>
          <p:cNvPr id="10" name="Rectangle 9">
            <a:extLst>
              <a:ext uri="{FF2B5EF4-FFF2-40B4-BE49-F238E27FC236}">
                <a16:creationId xmlns:a16="http://schemas.microsoft.com/office/drawing/2014/main" id="{6CC02EFB-1EEE-4B73-10D6-17A6D673A94C}"/>
              </a:ext>
            </a:extLst>
          </p:cNvPr>
          <p:cNvSpPr/>
          <p:nvPr/>
        </p:nvSpPr>
        <p:spPr>
          <a:xfrm>
            <a:off x="6096001" y="1313732"/>
            <a:ext cx="6096000" cy="471990"/>
          </a:xfrm>
          <a:prstGeom prst="rect">
            <a:avLst/>
          </a:prstGeom>
          <a:solidFill>
            <a:srgbClr val="C636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grpSp>
        <p:nvGrpSpPr>
          <p:cNvPr id="13" name="Group 12">
            <a:extLst>
              <a:ext uri="{FF2B5EF4-FFF2-40B4-BE49-F238E27FC236}">
                <a16:creationId xmlns:a16="http://schemas.microsoft.com/office/drawing/2014/main" id="{74012AE1-91E2-668A-304E-A8042714683D}"/>
              </a:ext>
            </a:extLst>
          </p:cNvPr>
          <p:cNvGrpSpPr/>
          <p:nvPr/>
        </p:nvGrpSpPr>
        <p:grpSpPr>
          <a:xfrm>
            <a:off x="10974590" y="228036"/>
            <a:ext cx="1026252" cy="903825"/>
            <a:chOff x="11022090" y="228036"/>
            <a:chExt cx="1026252" cy="903825"/>
          </a:xfrm>
        </p:grpSpPr>
        <p:pic>
          <p:nvPicPr>
            <p:cNvPr id="14" name="Picture 13">
              <a:extLst>
                <a:ext uri="{FF2B5EF4-FFF2-40B4-BE49-F238E27FC236}">
                  <a16:creationId xmlns:a16="http://schemas.microsoft.com/office/drawing/2014/main" id="{4698BB0E-02FA-2C86-21C7-517EC0AEAE1D}"/>
                </a:ext>
              </a:extLst>
            </p:cNvPr>
            <p:cNvPicPr>
              <a:picLocks noChangeAspect="1"/>
            </p:cNvPicPr>
            <p:nvPr/>
          </p:nvPicPr>
          <p:blipFill>
            <a:blip r:embed="rId2"/>
            <a:stretch>
              <a:fillRect/>
            </a:stretch>
          </p:blipFill>
          <p:spPr>
            <a:xfrm>
              <a:off x="11073331" y="228036"/>
              <a:ext cx="923771" cy="903825"/>
            </a:xfrm>
            <a:prstGeom prst="rect">
              <a:avLst/>
            </a:prstGeom>
          </p:spPr>
        </p:pic>
        <p:sp>
          <p:nvSpPr>
            <p:cNvPr id="15" name="Rectangle 14">
              <a:extLst>
                <a:ext uri="{FF2B5EF4-FFF2-40B4-BE49-F238E27FC236}">
                  <a16:creationId xmlns:a16="http://schemas.microsoft.com/office/drawing/2014/main" id="{3A0192CE-0560-FBE8-3B2F-DFB50A4C4C31}"/>
                </a:ext>
              </a:extLst>
            </p:cNvPr>
            <p:cNvSpPr/>
            <p:nvPr/>
          </p:nvSpPr>
          <p:spPr>
            <a:xfrm>
              <a:off x="11022090" y="357889"/>
              <a:ext cx="1026252"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chemeClr val="accent2"/>
                    </a:outerShdw>
                  </a:effectLst>
                  <a:latin typeface="Aptos" panose="020B0004020202020204" pitchFamily="34" charset="0"/>
                </a:rPr>
                <a:t>Teaching Quality &amp; Diversity</a:t>
              </a:r>
            </a:p>
          </p:txBody>
        </p:sp>
      </p:gr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Tree>
    <p:extLst>
      <p:ext uri="{BB962C8B-B14F-4D97-AF65-F5344CB8AC3E}">
        <p14:creationId xmlns:p14="http://schemas.microsoft.com/office/powerpoint/2010/main" val="22177829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C3EBAA-DCDB-BBC5-3412-B5D59C1FFCA8}"/>
              </a:ext>
            </a:extLst>
          </p:cNvPr>
          <p:cNvSpPr/>
          <p:nvPr/>
        </p:nvSpPr>
        <p:spPr>
          <a:xfrm>
            <a:off x="6095999" y="1313732"/>
            <a:ext cx="6096000" cy="5544268"/>
          </a:xfrm>
          <a:prstGeom prst="rect">
            <a:avLst/>
          </a:prstGeom>
          <a:solidFill>
            <a:srgbClr val="9A8700">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6" name="Rectangle 5">
            <a:extLst>
              <a:ext uri="{FF2B5EF4-FFF2-40B4-BE49-F238E27FC236}">
                <a16:creationId xmlns:a16="http://schemas.microsoft.com/office/drawing/2014/main" id="{34221E07-B49B-6F7D-C278-7FCD571E4AED}"/>
              </a:ext>
            </a:extLst>
          </p:cNvPr>
          <p:cNvSpPr/>
          <p:nvPr/>
        </p:nvSpPr>
        <p:spPr>
          <a:xfrm>
            <a:off x="6095999" y="1313732"/>
            <a:ext cx="6096002" cy="471990"/>
          </a:xfrm>
          <a:prstGeom prst="rect">
            <a:avLst/>
          </a:prstGeom>
          <a:solidFill>
            <a:srgbClr val="9A8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75</a:t>
            </a:fld>
            <a:endParaRPr lang="en-US"/>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299799" cy="4196020"/>
          </a:xfrm>
          <a:prstGeom prst="rect">
            <a:avLst/>
          </a:prstGeom>
          <a:noFill/>
        </p:spPr>
        <p:txBody>
          <a:bodyPr wrap="square" lIns="91440" tIns="45720" rIns="91440" bIns="45720" anchor="t">
            <a:spAutoFit/>
          </a:bodyPr>
          <a:lstStyle/>
          <a:p>
            <a:pPr algn="l" rtl="0" fontAlgn="base">
              <a:spcBef>
                <a:spcPts val="1200"/>
              </a:spcBef>
              <a:spcAft>
                <a:spcPts val="400"/>
              </a:spcAft>
            </a:pPr>
            <a:r>
              <a:rPr lang="en-US" sz="1600" b="1" i="0">
                <a:effectLst/>
                <a:latin typeface="Aptos"/>
              </a:rPr>
              <a:t>Work with our district to provide greater access</a:t>
            </a:r>
            <a:r>
              <a:rPr lang="en-US" sz="1600" i="0">
                <a:effectLst/>
                <a:latin typeface="Aptos"/>
              </a:rPr>
              <a:t> to culturally relevant curricula and instructional materials that include multiple perspectives, represent a wide range of diversity, and contextualize issues within race, class, ethnicity, and gender as appropriate for the subject and grade level.</a:t>
            </a:r>
          </a:p>
          <a:p>
            <a:pPr algn="l" rtl="0" fontAlgn="base">
              <a:spcBef>
                <a:spcPts val="1200"/>
              </a:spcBef>
              <a:spcAft>
                <a:spcPts val="400"/>
              </a:spcAft>
            </a:pPr>
            <a:r>
              <a:rPr lang="en-US" sz="1600" b="1" i="0">
                <a:effectLst/>
                <a:latin typeface="Aptos"/>
              </a:rPr>
              <a:t>Leverage our content experts </a:t>
            </a:r>
            <a:r>
              <a:rPr lang="en-US" sz="1600" i="0">
                <a:effectLst/>
                <a:latin typeface="Aptos"/>
              </a:rPr>
              <a:t>(e.g., teacher leaders, instructional coaches, interventionists) to support teachers in adapting and delivering new curricula within the context of their classroom through frequent, growth-oriented feedback and coaching.</a:t>
            </a:r>
          </a:p>
          <a:p>
            <a:pPr algn="l" rtl="0" fontAlgn="base">
              <a:spcBef>
                <a:spcPts val="1200"/>
              </a:spcBef>
              <a:spcAft>
                <a:spcPts val="400"/>
              </a:spcAft>
            </a:pPr>
            <a:r>
              <a:rPr lang="en-US" sz="1600" b="1" i="0">
                <a:effectLst/>
                <a:latin typeface="Aptos"/>
              </a:rPr>
              <a:t>Provide professional learning opportunities </a:t>
            </a:r>
            <a:r>
              <a:rPr lang="en-US" sz="1600" i="0">
                <a:effectLst/>
                <a:latin typeface="Aptos"/>
              </a:rPr>
              <a:t>to help teachers recognize and shift mindsets that could be rooted in bias or influence the rigor of the curriculum </a:t>
            </a:r>
            <a:br>
              <a:rPr lang="en-US" sz="1600" i="0">
                <a:effectLst/>
                <a:latin typeface="Aptos"/>
              </a:rPr>
            </a:br>
            <a:r>
              <a:rPr lang="en-US" sz="1600" i="0">
                <a:effectLst/>
                <a:latin typeface="Aptos"/>
              </a:rPr>
              <a:t>and instructional materials they use.</a:t>
            </a: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
        <p:nvSpPr>
          <p:cNvPr id="7" name="Rectangle 6">
            <a:extLst>
              <a:ext uri="{FF2B5EF4-FFF2-40B4-BE49-F238E27FC236}">
                <a16:creationId xmlns:a16="http://schemas.microsoft.com/office/drawing/2014/main" id="{7B686047-1559-6FCA-0F0F-427903BAF90D}"/>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E7BBC453-CE15-A83D-0875-8BFF7CAD7672}"/>
              </a:ext>
            </a:extLst>
          </p:cNvPr>
          <p:cNvSpPr txBox="1">
            <a:spLocks/>
          </p:cNvSpPr>
          <p:nvPr/>
        </p:nvSpPr>
        <p:spPr>
          <a:xfrm>
            <a:off x="342900" y="150338"/>
            <a:ext cx="105776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5</a:t>
            </a:r>
          </a:p>
          <a:p>
            <a:pPr>
              <a:lnSpc>
                <a:spcPts val="2940"/>
              </a:lnSpc>
              <a:defRPr/>
            </a:pPr>
            <a:r>
              <a:rPr lang="en-US" sz="2200">
                <a:solidFill>
                  <a:schemeClr val="bg1"/>
                </a:solidFill>
                <a:latin typeface="Aptos Narrow" panose="020B0004020202020204" pitchFamily="34" charset="0"/>
              </a:rPr>
              <a:t>Students lack consistent access to culturally relevant curricula and instructional materials, with students of color experiencing this lack of access more keenly than others.</a:t>
            </a:r>
          </a:p>
        </p:txBody>
      </p:sp>
      <p:pic>
        <p:nvPicPr>
          <p:cNvPr id="17" name="Picture 16">
            <a:extLst>
              <a:ext uri="{FF2B5EF4-FFF2-40B4-BE49-F238E27FC236}">
                <a16:creationId xmlns:a16="http://schemas.microsoft.com/office/drawing/2014/main" id="{ED20A0F9-2C55-E0E9-AD57-6727BC6AF972}"/>
              </a:ext>
            </a:extLst>
          </p:cNvPr>
          <p:cNvPicPr>
            <a:picLocks noChangeAspect="1"/>
          </p:cNvPicPr>
          <p:nvPr/>
        </p:nvPicPr>
        <p:blipFill>
          <a:blip r:embed="rId2"/>
          <a:stretch>
            <a:fillRect/>
          </a:stretch>
        </p:blipFill>
        <p:spPr>
          <a:xfrm>
            <a:off x="10928939" y="217014"/>
            <a:ext cx="1088973" cy="914847"/>
          </a:xfrm>
          <a:prstGeom prst="rect">
            <a:avLst/>
          </a:prstGeom>
        </p:spPr>
      </p:pic>
      <p:sp>
        <p:nvSpPr>
          <p:cNvPr id="18" name="Rectangle 17">
            <a:extLst>
              <a:ext uri="{FF2B5EF4-FFF2-40B4-BE49-F238E27FC236}">
                <a16:creationId xmlns:a16="http://schemas.microsoft.com/office/drawing/2014/main" id="{DD234CFA-8269-8A70-86FE-8CB65A110905}"/>
              </a:ext>
            </a:extLst>
          </p:cNvPr>
          <p:cNvSpPr/>
          <p:nvPr/>
        </p:nvSpPr>
        <p:spPr>
          <a:xfrm>
            <a:off x="10939047" y="397213"/>
            <a:ext cx="1097337"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9A8700"/>
                  </a:outerShdw>
                </a:effectLst>
                <a:latin typeface="Aptos" panose="020B0004020202020204" pitchFamily="34" charset="0"/>
              </a:rPr>
              <a:t>Empowering, Rigorous Content</a:t>
            </a:r>
          </a:p>
        </p:txBody>
      </p:sp>
    </p:spTree>
    <p:extLst>
      <p:ext uri="{BB962C8B-B14F-4D97-AF65-F5344CB8AC3E}">
        <p14:creationId xmlns:p14="http://schemas.microsoft.com/office/powerpoint/2010/main" val="25056592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C3EBAA-DCDB-BBC5-3412-B5D59C1FFCA8}"/>
              </a:ext>
            </a:extLst>
          </p:cNvPr>
          <p:cNvSpPr/>
          <p:nvPr/>
        </p:nvSpPr>
        <p:spPr>
          <a:xfrm>
            <a:off x="6095999" y="1313732"/>
            <a:ext cx="6096000" cy="5544268"/>
          </a:xfrm>
          <a:prstGeom prst="rect">
            <a:avLst/>
          </a:prstGeom>
          <a:solidFill>
            <a:srgbClr val="9A8700">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6" name="Rectangle 5">
            <a:extLst>
              <a:ext uri="{FF2B5EF4-FFF2-40B4-BE49-F238E27FC236}">
                <a16:creationId xmlns:a16="http://schemas.microsoft.com/office/drawing/2014/main" id="{34221E07-B49B-6F7D-C278-7FCD571E4AED}"/>
              </a:ext>
            </a:extLst>
          </p:cNvPr>
          <p:cNvSpPr/>
          <p:nvPr/>
        </p:nvSpPr>
        <p:spPr>
          <a:xfrm>
            <a:off x="6095999" y="1313732"/>
            <a:ext cx="6096002" cy="471990"/>
          </a:xfrm>
          <a:prstGeom prst="rect">
            <a:avLst/>
          </a:prstGeom>
          <a:solidFill>
            <a:srgbClr val="9A8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76</a:t>
            </a:fld>
            <a:endParaRPr lang="en-US"/>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299799" cy="4108817"/>
          </a:xfrm>
          <a:prstGeom prst="rect">
            <a:avLst/>
          </a:prstGeom>
          <a:noFill/>
        </p:spPr>
        <p:txBody>
          <a:bodyPr wrap="square" lIns="91440" tIns="45720" rIns="91440" bIns="45720" anchor="t">
            <a:spAutoFit/>
          </a:bodyPr>
          <a:lstStyle/>
          <a:p>
            <a:pPr algn="l" rtl="0" fontAlgn="base">
              <a:spcBef>
                <a:spcPts val="1200"/>
              </a:spcBef>
              <a:spcAft>
                <a:spcPts val="400"/>
              </a:spcAft>
            </a:pPr>
            <a:r>
              <a:rPr lang="en-US" sz="1300" b="1" i="0">
                <a:effectLst/>
                <a:latin typeface="Aptos"/>
              </a:rPr>
              <a:t>Regularly analyze course enrollment</a:t>
            </a:r>
            <a:r>
              <a:rPr lang="en-US" sz="1300" i="0">
                <a:effectLst/>
                <a:latin typeface="Aptos"/>
              </a:rPr>
              <a:t> to identify disparities across student groups, particularly in lower-level and advanced courses.</a:t>
            </a:r>
          </a:p>
          <a:p>
            <a:pPr algn="l" rtl="0" fontAlgn="base">
              <a:spcBef>
                <a:spcPts val="1200"/>
              </a:spcBef>
              <a:spcAft>
                <a:spcPts val="400"/>
              </a:spcAft>
            </a:pPr>
            <a:r>
              <a:rPr lang="en-US" sz="1300" b="1" i="0">
                <a:effectLst/>
                <a:latin typeface="Aptos"/>
              </a:rPr>
              <a:t>Conduct an audit of courses to identify gaps in the types of 9th </a:t>
            </a:r>
            <a:br>
              <a:rPr lang="en-US" sz="1300" b="1" i="0">
                <a:effectLst/>
                <a:latin typeface="Aptos"/>
              </a:rPr>
            </a:br>
            <a:r>
              <a:rPr lang="en-US" sz="1300" b="1" i="0">
                <a:effectLst/>
                <a:latin typeface="Aptos"/>
              </a:rPr>
              <a:t>and 10th course</a:t>
            </a:r>
            <a:r>
              <a:rPr lang="en-US" sz="1300" i="0">
                <a:effectLst/>
                <a:latin typeface="Aptos"/>
              </a:rPr>
              <a:t> offerings that would be needed to set students up for success later in high school. </a:t>
            </a:r>
          </a:p>
          <a:p>
            <a:pPr algn="l" rtl="0" fontAlgn="base">
              <a:spcBef>
                <a:spcPts val="1200"/>
              </a:spcBef>
              <a:spcAft>
                <a:spcPts val="400"/>
              </a:spcAft>
            </a:pPr>
            <a:r>
              <a:rPr lang="en-US" sz="1300" b="1" i="0">
                <a:effectLst/>
                <a:latin typeface="Aptos"/>
              </a:rPr>
              <a:t>If course assignment practices are driving disproportionate enrollment,</a:t>
            </a:r>
            <a:r>
              <a:rPr lang="en-US" sz="1300" i="0">
                <a:effectLst/>
                <a:latin typeface="Aptos"/>
              </a:rPr>
              <a:t> develop an equitable process for identifying and enrolling students in advanced courses using universal, unbiased metrics </a:t>
            </a:r>
            <a:br>
              <a:rPr lang="en-US" sz="1300" i="0">
                <a:effectLst/>
                <a:latin typeface="Aptos"/>
              </a:rPr>
            </a:br>
            <a:r>
              <a:rPr lang="en-US" sz="1300" i="0">
                <a:effectLst/>
                <a:latin typeface="Aptos"/>
              </a:rPr>
              <a:t>(e.g., automatic enrollment based on state assessments with opt-out options). Establishing a default rigorous college- and career-prep course sequence for all students, with an opt-out option, can further ensure access to advanced learning opportunities.</a:t>
            </a:r>
          </a:p>
          <a:p>
            <a:pPr algn="l" rtl="0" fontAlgn="base">
              <a:spcBef>
                <a:spcPts val="1200"/>
              </a:spcBef>
              <a:spcAft>
                <a:spcPts val="400"/>
              </a:spcAft>
            </a:pPr>
            <a:r>
              <a:rPr lang="en-US" sz="1300" b="1" i="0">
                <a:effectLst/>
                <a:latin typeface="Aptos"/>
              </a:rPr>
              <a:t>If incoming performance is driving disproportionate enrollment</a:t>
            </a:r>
            <a:r>
              <a:rPr lang="en-US" sz="1300" i="0">
                <a:effectLst/>
                <a:latin typeface="Aptos"/>
              </a:rPr>
              <a:t>, conduct transcript audits to identify where students begin to fall off track and how student preparation varies by feeder school. Use that data to inform adjustments to student schedules and to differentiate instructional time and attention.</a:t>
            </a: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
        <p:nvSpPr>
          <p:cNvPr id="7" name="Rectangle 6">
            <a:extLst>
              <a:ext uri="{FF2B5EF4-FFF2-40B4-BE49-F238E27FC236}">
                <a16:creationId xmlns:a16="http://schemas.microsoft.com/office/drawing/2014/main" id="{7B686047-1559-6FCA-0F0F-427903BAF90D}"/>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E7BBC453-CE15-A83D-0875-8BFF7CAD7672}"/>
              </a:ext>
            </a:extLst>
          </p:cNvPr>
          <p:cNvSpPr txBox="1">
            <a:spLocks/>
          </p:cNvSpPr>
          <p:nvPr/>
        </p:nvSpPr>
        <p:spPr>
          <a:xfrm>
            <a:off x="342900" y="150338"/>
            <a:ext cx="105776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6</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300">
                <a:solidFill>
                  <a:schemeClr val="bg1"/>
                </a:solidFill>
                <a:latin typeface="Aptos Narrow" panose="020B0004020202020204" pitchFamily="34" charset="0"/>
              </a:rPr>
              <a:t>Students of color are less likely than their peers to be enrolled in advanced coursework, even when they’ve met eligibility criteria.</a:t>
            </a:r>
          </a:p>
        </p:txBody>
      </p:sp>
      <p:pic>
        <p:nvPicPr>
          <p:cNvPr id="17" name="Picture 16">
            <a:extLst>
              <a:ext uri="{FF2B5EF4-FFF2-40B4-BE49-F238E27FC236}">
                <a16:creationId xmlns:a16="http://schemas.microsoft.com/office/drawing/2014/main" id="{ED20A0F9-2C55-E0E9-AD57-6727BC6AF972}"/>
              </a:ext>
            </a:extLst>
          </p:cNvPr>
          <p:cNvPicPr>
            <a:picLocks noChangeAspect="1"/>
          </p:cNvPicPr>
          <p:nvPr/>
        </p:nvPicPr>
        <p:blipFill>
          <a:blip r:embed="rId2"/>
          <a:stretch>
            <a:fillRect/>
          </a:stretch>
        </p:blipFill>
        <p:spPr>
          <a:xfrm>
            <a:off x="10928939" y="217014"/>
            <a:ext cx="1088973" cy="914847"/>
          </a:xfrm>
          <a:prstGeom prst="rect">
            <a:avLst/>
          </a:prstGeom>
        </p:spPr>
      </p:pic>
      <p:sp>
        <p:nvSpPr>
          <p:cNvPr id="18" name="Rectangle 17">
            <a:extLst>
              <a:ext uri="{FF2B5EF4-FFF2-40B4-BE49-F238E27FC236}">
                <a16:creationId xmlns:a16="http://schemas.microsoft.com/office/drawing/2014/main" id="{DD234CFA-8269-8A70-86FE-8CB65A110905}"/>
              </a:ext>
            </a:extLst>
          </p:cNvPr>
          <p:cNvSpPr/>
          <p:nvPr/>
        </p:nvSpPr>
        <p:spPr>
          <a:xfrm>
            <a:off x="10939047" y="397213"/>
            <a:ext cx="1097337"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9A8700"/>
                  </a:outerShdw>
                </a:effectLst>
                <a:latin typeface="Aptos" panose="020B0004020202020204" pitchFamily="34" charset="0"/>
              </a:rPr>
              <a:t>Empowering, Rigorous Content</a:t>
            </a:r>
          </a:p>
        </p:txBody>
      </p:sp>
    </p:spTree>
    <p:extLst>
      <p:ext uri="{BB962C8B-B14F-4D97-AF65-F5344CB8AC3E}">
        <p14:creationId xmlns:p14="http://schemas.microsoft.com/office/powerpoint/2010/main" val="30323236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C3EBAA-DCDB-BBC5-3412-B5D59C1FFCA8}"/>
              </a:ext>
            </a:extLst>
          </p:cNvPr>
          <p:cNvSpPr/>
          <p:nvPr/>
        </p:nvSpPr>
        <p:spPr>
          <a:xfrm>
            <a:off x="6095999" y="1313732"/>
            <a:ext cx="6096000" cy="5544268"/>
          </a:xfrm>
          <a:prstGeom prst="rect">
            <a:avLst/>
          </a:prstGeom>
          <a:solidFill>
            <a:srgbClr val="9A8700">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6" name="Rectangle 5">
            <a:extLst>
              <a:ext uri="{FF2B5EF4-FFF2-40B4-BE49-F238E27FC236}">
                <a16:creationId xmlns:a16="http://schemas.microsoft.com/office/drawing/2014/main" id="{34221E07-B49B-6F7D-C278-7FCD571E4AED}"/>
              </a:ext>
            </a:extLst>
          </p:cNvPr>
          <p:cNvSpPr/>
          <p:nvPr/>
        </p:nvSpPr>
        <p:spPr>
          <a:xfrm>
            <a:off x="6095999" y="1313732"/>
            <a:ext cx="6096002" cy="471990"/>
          </a:xfrm>
          <a:prstGeom prst="rect">
            <a:avLst/>
          </a:prstGeom>
          <a:solidFill>
            <a:srgbClr val="9A8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77</a:t>
            </a:fld>
            <a:endParaRPr lang="en-US"/>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299799" cy="4196020"/>
          </a:xfrm>
          <a:prstGeom prst="rect">
            <a:avLst/>
          </a:prstGeom>
          <a:noFill/>
        </p:spPr>
        <p:txBody>
          <a:bodyPr wrap="square" lIns="91440" tIns="45720" rIns="91440" bIns="45720" anchor="t">
            <a:spAutoFit/>
          </a:bodyPr>
          <a:lstStyle/>
          <a:p>
            <a:pPr algn="l" rtl="0" fontAlgn="base">
              <a:spcBef>
                <a:spcPts val="1200"/>
              </a:spcBef>
              <a:spcAft>
                <a:spcPts val="400"/>
              </a:spcAft>
            </a:pPr>
            <a:r>
              <a:rPr lang="en-US" sz="1600" b="1" i="0">
                <a:effectLst/>
                <a:latin typeface="Aptos"/>
              </a:rPr>
              <a:t>Conduct student and family surveys</a:t>
            </a:r>
            <a:r>
              <a:rPr lang="en-US" sz="1600" i="0">
                <a:effectLst/>
                <a:latin typeface="Aptos"/>
              </a:rPr>
              <a:t>—in their home languages and using multiple modalities—to identify financial, logistical, or informational barriers to accessing arts and enrichment opportunities and to better understand their interests.</a:t>
            </a:r>
          </a:p>
          <a:p>
            <a:pPr algn="l" rtl="0" fontAlgn="base">
              <a:spcBef>
                <a:spcPts val="1200"/>
              </a:spcBef>
              <a:spcAft>
                <a:spcPts val="400"/>
              </a:spcAft>
            </a:pPr>
            <a:r>
              <a:rPr lang="en-US" sz="1600" b="1" i="0">
                <a:effectLst/>
                <a:latin typeface="Aptos"/>
              </a:rPr>
              <a:t>Work with our district to expand the arts and enrichment opportunities</a:t>
            </a:r>
            <a:r>
              <a:rPr lang="en-US" sz="1600" i="0">
                <a:effectLst/>
                <a:latin typeface="Aptos"/>
              </a:rPr>
              <a:t> available to students through intra-district courses, dual-enrollment programs, or community partnerships.</a:t>
            </a:r>
          </a:p>
          <a:p>
            <a:pPr algn="l" rtl="0" fontAlgn="base">
              <a:spcBef>
                <a:spcPts val="1200"/>
              </a:spcBef>
              <a:spcAft>
                <a:spcPts val="400"/>
              </a:spcAft>
            </a:pPr>
            <a:r>
              <a:rPr lang="en-US" sz="1600" b="1" i="0">
                <a:effectLst/>
                <a:latin typeface="Aptos"/>
              </a:rPr>
              <a:t>Explore strategies to ensure students maintain access to a well-rounded curriculum</a:t>
            </a:r>
            <a:r>
              <a:rPr lang="en-US" sz="1600" i="0">
                <a:effectLst/>
                <a:latin typeface="Aptos"/>
              </a:rPr>
              <a:t> by minimizing scheduling conflicts between intervention and arts and enrichment opportunities. This could involve approaches such as block scheduling, extending the school day, or utilizing after-school programs.</a:t>
            </a: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
        <p:nvSpPr>
          <p:cNvPr id="7" name="Rectangle 6">
            <a:extLst>
              <a:ext uri="{FF2B5EF4-FFF2-40B4-BE49-F238E27FC236}">
                <a16:creationId xmlns:a16="http://schemas.microsoft.com/office/drawing/2014/main" id="{7B686047-1559-6FCA-0F0F-427903BAF90D}"/>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E7BBC453-CE15-A83D-0875-8BFF7CAD7672}"/>
              </a:ext>
            </a:extLst>
          </p:cNvPr>
          <p:cNvSpPr txBox="1">
            <a:spLocks/>
          </p:cNvSpPr>
          <p:nvPr/>
        </p:nvSpPr>
        <p:spPr>
          <a:xfrm>
            <a:off x="342900" y="150338"/>
            <a:ext cx="105776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7</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300">
                <a:solidFill>
                  <a:schemeClr val="bg1"/>
                </a:solidFill>
                <a:latin typeface="Aptos Narrow" panose="020B0004020202020204" pitchFamily="34" charset="0"/>
              </a:rPr>
              <a:t>Students of color and students from low-income backgrounds are less likely than their peers to have access to arts and enrichment opportunities.</a:t>
            </a:r>
          </a:p>
        </p:txBody>
      </p:sp>
      <p:pic>
        <p:nvPicPr>
          <p:cNvPr id="17" name="Picture 16">
            <a:extLst>
              <a:ext uri="{FF2B5EF4-FFF2-40B4-BE49-F238E27FC236}">
                <a16:creationId xmlns:a16="http://schemas.microsoft.com/office/drawing/2014/main" id="{ED20A0F9-2C55-E0E9-AD57-6727BC6AF972}"/>
              </a:ext>
            </a:extLst>
          </p:cNvPr>
          <p:cNvPicPr>
            <a:picLocks noChangeAspect="1"/>
          </p:cNvPicPr>
          <p:nvPr/>
        </p:nvPicPr>
        <p:blipFill>
          <a:blip r:embed="rId2"/>
          <a:stretch>
            <a:fillRect/>
          </a:stretch>
        </p:blipFill>
        <p:spPr>
          <a:xfrm>
            <a:off x="10928939" y="217014"/>
            <a:ext cx="1088973" cy="914847"/>
          </a:xfrm>
          <a:prstGeom prst="rect">
            <a:avLst/>
          </a:prstGeom>
        </p:spPr>
      </p:pic>
      <p:sp>
        <p:nvSpPr>
          <p:cNvPr id="18" name="Rectangle 17">
            <a:extLst>
              <a:ext uri="{FF2B5EF4-FFF2-40B4-BE49-F238E27FC236}">
                <a16:creationId xmlns:a16="http://schemas.microsoft.com/office/drawing/2014/main" id="{DD234CFA-8269-8A70-86FE-8CB65A110905}"/>
              </a:ext>
            </a:extLst>
          </p:cNvPr>
          <p:cNvSpPr/>
          <p:nvPr/>
        </p:nvSpPr>
        <p:spPr>
          <a:xfrm>
            <a:off x="10939047" y="397213"/>
            <a:ext cx="1097337"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9A8700"/>
                  </a:outerShdw>
                </a:effectLst>
                <a:latin typeface="Aptos" panose="020B0004020202020204" pitchFamily="34" charset="0"/>
              </a:rPr>
              <a:t>Empowering, Rigorous Content</a:t>
            </a:r>
          </a:p>
        </p:txBody>
      </p:sp>
    </p:spTree>
    <p:extLst>
      <p:ext uri="{BB962C8B-B14F-4D97-AF65-F5344CB8AC3E}">
        <p14:creationId xmlns:p14="http://schemas.microsoft.com/office/powerpoint/2010/main" val="39673044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318691-174D-A1F9-37F8-BC10E36AA924}"/>
              </a:ext>
            </a:extLst>
          </p:cNvPr>
          <p:cNvSpPr/>
          <p:nvPr/>
        </p:nvSpPr>
        <p:spPr>
          <a:xfrm>
            <a:off x="6095997" y="1313732"/>
            <a:ext cx="6096002" cy="5544268"/>
          </a:xfrm>
          <a:prstGeom prst="rect">
            <a:avLst/>
          </a:prstGeom>
          <a:solidFill>
            <a:srgbClr val="CF4520">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 name="Rectangle 3">
            <a:extLst>
              <a:ext uri="{FF2B5EF4-FFF2-40B4-BE49-F238E27FC236}">
                <a16:creationId xmlns:a16="http://schemas.microsoft.com/office/drawing/2014/main" id="{082A23DA-01D0-50DA-3FDB-C23A78490173}"/>
              </a:ext>
            </a:extLst>
          </p:cNvPr>
          <p:cNvSpPr/>
          <p:nvPr/>
        </p:nvSpPr>
        <p:spPr>
          <a:xfrm>
            <a:off x="6095997" y="1313732"/>
            <a:ext cx="6096004" cy="471990"/>
          </a:xfrm>
          <a:prstGeom prst="rect">
            <a:avLst/>
          </a:prstGeom>
          <a:solidFill>
            <a:srgbClr val="9638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78</a:t>
            </a:fld>
            <a:endParaRPr lang="en-US"/>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381442" cy="4144724"/>
          </a:xfrm>
          <a:prstGeom prst="rect">
            <a:avLst/>
          </a:prstGeom>
          <a:noFill/>
        </p:spPr>
        <p:txBody>
          <a:bodyPr wrap="square" lIns="91440" tIns="45720" rIns="91440" bIns="45720" anchor="t">
            <a:spAutoFit/>
          </a:bodyPr>
          <a:lstStyle/>
          <a:p>
            <a:pPr algn="l" rtl="0" fontAlgn="base">
              <a:spcAft>
                <a:spcPts val="400"/>
              </a:spcAft>
            </a:pPr>
            <a:r>
              <a:rPr lang="en-US" sz="1600" b="1" i="0">
                <a:effectLst/>
                <a:latin typeface="Aptos"/>
              </a:rPr>
              <a:t>Work with our district to increase instructional time </a:t>
            </a:r>
            <a:br>
              <a:rPr lang="en-US" sz="1600" b="1" i="0">
                <a:effectLst/>
                <a:latin typeface="Aptos"/>
              </a:rPr>
            </a:br>
            <a:r>
              <a:rPr lang="en-US" sz="1600" i="0">
                <a:effectLst/>
                <a:latin typeface="Aptos"/>
              </a:rPr>
              <a:t>for all students by extending the school day or school year and compensating teachers and staff for additional time or leveraging community partners for non-core instruction.</a:t>
            </a:r>
          </a:p>
          <a:p>
            <a:pPr algn="l" rtl="0" fontAlgn="base">
              <a:spcBef>
                <a:spcPts val="1200"/>
              </a:spcBef>
              <a:spcAft>
                <a:spcPts val="400"/>
              </a:spcAft>
            </a:pPr>
            <a:r>
              <a:rPr lang="en-US" sz="1600" b="1" i="0">
                <a:effectLst/>
                <a:latin typeface="Aptos"/>
              </a:rPr>
              <a:t>If increasing the total amount of instructional time isn't an option:</a:t>
            </a:r>
          </a:p>
          <a:p>
            <a:pPr marL="194310" indent="-194310" algn="l" rtl="0" fontAlgn="base">
              <a:spcAft>
                <a:spcPts val="400"/>
              </a:spcAft>
              <a:buFont typeface="Arial" panose="020B0604020202020204" pitchFamily="34" charset="0"/>
              <a:buChar char="•"/>
            </a:pPr>
            <a:r>
              <a:rPr lang="en-US" sz="1600">
                <a:latin typeface="Aptos"/>
              </a:rPr>
              <a:t>Implement a schoolwide “flex block” in which students can receive intervention or enrichment in priority subjects, with opportunities throughout the year to move across groups depending on how their needs evolve. </a:t>
            </a:r>
          </a:p>
          <a:p>
            <a:pPr marL="194310" indent="-194310" algn="l" rtl="0" fontAlgn="base">
              <a:spcAft>
                <a:spcPts val="400"/>
              </a:spcAft>
              <a:buFont typeface="Arial" panose="020B0604020202020204" pitchFamily="34" charset="0"/>
              <a:buChar char="•"/>
            </a:pPr>
            <a:r>
              <a:rPr lang="en-US" sz="1600">
                <a:latin typeface="Aptos"/>
              </a:rPr>
              <a:t>“Double block” to schedule students into longer blocks or additional courses for subject(s) they're struggling in.</a:t>
            </a:r>
          </a:p>
          <a:p>
            <a:pPr marL="194310" indent="-194310" algn="l" rtl="0" fontAlgn="base">
              <a:spcAft>
                <a:spcPts val="400"/>
              </a:spcAft>
              <a:buFont typeface="Arial" panose="020B0604020202020204" pitchFamily="34" charset="0"/>
              <a:buChar char="•"/>
            </a:pPr>
            <a:r>
              <a:rPr lang="en-US" sz="1600">
                <a:latin typeface="Aptos"/>
              </a:rPr>
              <a:t>Accelerate course sequencing in which students take multiple courses in the same content area (such as algebra and geometry).</a:t>
            </a: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
        <p:nvSpPr>
          <p:cNvPr id="8" name="Rectangle 7">
            <a:extLst>
              <a:ext uri="{FF2B5EF4-FFF2-40B4-BE49-F238E27FC236}">
                <a16:creationId xmlns:a16="http://schemas.microsoft.com/office/drawing/2014/main" id="{35C2483C-8E5D-D514-C7FE-7652732A61ED}"/>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43A2419-B7BC-A00C-7EC2-AE8B2C8659BC}"/>
              </a:ext>
            </a:extLst>
          </p:cNvPr>
          <p:cNvSpPr txBox="1">
            <a:spLocks/>
          </p:cNvSpPr>
          <p:nvPr/>
        </p:nvSpPr>
        <p:spPr>
          <a:xfrm>
            <a:off x="342900" y="150338"/>
            <a:ext cx="9258300"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8</a:t>
            </a:r>
          </a:p>
          <a:p>
            <a:pPr>
              <a:lnSpc>
                <a:spcPts val="2940"/>
              </a:lnSpc>
              <a:defRPr/>
            </a:pPr>
            <a:r>
              <a:rPr lang="en-US" sz="2300">
                <a:solidFill>
                  <a:schemeClr val="bg1"/>
                </a:solidFill>
                <a:latin typeface="Aptos Narrow" panose="020B0004020202020204" pitchFamily="34" charset="0"/>
              </a:rPr>
              <a:t>Lower-performing students don’t consistently receive additional instructional time in the subjects they're behind in.</a:t>
            </a:r>
          </a:p>
        </p:txBody>
      </p:sp>
      <p:pic>
        <p:nvPicPr>
          <p:cNvPr id="13" name="Picture 12">
            <a:extLst>
              <a:ext uri="{FF2B5EF4-FFF2-40B4-BE49-F238E27FC236}">
                <a16:creationId xmlns:a16="http://schemas.microsoft.com/office/drawing/2014/main" id="{030B3E3C-DA60-4BD2-313D-FCE2D4C8DB33}"/>
              </a:ext>
            </a:extLst>
          </p:cNvPr>
          <p:cNvPicPr>
            <a:picLocks noChangeAspect="1"/>
          </p:cNvPicPr>
          <p:nvPr/>
        </p:nvPicPr>
        <p:blipFill>
          <a:blip r:embed="rId2"/>
          <a:stretch>
            <a:fillRect/>
          </a:stretch>
        </p:blipFill>
        <p:spPr>
          <a:xfrm>
            <a:off x="10825459" y="153700"/>
            <a:ext cx="1197870" cy="1006332"/>
          </a:xfrm>
          <a:prstGeom prst="rect">
            <a:avLst/>
          </a:prstGeom>
        </p:spPr>
      </p:pic>
      <p:sp>
        <p:nvSpPr>
          <p:cNvPr id="14" name="Rectangle 13">
            <a:extLst>
              <a:ext uri="{FF2B5EF4-FFF2-40B4-BE49-F238E27FC236}">
                <a16:creationId xmlns:a16="http://schemas.microsoft.com/office/drawing/2014/main" id="{1868C01E-0E23-6453-68EE-AB7622D0FCD7}"/>
              </a:ext>
            </a:extLst>
          </p:cNvPr>
          <p:cNvSpPr/>
          <p:nvPr/>
        </p:nvSpPr>
        <p:spPr>
          <a:xfrm>
            <a:off x="10884680" y="331018"/>
            <a:ext cx="1097337"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963821"/>
                  </a:outerShdw>
                </a:effectLst>
                <a:latin typeface="Aptos" panose="020B0004020202020204" pitchFamily="34" charset="0"/>
              </a:rPr>
              <a:t>Instructional Time &amp; Attention</a:t>
            </a:r>
          </a:p>
        </p:txBody>
      </p:sp>
    </p:spTree>
    <p:extLst>
      <p:ext uri="{BB962C8B-B14F-4D97-AF65-F5344CB8AC3E}">
        <p14:creationId xmlns:p14="http://schemas.microsoft.com/office/powerpoint/2010/main" val="1670041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318691-174D-A1F9-37F8-BC10E36AA924}"/>
              </a:ext>
            </a:extLst>
          </p:cNvPr>
          <p:cNvSpPr/>
          <p:nvPr/>
        </p:nvSpPr>
        <p:spPr>
          <a:xfrm>
            <a:off x="6095997" y="1313732"/>
            <a:ext cx="6096002" cy="5544268"/>
          </a:xfrm>
          <a:prstGeom prst="rect">
            <a:avLst/>
          </a:prstGeom>
          <a:solidFill>
            <a:srgbClr val="CF4520">
              <a:alpha val="2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 name="Rectangle 3">
            <a:extLst>
              <a:ext uri="{FF2B5EF4-FFF2-40B4-BE49-F238E27FC236}">
                <a16:creationId xmlns:a16="http://schemas.microsoft.com/office/drawing/2014/main" id="{082A23DA-01D0-50DA-3FDB-C23A78490173}"/>
              </a:ext>
            </a:extLst>
          </p:cNvPr>
          <p:cNvSpPr/>
          <p:nvPr/>
        </p:nvSpPr>
        <p:spPr>
          <a:xfrm>
            <a:off x="6095997" y="1313732"/>
            <a:ext cx="6096004" cy="471990"/>
          </a:xfrm>
          <a:prstGeom prst="rect">
            <a:avLst/>
          </a:prstGeom>
          <a:solidFill>
            <a:srgbClr val="9638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79</a:t>
            </a:fld>
            <a:endParaRPr lang="en-US"/>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508916" cy="4144724"/>
          </a:xfrm>
          <a:prstGeom prst="rect">
            <a:avLst/>
          </a:prstGeom>
          <a:noFill/>
        </p:spPr>
        <p:txBody>
          <a:bodyPr wrap="square" lIns="91440" tIns="45720" rIns="91440" bIns="45720" anchor="t">
            <a:spAutoFit/>
          </a:bodyPr>
          <a:lstStyle/>
          <a:p>
            <a:pPr algn="l" rtl="0" fontAlgn="base">
              <a:spcAft>
                <a:spcPts val="400"/>
              </a:spcAft>
            </a:pPr>
            <a:r>
              <a:rPr lang="en-US" sz="1600" b="1" i="0">
                <a:effectLst/>
                <a:latin typeface="Aptos"/>
              </a:rPr>
              <a:t>Work with our district to increase the number of teaching staff </a:t>
            </a:r>
            <a:r>
              <a:rPr lang="en-US" sz="1600" i="0">
                <a:effectLst/>
                <a:latin typeface="Aptos"/>
              </a:rPr>
              <a:t>to ensure differentiated class and group sizes. This may require us to reduce spending in other areas or seek additional funding. </a:t>
            </a:r>
          </a:p>
          <a:p>
            <a:pPr algn="l" rtl="0" fontAlgn="base">
              <a:spcBef>
                <a:spcPts val="1200"/>
              </a:spcBef>
              <a:spcAft>
                <a:spcPts val="400"/>
              </a:spcAft>
            </a:pPr>
            <a:r>
              <a:rPr lang="en-US" sz="1600" b="1" i="0">
                <a:effectLst/>
                <a:latin typeface="Aptos"/>
              </a:rPr>
              <a:t>If increasing the number of teaching staff isn't an option:</a:t>
            </a:r>
          </a:p>
          <a:p>
            <a:pPr marL="194310" indent="-194310" algn="l" rtl="0" fontAlgn="base">
              <a:spcAft>
                <a:spcPts val="400"/>
              </a:spcAft>
              <a:buFont typeface="Arial" panose="020B0604020202020204" pitchFamily="34" charset="0"/>
              <a:buChar char="•"/>
            </a:pPr>
            <a:r>
              <a:rPr lang="en-US" sz="1600" spc="-30">
                <a:latin typeface="Aptos"/>
              </a:rPr>
              <a:t>Reduce class sizes for high-priority subjects and intervention courses, while increasing class sizes for elective and advanced classes to offset the increased costs.</a:t>
            </a:r>
          </a:p>
          <a:p>
            <a:pPr marL="194310" indent="-194310" algn="l" rtl="0" fontAlgn="base">
              <a:spcAft>
                <a:spcPts val="400"/>
              </a:spcAft>
              <a:buFont typeface="Arial" panose="020B0604020202020204" pitchFamily="34" charset="0"/>
              <a:buChar char="•"/>
            </a:pPr>
            <a:r>
              <a:rPr lang="en-US" sz="1600" spc="-30">
                <a:latin typeface="Aptos"/>
              </a:rPr>
              <a:t>Strategically assign paraprofessionals or redefine existing roles and responsibilities to reduce class and group sizes in priority areas.</a:t>
            </a:r>
          </a:p>
          <a:p>
            <a:pPr marL="194310" indent="-194310" algn="l" rtl="0" fontAlgn="base">
              <a:spcAft>
                <a:spcPts val="400"/>
              </a:spcAft>
              <a:buFont typeface="Arial" panose="020B0604020202020204" pitchFamily="34" charset="0"/>
              <a:buChar char="•"/>
            </a:pPr>
            <a:r>
              <a:rPr lang="en-US" sz="1600" spc="-30">
                <a:latin typeface="Aptos"/>
              </a:rPr>
              <a:t>Provide targeted individualized instruction for students who need it through structures such as high-dosage tutoring, push-in support, or within-class grouping, leveraging all available staff, technology, and community partners.</a:t>
            </a: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
        <p:nvSpPr>
          <p:cNvPr id="8" name="Rectangle 7">
            <a:extLst>
              <a:ext uri="{FF2B5EF4-FFF2-40B4-BE49-F238E27FC236}">
                <a16:creationId xmlns:a16="http://schemas.microsoft.com/office/drawing/2014/main" id="{35C2483C-8E5D-D514-C7FE-7652732A61ED}"/>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43A2419-B7BC-A00C-7EC2-AE8B2C8659BC}"/>
              </a:ext>
            </a:extLst>
          </p:cNvPr>
          <p:cNvSpPr txBox="1">
            <a:spLocks/>
          </p:cNvSpPr>
          <p:nvPr/>
        </p:nvSpPr>
        <p:spPr>
          <a:xfrm>
            <a:off x="342900" y="150338"/>
            <a:ext cx="9202033"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9</a:t>
            </a:r>
          </a:p>
          <a:p>
            <a:pPr>
              <a:lnSpc>
                <a:spcPts val="2940"/>
              </a:lnSpc>
              <a:defRPr/>
            </a:pPr>
            <a:r>
              <a:rPr lang="en-US" sz="2300">
                <a:solidFill>
                  <a:schemeClr val="bg1"/>
                </a:solidFill>
                <a:latin typeface="Aptos Narrow" panose="020B0004020202020204" pitchFamily="34" charset="0"/>
              </a:rPr>
              <a:t>Lower-performing students don’t consistently receive additional instructional attention in the subjects they're behind in.</a:t>
            </a:r>
          </a:p>
        </p:txBody>
      </p:sp>
      <p:pic>
        <p:nvPicPr>
          <p:cNvPr id="13" name="Picture 12">
            <a:extLst>
              <a:ext uri="{FF2B5EF4-FFF2-40B4-BE49-F238E27FC236}">
                <a16:creationId xmlns:a16="http://schemas.microsoft.com/office/drawing/2014/main" id="{030B3E3C-DA60-4BD2-313D-FCE2D4C8DB33}"/>
              </a:ext>
            </a:extLst>
          </p:cNvPr>
          <p:cNvPicPr>
            <a:picLocks noChangeAspect="1"/>
          </p:cNvPicPr>
          <p:nvPr/>
        </p:nvPicPr>
        <p:blipFill>
          <a:blip r:embed="rId2"/>
          <a:stretch>
            <a:fillRect/>
          </a:stretch>
        </p:blipFill>
        <p:spPr>
          <a:xfrm>
            <a:off x="10825459" y="153700"/>
            <a:ext cx="1197870" cy="1006332"/>
          </a:xfrm>
          <a:prstGeom prst="rect">
            <a:avLst/>
          </a:prstGeom>
        </p:spPr>
      </p:pic>
      <p:sp>
        <p:nvSpPr>
          <p:cNvPr id="14" name="Rectangle 13">
            <a:extLst>
              <a:ext uri="{FF2B5EF4-FFF2-40B4-BE49-F238E27FC236}">
                <a16:creationId xmlns:a16="http://schemas.microsoft.com/office/drawing/2014/main" id="{1868C01E-0E23-6453-68EE-AB7622D0FCD7}"/>
              </a:ext>
            </a:extLst>
          </p:cNvPr>
          <p:cNvSpPr/>
          <p:nvPr/>
        </p:nvSpPr>
        <p:spPr>
          <a:xfrm>
            <a:off x="10884680" y="331018"/>
            <a:ext cx="1097337"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963821"/>
                  </a:outerShdw>
                </a:effectLst>
                <a:latin typeface="Aptos" panose="020B0004020202020204" pitchFamily="34" charset="0"/>
              </a:rPr>
              <a:t>Instructional Time &amp; Attention</a:t>
            </a:r>
          </a:p>
        </p:txBody>
      </p:sp>
    </p:spTree>
    <p:extLst>
      <p:ext uri="{BB962C8B-B14F-4D97-AF65-F5344CB8AC3E}">
        <p14:creationId xmlns:p14="http://schemas.microsoft.com/office/powerpoint/2010/main" val="3694385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pic>
        <p:nvPicPr>
          <p:cNvPr id="6" name="Picture 5" descr="A picture containing food&#10;&#10;Description automatically generated">
            <a:extLst>
              <a:ext uri="{FF2B5EF4-FFF2-40B4-BE49-F238E27FC236}">
                <a16:creationId xmlns:a16="http://schemas.microsoft.com/office/drawing/2014/main" id="{999CBEF7-C656-416B-A8FD-A230703BF0A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19105" y="-10391"/>
            <a:ext cx="2671012" cy="1540042"/>
          </a:xfrm>
          <a:prstGeom prst="rect">
            <a:avLst/>
          </a:prstGeom>
        </p:spPr>
      </p:pic>
      <p:pic>
        <p:nvPicPr>
          <p:cNvPr id="7" name="Picture 6" descr="A picture containing food&#10;&#10;Description automatically generated">
            <a:extLst>
              <a:ext uri="{FF2B5EF4-FFF2-40B4-BE49-F238E27FC236}">
                <a16:creationId xmlns:a16="http://schemas.microsoft.com/office/drawing/2014/main" id="{83D60E25-B52B-4CD1-97BC-5665E08A521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4058159" cy="2125580"/>
          </a:xfrm>
          <a:prstGeom prst="rect">
            <a:avLst/>
          </a:prstGeom>
        </p:spPr>
      </p:pic>
      <p:pic>
        <p:nvPicPr>
          <p:cNvPr id="8" name="Picture 7" descr="A picture containing food&#10;&#10;Description automatically generated">
            <a:extLst>
              <a:ext uri="{FF2B5EF4-FFF2-40B4-BE49-F238E27FC236}">
                <a16:creationId xmlns:a16="http://schemas.microsoft.com/office/drawing/2014/main" id="{6660AD2C-1C46-401E-87BE-1463F517D96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21965" y="2322094"/>
            <a:ext cx="2575254" cy="2326106"/>
          </a:xfrm>
          <a:prstGeom prst="rect">
            <a:avLst/>
          </a:prstGeom>
        </p:spPr>
      </p:pic>
      <p:pic>
        <p:nvPicPr>
          <p:cNvPr id="9" name="Picture 8" descr="A picture containing food&#10;&#10;Description automatically generated">
            <a:extLst>
              <a:ext uri="{FF2B5EF4-FFF2-40B4-BE49-F238E27FC236}">
                <a16:creationId xmlns:a16="http://schemas.microsoft.com/office/drawing/2014/main" id="{CF4FF509-DB12-4CFF-9A6A-929100FFC37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21965" y="4746915"/>
            <a:ext cx="4856501" cy="2125579"/>
          </a:xfrm>
          <a:prstGeom prst="rect">
            <a:avLst/>
          </a:prstGeom>
        </p:spPr>
      </p:pic>
      <p:sp>
        <p:nvSpPr>
          <p:cNvPr id="10" name="TextBox 9">
            <a:extLst>
              <a:ext uri="{FF2B5EF4-FFF2-40B4-BE49-F238E27FC236}">
                <a16:creationId xmlns:a16="http://schemas.microsoft.com/office/drawing/2014/main" id="{DF63066F-2F09-4B89-9A9F-CA97BF4A09A8}"/>
              </a:ext>
            </a:extLst>
          </p:cNvPr>
          <p:cNvSpPr txBox="1"/>
          <p:nvPr/>
        </p:nvSpPr>
        <p:spPr>
          <a:xfrm>
            <a:off x="7439025" y="5941727"/>
            <a:ext cx="4170695" cy="369332"/>
          </a:xfrm>
          <a:prstGeom prst="rect">
            <a:avLst/>
          </a:prstGeom>
          <a:solidFill>
            <a:schemeClr val="tx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F7921D"/>
                </a:solidFill>
                <a:effectLst/>
                <a:uLnTx/>
                <a:uFillTx/>
                <a:latin typeface="Aptos" panose="020B0004020202020204" pitchFamily="34" charset="0"/>
              </a:rPr>
              <a:t>Date</a:t>
            </a:r>
          </a:p>
        </p:txBody>
      </p:sp>
      <p:sp>
        <p:nvSpPr>
          <p:cNvPr id="12" name="TextBox 11">
            <a:extLst>
              <a:ext uri="{FF2B5EF4-FFF2-40B4-BE49-F238E27FC236}">
                <a16:creationId xmlns:a16="http://schemas.microsoft.com/office/drawing/2014/main" id="{76FAACAF-E6EF-058B-4806-B0F46295DA1D}"/>
              </a:ext>
            </a:extLst>
          </p:cNvPr>
          <p:cNvSpPr txBox="1"/>
          <p:nvPr/>
        </p:nvSpPr>
        <p:spPr>
          <a:xfrm>
            <a:off x="7439025" y="5435229"/>
            <a:ext cx="37760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7921D"/>
                </a:solidFill>
                <a:effectLst/>
                <a:uLnTx/>
                <a:uFillTx/>
                <a:latin typeface="Aptos" panose="020B0004020202020204" pitchFamily="34" charset="0"/>
              </a:rPr>
              <a:t>Meeting 1</a:t>
            </a:r>
          </a:p>
        </p:txBody>
      </p:sp>
      <p:sp>
        <p:nvSpPr>
          <p:cNvPr id="14" name="Slide Number Placeholder 13">
            <a:extLst>
              <a:ext uri="{FF2B5EF4-FFF2-40B4-BE49-F238E27FC236}">
                <a16:creationId xmlns:a16="http://schemas.microsoft.com/office/drawing/2014/main" id="{13ED7D94-45AB-66DD-9A25-DD8F15B91C4C}"/>
              </a:ext>
            </a:extLst>
          </p:cNvPr>
          <p:cNvSpPr>
            <a:spLocks noGrp="1"/>
          </p:cNvSpPr>
          <p:nvPr>
            <p:ph type="sldNum" idx="12"/>
          </p:nvPr>
        </p:nvSpPr>
        <p:spPr/>
        <p:txBody>
          <a:bodyPr/>
          <a:lstStyle/>
          <a:p>
            <a:fld id="{330EA680-D336-4FF7-8B7A-9848BB0A1C32}" type="slidenum">
              <a:rPr lang="en-US" sz="1100" smtClean="0">
                <a:latin typeface="Aptos" panose="020B0004020202020204" pitchFamily="34" charset="0"/>
              </a:rPr>
              <a:t>8</a:t>
            </a:fld>
            <a:endParaRPr lang="en-US" sz="1100">
              <a:latin typeface="Aptos" panose="020B0004020202020204" pitchFamily="34" charset="0"/>
            </a:endParaRPr>
          </a:p>
        </p:txBody>
      </p:sp>
      <p:sp>
        <p:nvSpPr>
          <p:cNvPr id="2" name="TextBox 1">
            <a:extLst>
              <a:ext uri="{FF2B5EF4-FFF2-40B4-BE49-F238E27FC236}">
                <a16:creationId xmlns:a16="http://schemas.microsoft.com/office/drawing/2014/main" id="{4096EC4D-5138-1A8D-5806-19B2846DD0C5}"/>
              </a:ext>
            </a:extLst>
          </p:cNvPr>
          <p:cNvSpPr txBox="1"/>
          <p:nvPr/>
        </p:nvSpPr>
        <p:spPr>
          <a:xfrm>
            <a:off x="3206339" y="2897686"/>
            <a:ext cx="8730099" cy="92332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bg1"/>
                </a:solidFill>
                <a:effectLst/>
                <a:uLnTx/>
                <a:uFillTx/>
                <a:latin typeface="Aptos" panose="020B0004020202020204" pitchFamily="34" charset="0"/>
              </a:rPr>
              <a:t>Resource Equity in Action</a:t>
            </a:r>
            <a:endParaRPr kumimoji="0" lang="en-US" sz="5000" b="1" i="0" u="none" strike="noStrike" kern="1200" cap="none" spc="0" normalizeH="0" baseline="0" noProof="0">
              <a:ln>
                <a:noFill/>
              </a:ln>
              <a:solidFill>
                <a:schemeClr val="bg1"/>
              </a:solidFill>
              <a:effectLst/>
              <a:uLnTx/>
              <a:uFillTx/>
              <a:latin typeface="Aptos" panose="020B0004020202020204" pitchFamily="34" charset="0"/>
            </a:endParaRPr>
          </a:p>
        </p:txBody>
      </p:sp>
      <p:sp>
        <p:nvSpPr>
          <p:cNvPr id="3" name="TextBox 2">
            <a:extLst>
              <a:ext uri="{FF2B5EF4-FFF2-40B4-BE49-F238E27FC236}">
                <a16:creationId xmlns:a16="http://schemas.microsoft.com/office/drawing/2014/main" id="{2B074039-D97B-4588-D08B-3FBDA3EFDE94}"/>
              </a:ext>
            </a:extLst>
          </p:cNvPr>
          <p:cNvSpPr txBox="1"/>
          <p:nvPr/>
        </p:nvSpPr>
        <p:spPr>
          <a:xfrm>
            <a:off x="3229840" y="3695779"/>
            <a:ext cx="8239247" cy="61555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schemeClr val="bg1"/>
                </a:solidFill>
                <a:effectLst/>
                <a:uLnTx/>
                <a:uFillTx/>
                <a:latin typeface="Aptos Narrow" panose="020B0004020202020204" pitchFamily="34" charset="0"/>
              </a:rPr>
              <a:t>A 5-Step Facilitation Guide for</a:t>
            </a:r>
            <a:r>
              <a:rPr lang="en-US" sz="3400">
                <a:solidFill>
                  <a:schemeClr val="bg1"/>
                </a:solidFill>
                <a:latin typeface="Aptos Narrow" panose="020B0004020202020204" pitchFamily="34" charset="0"/>
              </a:rPr>
              <a:t> High Schools</a:t>
            </a:r>
            <a:endParaRPr kumimoji="0" lang="en-US" sz="3400" b="0" i="0" u="none" strike="noStrike" kern="1200" cap="none" spc="0" normalizeH="0" baseline="0" noProof="0">
              <a:ln>
                <a:noFill/>
              </a:ln>
              <a:solidFill>
                <a:schemeClr val="bg1"/>
              </a:solidFill>
              <a:effectLst/>
              <a:uLnTx/>
              <a:uFillTx/>
              <a:latin typeface="Aptos Narrow" panose="020B0004020202020204" pitchFamily="34" charset="0"/>
            </a:endParaRPr>
          </a:p>
        </p:txBody>
      </p:sp>
    </p:spTree>
    <p:extLst>
      <p:ext uri="{BB962C8B-B14F-4D97-AF65-F5344CB8AC3E}">
        <p14:creationId xmlns:p14="http://schemas.microsoft.com/office/powerpoint/2010/main" val="40700196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8D8967B-FE4C-D9E9-0BBF-528116E2CDA7}"/>
              </a:ext>
            </a:extLst>
          </p:cNvPr>
          <p:cNvSpPr/>
          <p:nvPr/>
        </p:nvSpPr>
        <p:spPr>
          <a:xfrm>
            <a:off x="6095995" y="1313732"/>
            <a:ext cx="6096004" cy="5544268"/>
          </a:xfrm>
          <a:prstGeom prst="rect">
            <a:avLst/>
          </a:prstGeom>
          <a:solidFill>
            <a:srgbClr val="003594">
              <a:alpha val="1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17" name="Rectangle 16">
            <a:extLst>
              <a:ext uri="{FF2B5EF4-FFF2-40B4-BE49-F238E27FC236}">
                <a16:creationId xmlns:a16="http://schemas.microsoft.com/office/drawing/2014/main" id="{B93EE664-4F03-5613-AF8A-76F839F173AA}"/>
              </a:ext>
            </a:extLst>
          </p:cNvPr>
          <p:cNvSpPr/>
          <p:nvPr/>
        </p:nvSpPr>
        <p:spPr>
          <a:xfrm>
            <a:off x="6095995" y="1313732"/>
            <a:ext cx="6096006" cy="471990"/>
          </a:xfrm>
          <a:prstGeom prst="rect">
            <a:avLst/>
          </a:prstGeom>
          <a:solidFill>
            <a:srgbClr val="003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80</a:t>
            </a:fld>
            <a:endParaRPr lang="en-US"/>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283470" cy="4144724"/>
          </a:xfrm>
          <a:prstGeom prst="rect">
            <a:avLst/>
          </a:prstGeom>
          <a:noFill/>
        </p:spPr>
        <p:txBody>
          <a:bodyPr wrap="square" lIns="91440" tIns="45720" rIns="91440" bIns="45720" anchor="t">
            <a:spAutoFit/>
          </a:bodyPr>
          <a:lstStyle/>
          <a:p>
            <a:pPr algn="l" rtl="0" fontAlgn="base">
              <a:spcBef>
                <a:spcPts val="1200"/>
              </a:spcBef>
              <a:spcAft>
                <a:spcPts val="400"/>
              </a:spcAft>
            </a:pPr>
            <a:r>
              <a:rPr lang="en-US" sz="1500" b="1" i="0">
                <a:effectLst/>
                <a:latin typeface="Aptos"/>
              </a:rPr>
              <a:t>Revise our school’s disciplinary policies to address disproportionate punishment of students of color:</a:t>
            </a:r>
          </a:p>
          <a:p>
            <a:pPr marL="194310" indent="-194310" algn="l" rtl="0" fontAlgn="base">
              <a:spcAft>
                <a:spcPts val="400"/>
              </a:spcAft>
              <a:buFont typeface="Arial" panose="020B0604020202020204" pitchFamily="34" charset="0"/>
              <a:buChar char="•"/>
            </a:pPr>
            <a:r>
              <a:rPr lang="en-US" sz="1500" spc="-30">
                <a:latin typeface="Aptos"/>
              </a:rPr>
              <a:t>Co-create an unbiased, evidence-based code of conduct with staff, students, and families that clearly defines behavioral expectations and consequences for not meeting those expectations.</a:t>
            </a:r>
          </a:p>
          <a:p>
            <a:pPr marL="194310" indent="-194310" algn="l" rtl="0" fontAlgn="base">
              <a:spcAft>
                <a:spcPts val="400"/>
              </a:spcAft>
              <a:buFont typeface="Arial" panose="020B0604020202020204" pitchFamily="34" charset="0"/>
              <a:buChar char="•"/>
            </a:pPr>
            <a:r>
              <a:rPr lang="en-US" sz="1500" spc="-30">
                <a:latin typeface="Aptos"/>
              </a:rPr>
              <a:t>Eliminate overly punitive policies that are prone to bias, including suspensions for minor offenses like willful defiance or dress code violations and the use of school police to address non-criminal behavior.</a:t>
            </a:r>
          </a:p>
          <a:p>
            <a:pPr marL="194310" indent="-194310" algn="l" rtl="0" fontAlgn="base">
              <a:spcAft>
                <a:spcPts val="400"/>
              </a:spcAft>
              <a:buFont typeface="Arial" panose="020B0604020202020204" pitchFamily="34" charset="0"/>
              <a:buChar char="•"/>
            </a:pPr>
            <a:r>
              <a:rPr lang="en-US" sz="1500" spc="-30">
                <a:latin typeface="Aptos"/>
              </a:rPr>
              <a:t>Avoid exclusionary policies that result in lost instructional time.</a:t>
            </a:r>
          </a:p>
          <a:p>
            <a:pPr fontAlgn="base">
              <a:spcBef>
                <a:spcPts val="1200"/>
              </a:spcBef>
              <a:spcAft>
                <a:spcPts val="400"/>
              </a:spcAft>
            </a:pPr>
            <a:r>
              <a:rPr lang="en-US" sz="1500" b="1" i="0">
                <a:effectLst/>
                <a:latin typeface="Aptos"/>
              </a:rPr>
              <a:t>Partner with staff, students, and families</a:t>
            </a:r>
            <a:r>
              <a:rPr lang="en-US" sz="1500" i="0">
                <a:effectLst/>
                <a:latin typeface="Aptos"/>
              </a:rPr>
              <a:t> to establish consistent schoolwide norms, routines, and strategies that foster a safe, trusting environment, such as dedicated time </a:t>
            </a:r>
            <a:br>
              <a:rPr lang="en-US" sz="1500" i="0">
                <a:effectLst/>
                <a:latin typeface="Aptos"/>
              </a:rPr>
            </a:br>
            <a:r>
              <a:rPr lang="en-US" sz="1500" i="0">
                <a:effectLst/>
                <a:latin typeface="Aptos"/>
              </a:rPr>
              <a:t>for relationship-building during the school day or student-led  restorative discipline proceedings.</a:t>
            </a: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
        <p:nvSpPr>
          <p:cNvPr id="8" name="Rectangle 7">
            <a:extLst>
              <a:ext uri="{FF2B5EF4-FFF2-40B4-BE49-F238E27FC236}">
                <a16:creationId xmlns:a16="http://schemas.microsoft.com/office/drawing/2014/main" id="{35C2483C-8E5D-D514-C7FE-7652732A61ED}"/>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43A2419-B7BC-A00C-7EC2-AE8B2C8659BC}"/>
              </a:ext>
            </a:extLst>
          </p:cNvPr>
          <p:cNvSpPr txBox="1">
            <a:spLocks/>
          </p:cNvSpPr>
          <p:nvPr/>
        </p:nvSpPr>
        <p:spPr>
          <a:xfrm>
            <a:off x="342896" y="283872"/>
            <a:ext cx="9797143"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10</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300">
                <a:solidFill>
                  <a:schemeClr val="bg1"/>
                </a:solidFill>
                <a:latin typeface="Aptos Narrow" panose="020B0004020202020204" pitchFamily="34" charset="0"/>
              </a:rPr>
              <a:t>Students of color are more likely to be expelled and suspended than their peers.</a:t>
            </a:r>
          </a:p>
        </p:txBody>
      </p:sp>
      <p:pic>
        <p:nvPicPr>
          <p:cNvPr id="18" name="Picture 17">
            <a:extLst>
              <a:ext uri="{FF2B5EF4-FFF2-40B4-BE49-F238E27FC236}">
                <a16:creationId xmlns:a16="http://schemas.microsoft.com/office/drawing/2014/main" id="{622E8A94-1DCA-E964-4B5B-18290DC76A7B}"/>
              </a:ext>
            </a:extLst>
          </p:cNvPr>
          <p:cNvPicPr>
            <a:picLocks noChangeAspect="1"/>
          </p:cNvPicPr>
          <p:nvPr/>
        </p:nvPicPr>
        <p:blipFill>
          <a:blip r:embed="rId2"/>
          <a:stretch>
            <a:fillRect/>
          </a:stretch>
        </p:blipFill>
        <p:spPr>
          <a:xfrm>
            <a:off x="10663441" y="98502"/>
            <a:ext cx="1397921" cy="1101046"/>
          </a:xfrm>
          <a:prstGeom prst="rect">
            <a:avLst/>
          </a:prstGeom>
        </p:spPr>
      </p:pic>
      <p:sp>
        <p:nvSpPr>
          <p:cNvPr id="19" name="Rectangle 18">
            <a:extLst>
              <a:ext uri="{FF2B5EF4-FFF2-40B4-BE49-F238E27FC236}">
                <a16:creationId xmlns:a16="http://schemas.microsoft.com/office/drawing/2014/main" id="{D829E8B4-9DAA-420A-2AF0-A8CC1185F52B}"/>
              </a:ext>
            </a:extLst>
          </p:cNvPr>
          <p:cNvSpPr/>
          <p:nvPr/>
        </p:nvSpPr>
        <p:spPr>
          <a:xfrm>
            <a:off x="10707467" y="300022"/>
            <a:ext cx="1327778"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003594"/>
                  </a:outerShdw>
                </a:effectLst>
                <a:latin typeface="Aptos" panose="020B0004020202020204" pitchFamily="34" charset="0"/>
              </a:rPr>
              <a:t>Positive &amp; Inviting School Climate</a:t>
            </a:r>
          </a:p>
        </p:txBody>
      </p:sp>
    </p:spTree>
    <p:extLst>
      <p:ext uri="{BB962C8B-B14F-4D97-AF65-F5344CB8AC3E}">
        <p14:creationId xmlns:p14="http://schemas.microsoft.com/office/powerpoint/2010/main" val="4212035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D22DFD-530F-D98C-6BF8-ED7C0BBF5890}"/>
              </a:ext>
            </a:extLst>
          </p:cNvPr>
          <p:cNvSpPr/>
          <p:nvPr/>
        </p:nvSpPr>
        <p:spPr>
          <a:xfrm>
            <a:off x="6095995" y="1313732"/>
            <a:ext cx="6096004" cy="5544268"/>
          </a:xfrm>
          <a:prstGeom prst="rect">
            <a:avLst/>
          </a:prstGeom>
          <a:solidFill>
            <a:srgbClr val="003594">
              <a:alpha val="1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6" name="Rectangle 5">
            <a:extLst>
              <a:ext uri="{FF2B5EF4-FFF2-40B4-BE49-F238E27FC236}">
                <a16:creationId xmlns:a16="http://schemas.microsoft.com/office/drawing/2014/main" id="{01192438-D6CB-59C0-7682-5DFE38BF28D7}"/>
              </a:ext>
            </a:extLst>
          </p:cNvPr>
          <p:cNvSpPr/>
          <p:nvPr/>
        </p:nvSpPr>
        <p:spPr>
          <a:xfrm>
            <a:off x="6095995" y="1313732"/>
            <a:ext cx="6096006" cy="471990"/>
          </a:xfrm>
          <a:prstGeom prst="rect">
            <a:avLst/>
          </a:prstGeom>
          <a:solidFill>
            <a:srgbClr val="003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81</a:t>
            </a:fld>
            <a:endParaRPr lang="en-US"/>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141956" cy="3703578"/>
          </a:xfrm>
          <a:prstGeom prst="rect">
            <a:avLst/>
          </a:prstGeom>
          <a:noFill/>
        </p:spPr>
        <p:txBody>
          <a:bodyPr wrap="square" lIns="91440" tIns="45720" rIns="91440" bIns="45720" anchor="t">
            <a:spAutoFit/>
          </a:bodyPr>
          <a:lstStyle/>
          <a:p>
            <a:pPr algn="l" rtl="0" fontAlgn="base">
              <a:spcBef>
                <a:spcPts val="1200"/>
              </a:spcBef>
              <a:spcAft>
                <a:spcPts val="400"/>
              </a:spcAft>
            </a:pPr>
            <a:r>
              <a:rPr lang="en-US" sz="1600" b="1" i="0">
                <a:effectLst/>
                <a:latin typeface="Aptos"/>
              </a:rPr>
              <a:t>Build a shared understanding </a:t>
            </a:r>
            <a:r>
              <a:rPr lang="en-US" sz="1600" i="0">
                <a:effectLst/>
                <a:latin typeface="Aptos"/>
              </a:rPr>
              <a:t>of our school’s unique demographics, community, and cultural context by co-creating a school-level vision for relationship-building with staff, students, and community.</a:t>
            </a:r>
          </a:p>
          <a:p>
            <a:pPr algn="l" rtl="0" fontAlgn="base">
              <a:spcBef>
                <a:spcPts val="1200"/>
              </a:spcBef>
              <a:spcAft>
                <a:spcPts val="400"/>
              </a:spcAft>
            </a:pPr>
            <a:r>
              <a:rPr lang="en-US" sz="1600" b="1" i="0">
                <a:effectLst/>
                <a:latin typeface="Aptos"/>
              </a:rPr>
              <a:t>Ensure there's sufficient time for meaningful relationship-building </a:t>
            </a:r>
            <a:r>
              <a:rPr lang="en-US" sz="1600" i="0">
                <a:effectLst/>
                <a:latin typeface="Aptos"/>
              </a:rPr>
              <a:t>built into school and class schedules for both staff and students, such as during homeroom, professional learning and collaboration time, or extracurricular blocks.</a:t>
            </a:r>
          </a:p>
          <a:p>
            <a:pPr algn="l" rtl="0" fontAlgn="base">
              <a:spcBef>
                <a:spcPts val="1200"/>
              </a:spcBef>
              <a:spcAft>
                <a:spcPts val="400"/>
              </a:spcAft>
            </a:pPr>
            <a:r>
              <a:rPr lang="en-US" sz="1600" b="1" i="0">
                <a:effectLst/>
                <a:latin typeface="Aptos"/>
              </a:rPr>
              <a:t>Identify strategies to foster continuity and stability for students, </a:t>
            </a:r>
            <a:r>
              <a:rPr lang="en-US" sz="1600" i="0">
                <a:effectLst/>
                <a:latin typeface="Aptos"/>
              </a:rPr>
              <a:t>such as implementing multiyear teacher-student pairings or expanding support networks to include librarians, counselors, and other school staff.</a:t>
            </a: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endParaRPr lang="en-US" sz="2000" b="0" i="0" u="none" strike="noStrike">
              <a:solidFill>
                <a:srgbClr val="000000"/>
              </a:solidFill>
              <a:effectLst/>
              <a:latin typeface="Aptos" panose="020B0004020202020204" pitchFamily="34" charset="0"/>
            </a:endParaRP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
        <p:nvSpPr>
          <p:cNvPr id="8" name="Rectangle 7">
            <a:extLst>
              <a:ext uri="{FF2B5EF4-FFF2-40B4-BE49-F238E27FC236}">
                <a16:creationId xmlns:a16="http://schemas.microsoft.com/office/drawing/2014/main" id="{35C2483C-8E5D-D514-C7FE-7652732A61ED}"/>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43A2419-B7BC-A00C-7EC2-AE8B2C8659BC}"/>
              </a:ext>
            </a:extLst>
          </p:cNvPr>
          <p:cNvSpPr txBox="1">
            <a:spLocks/>
          </p:cNvSpPr>
          <p:nvPr/>
        </p:nvSpPr>
        <p:spPr>
          <a:xfrm>
            <a:off x="342900" y="150338"/>
            <a:ext cx="10189904"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11</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300">
                <a:solidFill>
                  <a:schemeClr val="bg1"/>
                </a:solidFill>
                <a:latin typeface="Aptos Narrow" panose="020B0004020202020204" pitchFamily="34" charset="0"/>
              </a:rPr>
              <a:t>Students of color and students from low-income backgrounds are less likely than their peers to experience positive relationships with staff and other students.</a:t>
            </a:r>
          </a:p>
        </p:txBody>
      </p:sp>
      <p:pic>
        <p:nvPicPr>
          <p:cNvPr id="7" name="Picture 6">
            <a:extLst>
              <a:ext uri="{FF2B5EF4-FFF2-40B4-BE49-F238E27FC236}">
                <a16:creationId xmlns:a16="http://schemas.microsoft.com/office/drawing/2014/main" id="{DA7DC413-D9B6-9ACA-C3A1-5877048011AD}"/>
              </a:ext>
            </a:extLst>
          </p:cNvPr>
          <p:cNvPicPr>
            <a:picLocks noChangeAspect="1"/>
          </p:cNvPicPr>
          <p:nvPr/>
        </p:nvPicPr>
        <p:blipFill>
          <a:blip r:embed="rId2"/>
          <a:stretch>
            <a:fillRect/>
          </a:stretch>
        </p:blipFill>
        <p:spPr>
          <a:xfrm>
            <a:off x="10663441" y="98502"/>
            <a:ext cx="1397921" cy="1101046"/>
          </a:xfrm>
          <a:prstGeom prst="rect">
            <a:avLst/>
          </a:prstGeom>
        </p:spPr>
      </p:pic>
      <p:sp>
        <p:nvSpPr>
          <p:cNvPr id="15" name="Rectangle 14">
            <a:extLst>
              <a:ext uri="{FF2B5EF4-FFF2-40B4-BE49-F238E27FC236}">
                <a16:creationId xmlns:a16="http://schemas.microsoft.com/office/drawing/2014/main" id="{B128F762-C61F-AD2A-0AF6-D9B8047B4CF3}"/>
              </a:ext>
            </a:extLst>
          </p:cNvPr>
          <p:cNvSpPr/>
          <p:nvPr/>
        </p:nvSpPr>
        <p:spPr>
          <a:xfrm>
            <a:off x="10707467" y="300022"/>
            <a:ext cx="1327778"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003594"/>
                  </a:outerShdw>
                </a:effectLst>
                <a:latin typeface="Aptos" panose="020B0004020202020204" pitchFamily="34" charset="0"/>
              </a:rPr>
              <a:t>Positive &amp; Inviting School Climate</a:t>
            </a:r>
          </a:p>
        </p:txBody>
      </p:sp>
    </p:spTree>
    <p:extLst>
      <p:ext uri="{BB962C8B-B14F-4D97-AF65-F5344CB8AC3E}">
        <p14:creationId xmlns:p14="http://schemas.microsoft.com/office/powerpoint/2010/main" val="22902585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586284D-7371-5859-FB5F-9AE97A4DFBFD}"/>
              </a:ext>
            </a:extLst>
          </p:cNvPr>
          <p:cNvGraphicFramePr>
            <a:graphicFrameLocks noChangeAspect="1"/>
          </p:cNvGraphicFramePr>
          <p:nvPr>
            <p:custDataLst>
              <p:tags r:id="rId1"/>
            </p:custDataLst>
            <p:extLst>
              <p:ext uri="{D42A27DB-BD31-4B8C-83A1-F6EECF244321}">
                <p14:modId xmlns:p14="http://schemas.microsoft.com/office/powerpoint/2010/main" val="28726376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7" name="think-cell data - do not delete" hidden="1">
                        <a:extLst>
                          <a:ext uri="{FF2B5EF4-FFF2-40B4-BE49-F238E27FC236}">
                            <a16:creationId xmlns:a16="http://schemas.microsoft.com/office/drawing/2014/main" id="{9586284D-7371-5859-FB5F-9AE97A4DFBF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E1F50066-BAFF-FB46-0515-5E5B5E22840C}"/>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BE8560A-7D53-5054-78F2-F2CE2ADA9518}"/>
              </a:ext>
            </a:extLst>
          </p:cNvPr>
          <p:cNvPicPr>
            <a:picLocks noChangeAspect="1"/>
          </p:cNvPicPr>
          <p:nvPr/>
        </p:nvPicPr>
        <p:blipFill>
          <a:blip r:embed="rId5"/>
          <a:stretch>
            <a:fillRect/>
          </a:stretch>
        </p:blipFill>
        <p:spPr>
          <a:xfrm>
            <a:off x="10663441" y="98502"/>
            <a:ext cx="1397921" cy="1101046"/>
          </a:xfrm>
          <a:prstGeom prst="rect">
            <a:avLst/>
          </a:prstGeom>
        </p:spPr>
      </p:pic>
      <p:sp>
        <p:nvSpPr>
          <p:cNvPr id="6" name="Rectangle 5">
            <a:extLst>
              <a:ext uri="{FF2B5EF4-FFF2-40B4-BE49-F238E27FC236}">
                <a16:creationId xmlns:a16="http://schemas.microsoft.com/office/drawing/2014/main" id="{1D06802F-140D-64CD-31F8-9F56334EFAC4}"/>
              </a:ext>
            </a:extLst>
          </p:cNvPr>
          <p:cNvSpPr/>
          <p:nvPr/>
        </p:nvSpPr>
        <p:spPr>
          <a:xfrm>
            <a:off x="10707467" y="300022"/>
            <a:ext cx="1327778"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003594"/>
                  </a:outerShdw>
                </a:effectLst>
                <a:latin typeface="Aptos" panose="020B0004020202020204" pitchFamily="34" charset="0"/>
              </a:rPr>
              <a:t>Positive &amp; Inviting School Climate</a:t>
            </a:r>
          </a:p>
        </p:txBody>
      </p:sp>
      <p:sp>
        <p:nvSpPr>
          <p:cNvPr id="5" name="Rectangle 4">
            <a:extLst>
              <a:ext uri="{FF2B5EF4-FFF2-40B4-BE49-F238E27FC236}">
                <a16:creationId xmlns:a16="http://schemas.microsoft.com/office/drawing/2014/main" id="{3646C50D-525D-3C68-FDC1-2834B2C6AFC2}"/>
              </a:ext>
            </a:extLst>
          </p:cNvPr>
          <p:cNvSpPr/>
          <p:nvPr/>
        </p:nvSpPr>
        <p:spPr>
          <a:xfrm>
            <a:off x="6095995" y="1313732"/>
            <a:ext cx="6096004" cy="5544268"/>
          </a:xfrm>
          <a:prstGeom prst="rect">
            <a:avLst/>
          </a:prstGeom>
          <a:solidFill>
            <a:srgbClr val="003594">
              <a:alpha val="1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82</a:t>
            </a:fld>
            <a:endParaRPr lang="en-US"/>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079313"/>
            <a:ext cx="5141956" cy="3354765"/>
          </a:xfrm>
          <a:prstGeom prst="rect">
            <a:avLst/>
          </a:prstGeom>
          <a:noFill/>
        </p:spPr>
        <p:txBody>
          <a:bodyPr wrap="square" lIns="91440" tIns="45720" rIns="91440" bIns="45720" anchor="t">
            <a:spAutoFit/>
          </a:bodyPr>
          <a:lstStyle/>
          <a:p>
            <a:pPr algn="l" rtl="0" fontAlgn="base">
              <a:spcAft>
                <a:spcPts val="400"/>
              </a:spcAft>
            </a:pPr>
            <a:r>
              <a:rPr lang="en-US" sz="1600" b="1" i="0">
                <a:effectLst/>
                <a:latin typeface="Aptos"/>
              </a:rPr>
              <a:t>Co-develop a vision and strategy </a:t>
            </a:r>
            <a:r>
              <a:rPr lang="en-US" sz="1600" i="0">
                <a:effectLst/>
                <a:latin typeface="Aptos"/>
              </a:rPr>
              <a:t>with staff, students, and community members for responding to students’ needs and strengths in relation to their interpersonal growth and development.</a:t>
            </a:r>
          </a:p>
          <a:p>
            <a:pPr algn="l" rtl="0" fontAlgn="base">
              <a:spcBef>
                <a:spcPts val="1200"/>
              </a:spcBef>
              <a:spcAft>
                <a:spcPts val="400"/>
              </a:spcAft>
            </a:pPr>
            <a:r>
              <a:rPr lang="en-US" sz="1600" b="1" i="0">
                <a:effectLst/>
                <a:latin typeface="Aptos"/>
              </a:rPr>
              <a:t>Work with our district to provide training and supports for staff:</a:t>
            </a:r>
          </a:p>
          <a:p>
            <a:pPr marL="194310" indent="-194310" algn="l" rtl="0" fontAlgn="base">
              <a:spcAft>
                <a:spcPts val="400"/>
              </a:spcAft>
              <a:buFont typeface="Arial" panose="020B0604020202020204" pitchFamily="34" charset="0"/>
              <a:buChar char="•"/>
            </a:pPr>
            <a:r>
              <a:rPr lang="en-US" sz="1600" spc="-30">
                <a:latin typeface="Aptos"/>
              </a:rPr>
              <a:t>Implement culturally sustaining and age-appropriate practices to address biases that affect students’ social-emotional growth and development. </a:t>
            </a:r>
          </a:p>
          <a:p>
            <a:pPr marL="194310" indent="-194310" algn="l" rtl="0" fontAlgn="base">
              <a:spcAft>
                <a:spcPts val="400"/>
              </a:spcAft>
              <a:buFont typeface="Arial" panose="020B0604020202020204" pitchFamily="34" charset="0"/>
              <a:buChar char="•"/>
            </a:pPr>
            <a:r>
              <a:rPr lang="en-US" sz="1600" spc="-30">
                <a:latin typeface="Aptos"/>
              </a:rPr>
              <a:t>Develop integrated social-emotional learning practices and request resources and lesson plans from the district for each grade level.</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2233421"/>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
        <p:nvSpPr>
          <p:cNvPr id="10" name="Title 1">
            <a:extLst>
              <a:ext uri="{FF2B5EF4-FFF2-40B4-BE49-F238E27FC236}">
                <a16:creationId xmlns:a16="http://schemas.microsoft.com/office/drawing/2014/main" id="{F43A2419-B7BC-A00C-7EC2-AE8B2C8659BC}"/>
              </a:ext>
            </a:extLst>
          </p:cNvPr>
          <p:cNvSpPr txBox="1">
            <a:spLocks/>
          </p:cNvSpPr>
          <p:nvPr/>
        </p:nvSpPr>
        <p:spPr>
          <a:xfrm>
            <a:off x="342900" y="150338"/>
            <a:ext cx="10289658"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12</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1900">
                <a:solidFill>
                  <a:schemeClr val="bg1"/>
                </a:solidFill>
                <a:latin typeface="Aptos Narrow" panose="020B0004020202020204" pitchFamily="34" charset="0"/>
              </a:rPr>
              <a:t>Students lack consistent access to effective social-emotional learning opportunities, with students of color and students from low-income backgrounds disproportionately experiencing this challenge.</a:t>
            </a:r>
          </a:p>
        </p:txBody>
      </p:sp>
      <p:sp>
        <p:nvSpPr>
          <p:cNvPr id="8" name="Rectangle 7">
            <a:extLst>
              <a:ext uri="{FF2B5EF4-FFF2-40B4-BE49-F238E27FC236}">
                <a16:creationId xmlns:a16="http://schemas.microsoft.com/office/drawing/2014/main" id="{BA7EAB01-80BC-69CB-1EF5-FB434DB9F179}"/>
              </a:ext>
            </a:extLst>
          </p:cNvPr>
          <p:cNvSpPr/>
          <p:nvPr/>
        </p:nvSpPr>
        <p:spPr>
          <a:xfrm>
            <a:off x="6095995" y="1313732"/>
            <a:ext cx="6096006" cy="471990"/>
          </a:xfrm>
          <a:prstGeom prst="rect">
            <a:avLst/>
          </a:prstGeom>
          <a:solidFill>
            <a:srgbClr val="003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21" name="TextBox 20">
            <a:extLst>
              <a:ext uri="{FF2B5EF4-FFF2-40B4-BE49-F238E27FC236}">
                <a16:creationId xmlns:a16="http://schemas.microsoft.com/office/drawing/2014/main" id="{47D5535D-621E-8180-303A-5B3351A771A1}"/>
              </a:ext>
            </a:extLst>
          </p:cNvPr>
          <p:cNvSpPr txBox="1"/>
          <p:nvPr/>
        </p:nvSpPr>
        <p:spPr>
          <a:xfrm>
            <a:off x="6095994" y="1429744"/>
            <a:ext cx="609600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Tree>
    <p:extLst>
      <p:ext uri="{BB962C8B-B14F-4D97-AF65-F5344CB8AC3E}">
        <p14:creationId xmlns:p14="http://schemas.microsoft.com/office/powerpoint/2010/main" val="33119939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D22DFD-530F-D98C-6BF8-ED7C0BBF5890}"/>
              </a:ext>
            </a:extLst>
          </p:cNvPr>
          <p:cNvSpPr/>
          <p:nvPr/>
        </p:nvSpPr>
        <p:spPr>
          <a:xfrm>
            <a:off x="6095995" y="1313732"/>
            <a:ext cx="6096004" cy="5544268"/>
          </a:xfrm>
          <a:prstGeom prst="rect">
            <a:avLst/>
          </a:prstGeom>
          <a:solidFill>
            <a:srgbClr val="003594">
              <a:alpha val="1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6" name="Rectangle 5">
            <a:extLst>
              <a:ext uri="{FF2B5EF4-FFF2-40B4-BE49-F238E27FC236}">
                <a16:creationId xmlns:a16="http://schemas.microsoft.com/office/drawing/2014/main" id="{01192438-D6CB-59C0-7682-5DFE38BF28D7}"/>
              </a:ext>
            </a:extLst>
          </p:cNvPr>
          <p:cNvSpPr/>
          <p:nvPr/>
        </p:nvSpPr>
        <p:spPr>
          <a:xfrm>
            <a:off x="6095995" y="1313732"/>
            <a:ext cx="6096006" cy="471990"/>
          </a:xfrm>
          <a:prstGeom prst="rect">
            <a:avLst/>
          </a:prstGeom>
          <a:solidFill>
            <a:srgbClr val="003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83</a:t>
            </a:fld>
            <a:endParaRPr lang="en-US"/>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332456" cy="4196020"/>
          </a:xfrm>
          <a:prstGeom prst="rect">
            <a:avLst/>
          </a:prstGeom>
          <a:noFill/>
        </p:spPr>
        <p:txBody>
          <a:bodyPr wrap="square" lIns="91440" tIns="45720" rIns="91440" bIns="45720" anchor="t">
            <a:spAutoFit/>
          </a:bodyPr>
          <a:lstStyle/>
          <a:p>
            <a:pPr algn="l" rtl="0" fontAlgn="base">
              <a:spcBef>
                <a:spcPts val="1200"/>
              </a:spcBef>
              <a:spcAft>
                <a:spcPts val="400"/>
              </a:spcAft>
            </a:pPr>
            <a:r>
              <a:rPr lang="en-US" sz="1600" b="1" i="0">
                <a:effectLst/>
                <a:latin typeface="Aptos"/>
              </a:rPr>
              <a:t>Proactively seek input from families</a:t>
            </a:r>
            <a:r>
              <a:rPr lang="en-US" sz="1600" i="0">
                <a:effectLst/>
                <a:latin typeface="Aptos"/>
              </a:rPr>
              <a:t> about the most helpful communication and engagement, ensuring the inclusion of families of color and those from multilingual backgrounds. Provide clear guidance on when, why, and how they can contact school leaders, teachers, and staff.</a:t>
            </a:r>
          </a:p>
          <a:p>
            <a:pPr algn="l" rtl="0" fontAlgn="base">
              <a:spcBef>
                <a:spcPts val="1200"/>
              </a:spcBef>
              <a:spcAft>
                <a:spcPts val="400"/>
              </a:spcAft>
            </a:pPr>
            <a:r>
              <a:rPr lang="en-US" sz="1600" b="1" i="0">
                <a:effectLst/>
                <a:latin typeface="Aptos"/>
              </a:rPr>
              <a:t>Engage with families through multiple forms of communication</a:t>
            </a:r>
            <a:r>
              <a:rPr lang="en-US" sz="1600" i="0">
                <a:effectLst/>
                <a:latin typeface="Aptos"/>
              </a:rPr>
              <a:t>, in their home languages, and at flexible times to accommodate different schedules. Work with our district to invest in the systems, technologies, and personnel needed to support these efforts.</a:t>
            </a:r>
          </a:p>
          <a:p>
            <a:pPr algn="l" rtl="0" fontAlgn="base">
              <a:spcBef>
                <a:spcPts val="1200"/>
              </a:spcBef>
              <a:spcAft>
                <a:spcPts val="400"/>
              </a:spcAft>
            </a:pPr>
            <a:r>
              <a:rPr lang="en-US" sz="1600" b="1" i="0">
                <a:effectLst/>
                <a:latin typeface="Aptos"/>
              </a:rPr>
              <a:t>Dedicate time for family engagement</a:t>
            </a:r>
            <a:r>
              <a:rPr lang="en-US" sz="1600" i="0">
                <a:effectLst/>
                <a:latin typeface="Aptos"/>
              </a:rPr>
              <a:t> in staff schedules and school calendars, including family outreach periods, family-teacher conferences, or family-teacher academic teams, to foster collaboration on curriculum and instruction.</a:t>
            </a: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endParaRPr lang="en-US" sz="2000" b="0" i="0" u="none" strike="noStrike">
              <a:solidFill>
                <a:srgbClr val="000000"/>
              </a:solidFill>
              <a:effectLst/>
              <a:latin typeface="Aptos" panose="020B0004020202020204" pitchFamily="34" charset="0"/>
            </a:endParaRP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
        <p:nvSpPr>
          <p:cNvPr id="8" name="Rectangle 7">
            <a:extLst>
              <a:ext uri="{FF2B5EF4-FFF2-40B4-BE49-F238E27FC236}">
                <a16:creationId xmlns:a16="http://schemas.microsoft.com/office/drawing/2014/main" id="{35C2483C-8E5D-D514-C7FE-7652732A61ED}"/>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43A2419-B7BC-A00C-7EC2-AE8B2C8659BC}"/>
              </a:ext>
            </a:extLst>
          </p:cNvPr>
          <p:cNvSpPr txBox="1">
            <a:spLocks/>
          </p:cNvSpPr>
          <p:nvPr/>
        </p:nvSpPr>
        <p:spPr>
          <a:xfrm>
            <a:off x="342899" y="150338"/>
            <a:ext cx="1036456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13</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200">
                <a:solidFill>
                  <a:schemeClr val="bg1"/>
                </a:solidFill>
                <a:latin typeface="Aptos Narrow" panose="020B0004020202020204" pitchFamily="34" charset="0"/>
              </a:rPr>
              <a:t>Families from low-income and multicultural backgrounds are less consistently informed about their students’ academic and nonacademic progress than other families.</a:t>
            </a:r>
          </a:p>
        </p:txBody>
      </p:sp>
      <p:pic>
        <p:nvPicPr>
          <p:cNvPr id="7" name="Picture 6">
            <a:extLst>
              <a:ext uri="{FF2B5EF4-FFF2-40B4-BE49-F238E27FC236}">
                <a16:creationId xmlns:a16="http://schemas.microsoft.com/office/drawing/2014/main" id="{DA7DC413-D9B6-9ACA-C3A1-5877048011AD}"/>
              </a:ext>
            </a:extLst>
          </p:cNvPr>
          <p:cNvPicPr>
            <a:picLocks noChangeAspect="1"/>
          </p:cNvPicPr>
          <p:nvPr/>
        </p:nvPicPr>
        <p:blipFill>
          <a:blip r:embed="rId2"/>
          <a:stretch>
            <a:fillRect/>
          </a:stretch>
        </p:blipFill>
        <p:spPr>
          <a:xfrm>
            <a:off x="10663441" y="98502"/>
            <a:ext cx="1397921" cy="1101046"/>
          </a:xfrm>
          <a:prstGeom prst="rect">
            <a:avLst/>
          </a:prstGeom>
        </p:spPr>
      </p:pic>
      <p:sp>
        <p:nvSpPr>
          <p:cNvPr id="15" name="Rectangle 14">
            <a:extLst>
              <a:ext uri="{FF2B5EF4-FFF2-40B4-BE49-F238E27FC236}">
                <a16:creationId xmlns:a16="http://schemas.microsoft.com/office/drawing/2014/main" id="{B128F762-C61F-AD2A-0AF6-D9B8047B4CF3}"/>
              </a:ext>
            </a:extLst>
          </p:cNvPr>
          <p:cNvSpPr/>
          <p:nvPr/>
        </p:nvSpPr>
        <p:spPr>
          <a:xfrm>
            <a:off x="10707467" y="300022"/>
            <a:ext cx="1327778"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003594"/>
                  </a:outerShdw>
                </a:effectLst>
                <a:latin typeface="Aptos" panose="020B0004020202020204" pitchFamily="34" charset="0"/>
              </a:rPr>
              <a:t>Positive &amp; Inviting School Climate</a:t>
            </a:r>
          </a:p>
        </p:txBody>
      </p:sp>
    </p:spTree>
    <p:extLst>
      <p:ext uri="{BB962C8B-B14F-4D97-AF65-F5344CB8AC3E}">
        <p14:creationId xmlns:p14="http://schemas.microsoft.com/office/powerpoint/2010/main" val="41113495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0088D62-2140-0F33-E340-3E8B4B79802F}"/>
              </a:ext>
            </a:extLst>
          </p:cNvPr>
          <p:cNvGraphicFramePr>
            <a:graphicFrameLocks noChangeAspect="1"/>
          </p:cNvGraphicFramePr>
          <p:nvPr>
            <p:custDataLst>
              <p:tags r:id="rId1"/>
            </p:custDataLst>
            <p:extLst>
              <p:ext uri="{D42A27DB-BD31-4B8C-83A1-F6EECF244321}">
                <p14:modId xmlns:p14="http://schemas.microsoft.com/office/powerpoint/2010/main" val="5419681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8" name="think-cell data - do not delete" hidden="1">
                        <a:extLst>
                          <a:ext uri="{FF2B5EF4-FFF2-40B4-BE49-F238E27FC236}">
                            <a16:creationId xmlns:a16="http://schemas.microsoft.com/office/drawing/2014/main" id="{40088D62-2140-0F33-E340-3E8B4B79802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12CD4DEB-E692-0CBA-D7C9-7D94EDB55F3F}"/>
              </a:ext>
            </a:extLst>
          </p:cNvPr>
          <p:cNvSpPr/>
          <p:nvPr/>
        </p:nvSpPr>
        <p:spPr>
          <a:xfrm>
            <a:off x="6095993" y="1302782"/>
            <a:ext cx="6096006" cy="5555217"/>
          </a:xfrm>
          <a:prstGeom prst="rect">
            <a:avLst/>
          </a:prstGeom>
          <a:solidFill>
            <a:srgbClr val="FFC72C">
              <a:alpha val="1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84</a:t>
            </a:fld>
            <a:endParaRPr lang="en-US"/>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004888"/>
            <a:ext cx="5380670" cy="4585871"/>
          </a:xfrm>
          <a:prstGeom prst="rect">
            <a:avLst/>
          </a:prstGeom>
          <a:noFill/>
        </p:spPr>
        <p:txBody>
          <a:bodyPr wrap="square" lIns="91440" tIns="45720" rIns="91440" bIns="45720" anchor="t">
            <a:spAutoFit/>
          </a:bodyPr>
          <a:lstStyle/>
          <a:p>
            <a:pPr algn="l" rtl="0" fontAlgn="base">
              <a:spcAft>
                <a:spcPts val="400"/>
              </a:spcAft>
            </a:pPr>
            <a:r>
              <a:rPr lang="en-US" sz="1400" i="0">
                <a:effectLst/>
                <a:latin typeface="Aptos"/>
              </a:rPr>
              <a:t>While school leaders might not be able to hire more guidance counselors to reach the recommended student-to-counselor ratio of 250:1, they can address other barriers leading to inequitable student experiences.</a:t>
            </a:r>
            <a:r>
              <a:rPr lang="en-US" sz="1400" i="0" baseline="30000">
                <a:effectLst/>
                <a:latin typeface="Aptos"/>
              </a:rPr>
              <a:t>1</a:t>
            </a:r>
          </a:p>
          <a:p>
            <a:pPr algn="l" rtl="0" fontAlgn="base">
              <a:spcBef>
                <a:spcPts val="1200"/>
              </a:spcBef>
              <a:spcAft>
                <a:spcPts val="400"/>
              </a:spcAft>
            </a:pPr>
            <a:r>
              <a:rPr lang="en-US" sz="1400" b="1" i="0">
                <a:effectLst/>
                <a:latin typeface="Aptos"/>
              </a:rPr>
              <a:t>Regularly collect and review data using surveys, focus groups, visit logs, and postsecondary outcomes</a:t>
            </a:r>
            <a:r>
              <a:rPr lang="en-US" sz="1400" i="0">
                <a:effectLst/>
                <a:latin typeface="Aptos"/>
              </a:rPr>
              <a:t> to track the frequency and quality of guidance students receive. This will help determine whether students from all backgrounds have equitable access and identify the most effective guidance practices for continuous improvement.</a:t>
            </a:r>
          </a:p>
          <a:p>
            <a:pPr algn="l" rtl="0" fontAlgn="base">
              <a:spcBef>
                <a:spcPts val="1200"/>
              </a:spcBef>
              <a:spcAft>
                <a:spcPts val="400"/>
              </a:spcAft>
            </a:pPr>
            <a:r>
              <a:rPr lang="en-US" sz="1400" b="1" i="0">
                <a:effectLst/>
                <a:latin typeface="Aptos"/>
              </a:rPr>
              <a:t>Redistribute counselors' roles and responsibilities</a:t>
            </a:r>
            <a:r>
              <a:rPr lang="en-US" sz="1400" i="0">
                <a:effectLst/>
                <a:latin typeface="Aptos"/>
              </a:rPr>
              <a:t> to create more sustainable workloads, giving them more time to meet with students, engage in professional learning opportunities, and collaborate with teachers and staff to coordinate student supports.</a:t>
            </a:r>
          </a:p>
          <a:p>
            <a:pPr algn="l" rtl="0" fontAlgn="base">
              <a:spcBef>
                <a:spcPts val="1200"/>
              </a:spcBef>
              <a:spcAft>
                <a:spcPts val="400"/>
              </a:spcAft>
            </a:pPr>
            <a:r>
              <a:rPr lang="en-US" sz="1400" b="1" i="0">
                <a:effectLst/>
                <a:latin typeface="Aptos"/>
              </a:rPr>
              <a:t>Partner with external organizations, </a:t>
            </a:r>
            <a:r>
              <a:rPr lang="en-US" sz="1400" i="0">
                <a:effectLst/>
                <a:latin typeface="Aptos"/>
              </a:rPr>
              <a:t>like nonprofits, local colleges and universities, and community members, to connect students—especially those from low-income backgrounds—with college and career advising expertise.</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2233421"/>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we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
        <p:nvSpPr>
          <p:cNvPr id="7" name="Rectangle 6">
            <a:extLst>
              <a:ext uri="{FF2B5EF4-FFF2-40B4-BE49-F238E27FC236}">
                <a16:creationId xmlns:a16="http://schemas.microsoft.com/office/drawing/2014/main" id="{3400DA74-2214-E7F3-6A91-6C557B728223}"/>
              </a:ext>
            </a:extLst>
          </p:cNvPr>
          <p:cNvSpPr/>
          <p:nvPr/>
        </p:nvSpPr>
        <p:spPr>
          <a:xfrm>
            <a:off x="6095995" y="1313732"/>
            <a:ext cx="6096006" cy="471990"/>
          </a:xfrm>
          <a:prstGeom prst="rect">
            <a:avLst/>
          </a:prstGeom>
          <a:solidFill>
            <a:srgbClr val="FFC7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21" name="TextBox 20">
            <a:extLst>
              <a:ext uri="{FF2B5EF4-FFF2-40B4-BE49-F238E27FC236}">
                <a16:creationId xmlns:a16="http://schemas.microsoft.com/office/drawing/2014/main" id="{47D5535D-621E-8180-303A-5B3351A771A1}"/>
              </a:ext>
            </a:extLst>
          </p:cNvPr>
          <p:cNvSpPr txBox="1"/>
          <p:nvPr/>
        </p:nvSpPr>
        <p:spPr>
          <a:xfrm>
            <a:off x="6095994" y="1429755"/>
            <a:ext cx="6096005"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effectLst/>
                <a:uLnTx/>
                <a:uFillTx/>
                <a:latin typeface="Aptos ExtraBold" panose="020B0004020202020204" pitchFamily="34" charset="0"/>
                <a:ea typeface="+mn-ea"/>
                <a:cs typeface="+mn-cs"/>
              </a:rPr>
              <a:t>POTENTIAL ACTIONS TO CONSIDER</a:t>
            </a:r>
          </a:p>
        </p:txBody>
      </p:sp>
      <p:sp>
        <p:nvSpPr>
          <p:cNvPr id="3" name="TextBox 2">
            <a:extLst>
              <a:ext uri="{FF2B5EF4-FFF2-40B4-BE49-F238E27FC236}">
                <a16:creationId xmlns:a16="http://schemas.microsoft.com/office/drawing/2014/main" id="{CB9BD8B2-1AED-360F-6D70-EE00CEEE7C3C}"/>
              </a:ext>
            </a:extLst>
          </p:cNvPr>
          <p:cNvSpPr txBox="1"/>
          <p:nvPr/>
        </p:nvSpPr>
        <p:spPr>
          <a:xfrm>
            <a:off x="710911" y="6443490"/>
            <a:ext cx="8304746" cy="230832"/>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0B0004020202020204"/>
                <a:ea typeface="+mn-ea"/>
                <a:cs typeface="+mn-cs"/>
              </a:rPr>
              <a:t>Source: 1. </a:t>
            </a:r>
            <a:r>
              <a:rPr kumimoji="0" lang="en-US" sz="900" b="0" i="0" u="sng" strike="noStrike" kern="1200" cap="none" spc="0" normalizeH="0" baseline="0" noProof="0">
                <a:ln>
                  <a:noFill/>
                </a:ln>
                <a:solidFill>
                  <a:srgbClr val="003057"/>
                </a:solidFill>
                <a:effectLst/>
                <a:uLnTx/>
                <a:uFillTx/>
                <a:latin typeface="Aptos" panose="020B0004020202020204"/>
                <a:ea typeface="+mn-ea"/>
                <a:cs typeface="+mn-cs"/>
              </a:rPr>
              <a:t>American School Counselor Association</a:t>
            </a:r>
          </a:p>
        </p:txBody>
      </p:sp>
      <p:sp>
        <p:nvSpPr>
          <p:cNvPr id="4" name="Rectangle 3">
            <a:extLst>
              <a:ext uri="{FF2B5EF4-FFF2-40B4-BE49-F238E27FC236}">
                <a16:creationId xmlns:a16="http://schemas.microsoft.com/office/drawing/2014/main" id="{724A39EF-CA08-A964-6726-20D7E190F709}"/>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C9966A5-4096-22C9-4AF2-7D9151C034A4}"/>
              </a:ext>
            </a:extLst>
          </p:cNvPr>
          <p:cNvPicPr>
            <a:picLocks noChangeAspect="1"/>
          </p:cNvPicPr>
          <p:nvPr/>
        </p:nvPicPr>
        <p:blipFill>
          <a:blip r:embed="rId5"/>
          <a:stretch>
            <a:fillRect/>
          </a:stretch>
        </p:blipFill>
        <p:spPr>
          <a:xfrm>
            <a:off x="10583215" y="161180"/>
            <a:ext cx="1197870" cy="1006332"/>
          </a:xfrm>
          <a:prstGeom prst="rect">
            <a:avLst/>
          </a:prstGeom>
        </p:spPr>
      </p:pic>
      <p:sp>
        <p:nvSpPr>
          <p:cNvPr id="6" name="Rectangle 5">
            <a:extLst>
              <a:ext uri="{FF2B5EF4-FFF2-40B4-BE49-F238E27FC236}">
                <a16:creationId xmlns:a16="http://schemas.microsoft.com/office/drawing/2014/main" id="{99C64F61-455E-18C7-8302-41E2E2FC8251}"/>
              </a:ext>
            </a:extLst>
          </p:cNvPr>
          <p:cNvSpPr/>
          <p:nvPr/>
        </p:nvSpPr>
        <p:spPr>
          <a:xfrm>
            <a:off x="10525993" y="311755"/>
            <a:ext cx="1327778"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effectLst>
                  <a:outerShdw blurRad="124841" dir="4468936" sx="106829" sy="106829" algn="tl" rotWithShape="0">
                    <a:srgbClr val="FFC72C"/>
                  </a:outerShdw>
                </a:effectLst>
                <a:latin typeface="Aptos" panose="020B0004020202020204" pitchFamily="34" charset="0"/>
              </a:rPr>
              <a:t>Student Supports &amp; Intervention</a:t>
            </a:r>
          </a:p>
        </p:txBody>
      </p:sp>
      <p:sp>
        <p:nvSpPr>
          <p:cNvPr id="14" name="Title 1">
            <a:extLst>
              <a:ext uri="{FF2B5EF4-FFF2-40B4-BE49-F238E27FC236}">
                <a16:creationId xmlns:a16="http://schemas.microsoft.com/office/drawing/2014/main" id="{FF2E8220-1905-0DC7-9065-419B8799988C}"/>
              </a:ext>
            </a:extLst>
          </p:cNvPr>
          <p:cNvSpPr txBox="1">
            <a:spLocks/>
          </p:cNvSpPr>
          <p:nvPr/>
        </p:nvSpPr>
        <p:spPr>
          <a:xfrm>
            <a:off x="316784" y="122587"/>
            <a:ext cx="10390682" cy="1124693"/>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14</a:t>
            </a:r>
          </a:p>
          <a:p>
            <a:pPr>
              <a:lnSpc>
                <a:spcPts val="2940"/>
              </a:lnSpc>
              <a:defRPr/>
            </a:pPr>
            <a:r>
              <a:rPr lang="en-US" sz="1900">
                <a:solidFill>
                  <a:schemeClr val="bg1"/>
                </a:solidFill>
                <a:latin typeface="Aptos Narrow" panose="020B0004020202020204" pitchFamily="34" charset="0"/>
              </a:rPr>
              <a:t>Students lack consistent access to high-quality postsecondary advising, with students of color and students from low-income backgrounds disproportionately experiencing this challenge.</a:t>
            </a:r>
          </a:p>
        </p:txBody>
      </p:sp>
    </p:spTree>
    <p:extLst>
      <p:ext uri="{BB962C8B-B14F-4D97-AF65-F5344CB8AC3E}">
        <p14:creationId xmlns:p14="http://schemas.microsoft.com/office/powerpoint/2010/main" val="13191957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F1419B-946B-9CC1-4124-02170C6A5BCE}"/>
              </a:ext>
            </a:extLst>
          </p:cNvPr>
          <p:cNvSpPr/>
          <p:nvPr/>
        </p:nvSpPr>
        <p:spPr>
          <a:xfrm>
            <a:off x="6095993" y="1313732"/>
            <a:ext cx="6096006" cy="5544268"/>
          </a:xfrm>
          <a:prstGeom prst="rect">
            <a:avLst/>
          </a:prstGeom>
          <a:solidFill>
            <a:srgbClr val="284734">
              <a:alpha val="1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4" name="Rectangle 3">
            <a:extLst>
              <a:ext uri="{FF2B5EF4-FFF2-40B4-BE49-F238E27FC236}">
                <a16:creationId xmlns:a16="http://schemas.microsoft.com/office/drawing/2014/main" id="{1F77AEBC-E941-EA5E-6C57-565AA72CAB55}"/>
              </a:ext>
            </a:extLst>
          </p:cNvPr>
          <p:cNvSpPr/>
          <p:nvPr/>
        </p:nvSpPr>
        <p:spPr>
          <a:xfrm>
            <a:off x="6095993" y="1313732"/>
            <a:ext cx="6096008" cy="471990"/>
          </a:xfrm>
          <a:prstGeom prst="rect">
            <a:avLst/>
          </a:prstGeom>
          <a:solidFill>
            <a:srgbClr val="2847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ndParaRPr>
          </a:p>
        </p:txBody>
      </p:sp>
      <p:sp>
        <p:nvSpPr>
          <p:cNvPr id="2" name="Slide Number Placeholder 1">
            <a:extLst>
              <a:ext uri="{FF2B5EF4-FFF2-40B4-BE49-F238E27FC236}">
                <a16:creationId xmlns:a16="http://schemas.microsoft.com/office/drawing/2014/main" id="{3F069D74-3E67-48D7-6F1A-526956BF00A3}"/>
              </a:ext>
            </a:extLst>
          </p:cNvPr>
          <p:cNvSpPr>
            <a:spLocks noGrp="1"/>
          </p:cNvSpPr>
          <p:nvPr>
            <p:ph type="sldNum" sz="quarter" idx="12"/>
          </p:nvPr>
        </p:nvSpPr>
        <p:spPr/>
        <p:txBody>
          <a:bodyPr/>
          <a:lstStyle/>
          <a:p>
            <a:fld id="{330EA680-D336-4FF7-8B7A-9848BB0A1C32}" type="slidenum">
              <a:rPr lang="en-US" smtClean="0"/>
              <a:t>85</a:t>
            </a:fld>
            <a:endParaRPr lang="en-US"/>
          </a:p>
        </p:txBody>
      </p:sp>
      <p:sp>
        <p:nvSpPr>
          <p:cNvPr id="9" name="TextBox 8">
            <a:extLst>
              <a:ext uri="{FF2B5EF4-FFF2-40B4-BE49-F238E27FC236}">
                <a16:creationId xmlns:a16="http://schemas.microsoft.com/office/drawing/2014/main" id="{94513DB2-F5B8-B517-CEEC-8E0631B9174A}"/>
              </a:ext>
            </a:extLst>
          </p:cNvPr>
          <p:cNvSpPr txBox="1"/>
          <p:nvPr/>
        </p:nvSpPr>
        <p:spPr>
          <a:xfrm>
            <a:off x="6473101" y="2108556"/>
            <a:ext cx="5332456" cy="3703578"/>
          </a:xfrm>
          <a:prstGeom prst="rect">
            <a:avLst/>
          </a:prstGeom>
          <a:noFill/>
        </p:spPr>
        <p:txBody>
          <a:bodyPr wrap="square" lIns="91440" tIns="45720" rIns="91440" bIns="45720" anchor="t">
            <a:spAutoFit/>
          </a:bodyPr>
          <a:lstStyle/>
          <a:p>
            <a:pPr algn="l" rtl="0" fontAlgn="base">
              <a:spcBef>
                <a:spcPts val="1200"/>
              </a:spcBef>
              <a:spcAft>
                <a:spcPts val="400"/>
              </a:spcAft>
            </a:pPr>
            <a:r>
              <a:rPr lang="en-US" sz="1600" b="1" i="0">
                <a:effectLst/>
                <a:latin typeface="Aptos"/>
              </a:rPr>
              <a:t>Regularly analyze course enrollment </a:t>
            </a:r>
            <a:r>
              <a:rPr lang="en-US" sz="1600" i="0">
                <a:effectLst/>
                <a:latin typeface="Aptos"/>
              </a:rPr>
              <a:t>to identify disparities across student groups, particularly in lower-level and advanced courses.</a:t>
            </a:r>
          </a:p>
          <a:p>
            <a:pPr algn="l" rtl="0" fontAlgn="base">
              <a:spcBef>
                <a:spcPts val="1200"/>
              </a:spcBef>
              <a:spcAft>
                <a:spcPts val="400"/>
              </a:spcAft>
            </a:pPr>
            <a:r>
              <a:rPr lang="en-US" sz="1600" b="1" i="0">
                <a:effectLst/>
                <a:latin typeface="Aptos"/>
              </a:rPr>
              <a:t>Allocate time before the school year</a:t>
            </a:r>
            <a:r>
              <a:rPr lang="en-US" sz="1600" i="0">
                <a:effectLst/>
                <a:latin typeface="Aptos"/>
              </a:rPr>
              <a:t> to review and adjust schedules, creating more diverse classrooms and ensuring equitable class placements.</a:t>
            </a:r>
          </a:p>
          <a:p>
            <a:pPr algn="l" rtl="0" fontAlgn="base">
              <a:spcBef>
                <a:spcPts val="1200"/>
              </a:spcBef>
              <a:spcAft>
                <a:spcPts val="400"/>
              </a:spcAft>
            </a:pPr>
            <a:r>
              <a:rPr lang="en-US" sz="1600" b="1" i="0">
                <a:effectLst/>
                <a:latin typeface="Aptos"/>
              </a:rPr>
              <a:t>Provide professional development</a:t>
            </a:r>
            <a:r>
              <a:rPr lang="en-US" sz="1600" i="0">
                <a:effectLst/>
                <a:latin typeface="Aptos"/>
              </a:rPr>
              <a:t> for school leaders and schedulers to help them create equitable schedules that maximize course availability for all students and minimize barriers for underserved students. This could involve scheduling students with the greatest academic needs first and avoiding conflicts between intervention or enrichment opportunities and core courses.</a:t>
            </a:r>
          </a:p>
        </p:txBody>
      </p:sp>
      <p:sp>
        <p:nvSpPr>
          <p:cNvPr id="11" name="TextBox 10">
            <a:extLst>
              <a:ext uri="{FF2B5EF4-FFF2-40B4-BE49-F238E27FC236}">
                <a16:creationId xmlns:a16="http://schemas.microsoft.com/office/drawing/2014/main" id="{9908FB1A-A4D1-6947-F4E2-A9EF7698921A}"/>
              </a:ext>
            </a:extLst>
          </p:cNvPr>
          <p:cNvSpPr txBox="1"/>
          <p:nvPr/>
        </p:nvSpPr>
        <p:spPr>
          <a:xfrm>
            <a:off x="6096000" y="1427916"/>
            <a:ext cx="609600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1" strike="noStrike" kern="1200" cap="none" spc="100" normalizeH="0" noProof="0">
                <a:ln>
                  <a:noFill/>
                </a:ln>
                <a:solidFill>
                  <a:schemeClr val="bg1"/>
                </a:solidFill>
                <a:effectLst/>
                <a:uLnTx/>
                <a:uFillTx/>
                <a:latin typeface="Aptos ExtraBold" panose="020B0004020202020204" pitchFamily="34" charset="0"/>
                <a:ea typeface="+mn-ea"/>
                <a:cs typeface="+mn-cs"/>
              </a:rPr>
              <a:t>POTENTIAL ACTIONS TO CONSIDER</a:t>
            </a:r>
          </a:p>
        </p:txBody>
      </p:sp>
      <p:sp>
        <p:nvSpPr>
          <p:cNvPr id="12" name="Title 1">
            <a:extLst>
              <a:ext uri="{FF2B5EF4-FFF2-40B4-BE49-F238E27FC236}">
                <a16:creationId xmlns:a16="http://schemas.microsoft.com/office/drawing/2014/main" id="{B74C4F8F-2EA5-FB7E-3EB8-9194BD73B50C}"/>
              </a:ext>
            </a:extLst>
          </p:cNvPr>
          <p:cNvSpPr txBox="1">
            <a:spLocks/>
          </p:cNvSpPr>
          <p:nvPr/>
        </p:nvSpPr>
        <p:spPr>
          <a:xfrm>
            <a:off x="342898" y="150338"/>
            <a:ext cx="10568575"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300">
              <a:solidFill>
                <a:schemeClr val="bg1"/>
              </a:solidFill>
              <a:latin typeface="Aptos Narrow" panose="020B0004020202020204" pitchFamily="34" charset="0"/>
            </a:endParaRPr>
          </a:p>
        </p:txBody>
      </p:sp>
      <p:sp>
        <p:nvSpPr>
          <p:cNvPr id="24" name="Text Placeholder 2">
            <a:extLst>
              <a:ext uri="{FF2B5EF4-FFF2-40B4-BE49-F238E27FC236}">
                <a16:creationId xmlns:a16="http://schemas.microsoft.com/office/drawing/2014/main" id="{1E11EC9D-9484-8A64-D8E4-C17F6AA9732B}"/>
              </a:ext>
            </a:extLst>
          </p:cNvPr>
          <p:cNvSpPr txBox="1">
            <a:spLocks/>
          </p:cNvSpPr>
          <p:nvPr/>
        </p:nvSpPr>
        <p:spPr>
          <a:xfrm>
            <a:off x="623022" y="1808875"/>
            <a:ext cx="4896036" cy="3477875"/>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000" b="1" i="0" u="none" strike="noStrike">
                <a:solidFill>
                  <a:srgbClr val="000000"/>
                </a:solidFill>
                <a:effectLst/>
                <a:latin typeface="Aptos" panose="020B0004020202020204" pitchFamily="34" charset="0"/>
              </a:rPr>
              <a:t>Discussion Questions</a:t>
            </a:r>
            <a:endParaRPr lang="en-US" sz="2000" b="0" i="0" u="none" strike="noStrike">
              <a:solidFill>
                <a:srgbClr val="000000"/>
              </a:solidFill>
              <a:effectLst/>
              <a:latin typeface="Aptos" panose="020B0004020202020204" pitchFamily="34" charset="0"/>
            </a:endParaRP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trends do we observe?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Which student groups are impacted?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Why do we think this is happening? </a:t>
            </a:r>
          </a:p>
          <a:p>
            <a:pPr marL="457200" indent="-457200" fontAlgn="base">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further inquiry might need?</a:t>
            </a:r>
          </a:p>
          <a:p>
            <a:pPr marL="457200" indent="-457200" fontAlgn="base">
              <a:spcBef>
                <a:spcPts val="1800"/>
              </a:spcBef>
              <a:spcAft>
                <a:spcPts val="1200"/>
              </a:spcAft>
              <a:buFont typeface="Arial" panose="020B0604020202020204" pitchFamily="34" charset="0"/>
              <a:buChar char="•"/>
            </a:pPr>
            <a:r>
              <a:rPr lang="en-US" sz="2000" b="0" i="0" u="none" strike="noStrike">
                <a:solidFill>
                  <a:srgbClr val="000000"/>
                </a:solidFill>
                <a:effectLst/>
                <a:latin typeface="Aptos" panose="020B0004020202020204" pitchFamily="34" charset="0"/>
              </a:rPr>
              <a:t>What are some potential actions we could consider?</a:t>
            </a:r>
          </a:p>
        </p:txBody>
      </p:sp>
      <p:sp>
        <p:nvSpPr>
          <p:cNvPr id="8" name="Rectangle 7">
            <a:extLst>
              <a:ext uri="{FF2B5EF4-FFF2-40B4-BE49-F238E27FC236}">
                <a16:creationId xmlns:a16="http://schemas.microsoft.com/office/drawing/2014/main" id="{35C2483C-8E5D-D514-C7FE-7652732A61ED}"/>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43A2419-B7BC-A00C-7EC2-AE8B2C8659BC}"/>
              </a:ext>
            </a:extLst>
          </p:cNvPr>
          <p:cNvSpPr txBox="1">
            <a:spLocks/>
          </p:cNvSpPr>
          <p:nvPr/>
        </p:nvSpPr>
        <p:spPr>
          <a:xfrm>
            <a:off x="342900" y="150338"/>
            <a:ext cx="9542080"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rPr>
              <a:t>COMMON RESOURCE INEQUITY </a:t>
            </a:r>
            <a:r>
              <a:rPr lang="en-US" sz="1200" b="1" spc="100">
                <a:solidFill>
                  <a:schemeClr val="bg1"/>
                </a:solidFill>
                <a:latin typeface="Aptos ExtraBold" panose="020B0004020202020204" pitchFamily="34" charset="0"/>
                <a:ea typeface="+mn-ea"/>
                <a:cs typeface="+mn-cs"/>
              </a:rPr>
              <a:t>15</a:t>
            </a:r>
            <a:endParaRPr kumimoji="0" lang="en-US" sz="1200" b="1" strike="noStrike" kern="1200" cap="none" spc="100" normalizeH="0" noProof="0">
              <a:ln>
                <a:noFill/>
              </a:ln>
              <a:solidFill>
                <a:schemeClr val="bg1"/>
              </a:solidFill>
              <a:effectLst/>
              <a:uLnTx/>
              <a:uFillTx/>
              <a:latin typeface="Aptos ExtraBold" panose="020B0004020202020204" pitchFamily="34" charset="0"/>
              <a:ea typeface="+mn-ea"/>
              <a:cs typeface="+mn-cs"/>
            </a:endParaRPr>
          </a:p>
          <a:p>
            <a:pPr>
              <a:lnSpc>
                <a:spcPts val="2940"/>
              </a:lnSpc>
              <a:defRPr/>
            </a:pPr>
            <a:r>
              <a:rPr lang="en-US" sz="2200">
                <a:solidFill>
                  <a:schemeClr val="bg1"/>
                </a:solidFill>
                <a:latin typeface="Aptos Narrow" panose="020B0004020202020204" pitchFamily="34" charset="0"/>
              </a:rPr>
              <a:t>Students aren't enrolled in racially or socioeconomically diverse classrooms that reflect the diversity of the overall school.</a:t>
            </a:r>
          </a:p>
        </p:txBody>
      </p:sp>
      <p:pic>
        <p:nvPicPr>
          <p:cNvPr id="16" name="Picture 15">
            <a:extLst>
              <a:ext uri="{FF2B5EF4-FFF2-40B4-BE49-F238E27FC236}">
                <a16:creationId xmlns:a16="http://schemas.microsoft.com/office/drawing/2014/main" id="{5209104E-AED7-4639-2511-4273561217D3}"/>
              </a:ext>
            </a:extLst>
          </p:cNvPr>
          <p:cNvPicPr>
            <a:picLocks noChangeAspect="1"/>
          </p:cNvPicPr>
          <p:nvPr/>
        </p:nvPicPr>
        <p:blipFill>
          <a:blip r:embed="rId2"/>
          <a:stretch>
            <a:fillRect/>
          </a:stretch>
        </p:blipFill>
        <p:spPr>
          <a:xfrm>
            <a:off x="10825459" y="169916"/>
            <a:ext cx="1197870" cy="1006332"/>
          </a:xfrm>
          <a:prstGeom prst="rect">
            <a:avLst/>
          </a:prstGeom>
        </p:spPr>
      </p:pic>
      <p:sp>
        <p:nvSpPr>
          <p:cNvPr id="17" name="Rectangle 16">
            <a:extLst>
              <a:ext uri="{FF2B5EF4-FFF2-40B4-BE49-F238E27FC236}">
                <a16:creationId xmlns:a16="http://schemas.microsoft.com/office/drawing/2014/main" id="{DB805B7C-12AF-3D84-C364-EDD0D1D94434}"/>
              </a:ext>
            </a:extLst>
          </p:cNvPr>
          <p:cNvSpPr/>
          <p:nvPr/>
        </p:nvSpPr>
        <p:spPr>
          <a:xfrm>
            <a:off x="10911268" y="330178"/>
            <a:ext cx="1026252" cy="630942"/>
          </a:xfrm>
          <a:prstGeom prst="rect">
            <a:avLst/>
          </a:prstGeom>
          <a:noFill/>
        </p:spPr>
        <p:txBody>
          <a:bodyPr wrap="square" lIns="91440" tIns="45720" rIns="91440" bIns="45720">
            <a:spAutoFit/>
          </a:bodyPr>
          <a:lstStyle/>
          <a:p>
            <a:pPr algn="ctr">
              <a:lnSpc>
                <a:spcPts val="1400"/>
              </a:lnSpc>
            </a:pPr>
            <a:r>
              <a:rPr lang="en-US" sz="1200" b="1" cap="none" spc="0">
                <a:ln w="1270">
                  <a:noFill/>
                  <a:prstDash val="solid"/>
                </a:ln>
                <a:solidFill>
                  <a:srgbClr val="FFFFFF"/>
                </a:solidFill>
                <a:effectLst>
                  <a:outerShdw blurRad="124841" dir="4468936" sx="106829" sy="106829" algn="tl" rotWithShape="0">
                    <a:srgbClr val="284734"/>
                  </a:outerShdw>
                </a:effectLst>
                <a:latin typeface="Aptos" panose="020B0004020202020204" pitchFamily="34" charset="0"/>
              </a:rPr>
              <a:t>Diverse Classrooms &amp; Schools</a:t>
            </a:r>
          </a:p>
        </p:txBody>
      </p:sp>
    </p:spTree>
    <p:extLst>
      <p:ext uri="{BB962C8B-B14F-4D97-AF65-F5344CB8AC3E}">
        <p14:creationId xmlns:p14="http://schemas.microsoft.com/office/powerpoint/2010/main" val="25058791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40000" sy="40000" flip="none" algn="tl"/>
        </a:blipFill>
        <a:effectLst/>
      </p:bgPr>
    </p:bg>
    <p:spTree>
      <p:nvGrpSpPr>
        <p:cNvPr id="1" name="">
          <a:extLst>
            <a:ext uri="{FF2B5EF4-FFF2-40B4-BE49-F238E27FC236}">
              <a16:creationId xmlns:a16="http://schemas.microsoft.com/office/drawing/2014/main" id="{F26D72A1-FA75-CC05-9B7C-D5AE14151743}"/>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CAC7C08-4B1D-CE2A-376A-CD1AA3053B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4" name="think-cell data - do not delete" hidden="1">
                        <a:extLst>
                          <a:ext uri="{FF2B5EF4-FFF2-40B4-BE49-F238E27FC236}">
                            <a16:creationId xmlns:a16="http://schemas.microsoft.com/office/drawing/2014/main" id="{8CAC7C08-4B1D-CE2A-376A-CD1AA3053B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39F77B0A-4D04-335D-C9EC-6BFB938F8636}"/>
              </a:ext>
            </a:extLst>
          </p:cNvPr>
          <p:cNvSpPr txBox="1"/>
          <p:nvPr/>
        </p:nvSpPr>
        <p:spPr>
          <a:xfrm>
            <a:off x="5038725" y="33242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C687E84-2D4A-9E7F-7A33-A9536795E5BE}"/>
              </a:ext>
            </a:extLst>
          </p:cNvPr>
          <p:cNvSpPr txBox="1"/>
          <p:nvPr/>
        </p:nvSpPr>
        <p:spPr>
          <a:xfrm>
            <a:off x="1030142" y="1275395"/>
            <a:ext cx="7818399" cy="4097660"/>
          </a:xfrm>
          <a:prstGeom prst="rect">
            <a:avLst/>
          </a:prstGeom>
          <a:noFill/>
        </p:spPr>
        <p:txBody>
          <a:bodyPr wrap="square" rtlCol="0">
            <a:spAutoFit/>
          </a:bodyPr>
          <a:lstStyle/>
          <a:p>
            <a:pPr marL="0" marR="0" lvl="0" indent="0" algn="l" defTabSz="914400" rtl="0" eaLnBrk="1" fontAlgn="auto" latinLnBrk="0" hangingPunct="1">
              <a:lnSpc>
                <a:spcPts val="15600"/>
              </a:lnSpc>
              <a:spcBef>
                <a:spcPts val="0"/>
              </a:spcBef>
              <a:spcAft>
                <a:spcPts val="0"/>
              </a:spcAft>
              <a:buClrTx/>
              <a:buSzTx/>
              <a:buFontTx/>
              <a:buNone/>
              <a:tabLst/>
              <a:defRPr/>
            </a:pPr>
            <a:r>
              <a:rPr kumimoji="0" lang="en-US" sz="15000" b="1" i="0" u="none" strike="noStrike" kern="1200" cap="none" spc="0" normalizeH="0" baseline="0" noProof="0">
                <a:ln>
                  <a:noFill/>
                </a:ln>
                <a:solidFill>
                  <a:srgbClr val="002060"/>
                </a:solidFill>
                <a:effectLst/>
                <a:uLnTx/>
                <a:uFillTx/>
                <a:latin typeface="Aptos" panose="020B0004020202020204" pitchFamily="34" charset="0"/>
                <a:ea typeface="+mn-ea"/>
                <a:cs typeface="+mn-cs"/>
              </a:rPr>
              <a:t>Meeting Four</a:t>
            </a:r>
          </a:p>
        </p:txBody>
      </p:sp>
      <p:pic>
        <p:nvPicPr>
          <p:cNvPr id="27" name="Graphic 26" descr="Bookmark with solid fill">
            <a:extLst>
              <a:ext uri="{FF2B5EF4-FFF2-40B4-BE49-F238E27FC236}">
                <a16:creationId xmlns:a16="http://schemas.microsoft.com/office/drawing/2014/main" id="{C827804A-F67F-5A4F-905D-3BC179547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06188" y="-320633"/>
            <a:ext cx="1831069" cy="1977532"/>
          </a:xfrm>
          <a:prstGeom prst="rect">
            <a:avLst/>
          </a:prstGeom>
        </p:spPr>
      </p:pic>
      <p:sp>
        <p:nvSpPr>
          <p:cNvPr id="28" name="Slide Number Placeholder 27">
            <a:extLst>
              <a:ext uri="{FF2B5EF4-FFF2-40B4-BE49-F238E27FC236}">
                <a16:creationId xmlns:a16="http://schemas.microsoft.com/office/drawing/2014/main" id="{1F44936C-9809-4403-C6CD-5457F2EF92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2553516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3E45FA28-3458-729D-6963-680B4A254A8D}"/>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8E37DFE-7EF6-B809-DFD7-EA2123D0186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08E37DFE-7EF6-B809-DFD7-EA2123D018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itle 4">
            <a:extLst>
              <a:ext uri="{FF2B5EF4-FFF2-40B4-BE49-F238E27FC236}">
                <a16:creationId xmlns:a16="http://schemas.microsoft.com/office/drawing/2014/main" id="{04ADDAFB-2571-7342-B21C-780DE1C355C9}"/>
              </a:ext>
            </a:extLst>
          </p:cNvPr>
          <p:cNvSpPr>
            <a:spLocks noGrp="1"/>
          </p:cNvSpPr>
          <p:nvPr>
            <p:ph type="title"/>
          </p:nvPr>
        </p:nvSpPr>
        <p:spPr>
          <a:xfrm>
            <a:off x="838200" y="365126"/>
            <a:ext cx="10515600" cy="823594"/>
          </a:xfrm>
        </p:spPr>
        <p:txBody>
          <a:bodyPr vert="horz">
            <a:normAutofit/>
          </a:bodyPr>
          <a:lstStyle/>
          <a:p>
            <a:r>
              <a:rPr lang="en-US" b="1">
                <a:latin typeface="Arial Narrow" panose="020B0606020202030204" pitchFamily="34" charset="0"/>
              </a:rPr>
              <a:t>Facilitator notes: Meetings 2 and 3</a:t>
            </a:r>
          </a:p>
        </p:txBody>
      </p:sp>
      <p:sp>
        <p:nvSpPr>
          <p:cNvPr id="17" name="Slide Number Placeholder 1">
            <a:extLst>
              <a:ext uri="{FF2B5EF4-FFF2-40B4-BE49-F238E27FC236}">
                <a16:creationId xmlns:a16="http://schemas.microsoft.com/office/drawing/2014/main" id="{2D3C2F3A-D1D3-88FA-A05C-A1A7FDD29D77}"/>
              </a:ext>
            </a:extLst>
          </p:cNvPr>
          <p:cNvSpPr>
            <a:spLocks noGrp="1"/>
          </p:cNvSpPr>
          <p:nvPr>
            <p:ph type="sldNum" sz="quarter" idx="12"/>
          </p:nvPr>
        </p:nvSpPr>
        <p:spPr>
          <a:xfrm>
            <a:off x="8741664" y="6356350"/>
            <a:ext cx="3319272" cy="365125"/>
          </a:xfrm>
        </p:spPr>
        <p:txBody>
          <a:bodyPr/>
          <a:lstStyle/>
          <a:p>
            <a:fld id="{330EA680-D336-4FF7-8B7A-9848BB0A1C32}" type="slidenum">
              <a:rPr lang="en-US" smtClean="0"/>
              <a:t>87</a:t>
            </a:fld>
            <a:endParaRPr lang="en-US"/>
          </a:p>
        </p:txBody>
      </p:sp>
      <p:sp>
        <p:nvSpPr>
          <p:cNvPr id="18" name="Rectangle 17">
            <a:extLst>
              <a:ext uri="{FF2B5EF4-FFF2-40B4-BE49-F238E27FC236}">
                <a16:creationId xmlns:a16="http://schemas.microsoft.com/office/drawing/2014/main" id="{EB3F461B-C4C4-378E-7EFB-823ADF4A4DD2}"/>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B8370B17-7B3F-3DF8-CC04-DA9716BC0944}"/>
              </a:ext>
            </a:extLst>
          </p:cNvPr>
          <p:cNvSpPr txBox="1">
            <a:spLocks/>
          </p:cNvSpPr>
          <p:nvPr/>
        </p:nvSpPr>
        <p:spPr>
          <a:xfrm>
            <a:off x="8741664" y="6356350"/>
            <a:ext cx="3319272"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2">
                    <a:lumMod val="60000"/>
                    <a:lumOff val="40000"/>
                  </a:schemeClr>
                </a:solidFill>
                <a:latin typeface="Aptos" panose="020B00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87</a:t>
            </a:fld>
            <a:endParaRPr lang="en-US"/>
          </a:p>
        </p:txBody>
      </p:sp>
      <p:sp>
        <p:nvSpPr>
          <p:cNvPr id="20" name="Title 1">
            <a:extLst>
              <a:ext uri="{FF2B5EF4-FFF2-40B4-BE49-F238E27FC236}">
                <a16:creationId xmlns:a16="http://schemas.microsoft.com/office/drawing/2014/main" id="{D0CD64E6-A8B5-995B-E036-D2913EB0B558}"/>
              </a:ext>
            </a:extLst>
          </p:cNvPr>
          <p:cNvSpPr txBox="1">
            <a:spLocks/>
          </p:cNvSpPr>
          <p:nvPr/>
        </p:nvSpPr>
        <p:spPr>
          <a:xfrm>
            <a:off x="354775" y="266572"/>
            <a:ext cx="10154888" cy="11246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en-US" sz="1200" b="1" strike="noStrike" kern="1200" cap="none" spc="100" normalizeH="0" noProof="0">
                <a:ln>
                  <a:noFill/>
                </a:ln>
                <a:solidFill>
                  <a:srgbClr val="003057"/>
                </a:solidFill>
                <a:effectLst/>
                <a:uLnTx/>
                <a:uFillTx/>
                <a:latin typeface="Aptos ExtraBold" panose="020B0004020202020204" pitchFamily="34" charset="0"/>
                <a:ea typeface="+mn-ea"/>
                <a:cs typeface="+mn-cs"/>
              </a:rPr>
              <a:t>NOTES FOR FACILITATORS </a:t>
            </a:r>
          </a:p>
          <a:p>
            <a:pPr>
              <a:lnSpc>
                <a:spcPts val="2940"/>
              </a:lnSpc>
              <a:spcBef>
                <a:spcPts val="1200"/>
              </a:spcBef>
              <a:defRPr/>
            </a:pPr>
            <a:r>
              <a:rPr lang="en-US" sz="4000" b="1">
                <a:solidFill>
                  <a:srgbClr val="003057"/>
                </a:solidFill>
                <a:latin typeface="Aptos" panose="020B0004020202020204" pitchFamily="34" charset="0"/>
              </a:rPr>
              <a:t>Meetings Four &amp; Five</a:t>
            </a:r>
            <a:endParaRPr kumimoji="0" lang="en-US" sz="4000" u="none" strike="noStrike" kern="1200" cap="none" spc="0" normalizeH="0" baseline="0" noProof="0">
              <a:ln>
                <a:noFill/>
              </a:ln>
              <a:solidFill>
                <a:srgbClr val="003057"/>
              </a:solidFill>
              <a:effectLst/>
              <a:uLnTx/>
              <a:uFillTx/>
              <a:latin typeface="Aptos Narrow" panose="020B0004020202020204" pitchFamily="34" charset="0"/>
            </a:endParaRPr>
          </a:p>
        </p:txBody>
      </p:sp>
      <p:sp>
        <p:nvSpPr>
          <p:cNvPr id="21" name="TextBox 20">
            <a:extLst>
              <a:ext uri="{FF2B5EF4-FFF2-40B4-BE49-F238E27FC236}">
                <a16:creationId xmlns:a16="http://schemas.microsoft.com/office/drawing/2014/main" id="{1A706351-BFA4-EAD8-261B-24D678B2BF60}"/>
              </a:ext>
            </a:extLst>
          </p:cNvPr>
          <p:cNvSpPr txBox="1"/>
          <p:nvPr/>
        </p:nvSpPr>
        <p:spPr>
          <a:xfrm>
            <a:off x="608731" y="1727541"/>
            <a:ext cx="10430975" cy="4401205"/>
          </a:xfrm>
          <a:prstGeom prst="rect">
            <a:avLst/>
          </a:prstGeom>
          <a:noFill/>
        </p:spPr>
        <p:txBody>
          <a:bodyPr wrap="square" lIns="91440" tIns="45720" rIns="91440" bIns="45720" anchor="t">
            <a:spAutoFit/>
          </a:bodyPr>
          <a:lstStyle/>
          <a:p>
            <a:pPr algn="l" rtl="0" fontAlgn="base">
              <a:spcAft>
                <a:spcPts val="1600"/>
              </a:spcAft>
            </a:pPr>
            <a:r>
              <a:rPr lang="en-US" sz="2000">
                <a:latin typeface="Aptos"/>
              </a:rPr>
              <a:t>The purpose of these two meetings is to dive into your prioritized three resource inequities with your school’s data and identify some first action steps. </a:t>
            </a:r>
          </a:p>
          <a:p>
            <a:pPr algn="l" rtl="0" fontAlgn="base">
              <a:spcAft>
                <a:spcPts val="400"/>
              </a:spcAft>
            </a:pPr>
            <a:r>
              <a:rPr lang="en-US" sz="2000">
                <a:latin typeface="Aptos"/>
              </a:rPr>
              <a:t>Throughout those conversations, you should help your team:</a:t>
            </a:r>
          </a:p>
          <a:p>
            <a:pPr marL="194310" indent="-194310" algn="l" rtl="0" fontAlgn="base">
              <a:spcBef>
                <a:spcPts val="400"/>
              </a:spcBef>
              <a:spcAft>
                <a:spcPts val="400"/>
              </a:spcAft>
              <a:buFont typeface="Arial" panose="020B0604020202020204" pitchFamily="34" charset="0"/>
              <a:buChar char="•"/>
            </a:pPr>
            <a:r>
              <a:rPr lang="en-US" sz="2000" b="1">
                <a:latin typeface="Aptos"/>
              </a:rPr>
              <a:t>Think about the ways each resource inequity could present at your school.</a:t>
            </a:r>
            <a:r>
              <a:rPr lang="en-US" sz="2000">
                <a:latin typeface="Aptos"/>
              </a:rPr>
              <a:t> Every school is different.</a:t>
            </a:r>
          </a:p>
          <a:p>
            <a:pPr marL="194310" indent="-194310" algn="l" rtl="0" fontAlgn="base">
              <a:spcBef>
                <a:spcPts val="400"/>
              </a:spcBef>
              <a:spcAft>
                <a:spcPts val="400"/>
              </a:spcAft>
              <a:buFont typeface="Arial" panose="020B0604020202020204" pitchFamily="34" charset="0"/>
              <a:buChar char="•"/>
            </a:pPr>
            <a:r>
              <a:rPr lang="en-US" sz="2000" b="1">
                <a:latin typeface="Aptos"/>
              </a:rPr>
              <a:t>Discuss next steps. </a:t>
            </a:r>
            <a:r>
              <a:rPr lang="en-US" sz="2000">
                <a:latin typeface="Aptos"/>
              </a:rPr>
              <a:t>By the end of your discussion, do you have clear and realistic next steps? Have you assigned owners to those steps?</a:t>
            </a:r>
          </a:p>
          <a:p>
            <a:pPr marL="194310" indent="-194310" algn="l" rtl="0" fontAlgn="base">
              <a:spcBef>
                <a:spcPts val="400"/>
              </a:spcBef>
              <a:spcAft>
                <a:spcPts val="400"/>
              </a:spcAft>
              <a:buFont typeface="Arial" panose="020B0604020202020204" pitchFamily="34" charset="0"/>
              <a:buChar char="•"/>
            </a:pPr>
            <a:r>
              <a:rPr lang="en-US" sz="2000" b="1">
                <a:latin typeface="Aptos"/>
              </a:rPr>
              <a:t>Stick to the allotted time. </a:t>
            </a:r>
            <a:r>
              <a:rPr lang="en-US" sz="2000">
                <a:latin typeface="Aptos"/>
              </a:rPr>
              <a:t>We recommend spending 25 minutes on each resource inequity. Remember that this is ongoing work, and you'll have time for more conversations and action planning in the future! Meetings 4 and 5 are just the first steps.</a:t>
            </a:r>
          </a:p>
          <a:p>
            <a:pPr marL="194310" indent="-194310" algn="l" rtl="0" fontAlgn="base">
              <a:spcBef>
                <a:spcPts val="400"/>
              </a:spcBef>
              <a:spcAft>
                <a:spcPts val="400"/>
              </a:spcAft>
              <a:buFont typeface="Arial" panose="020B0604020202020204" pitchFamily="34" charset="0"/>
              <a:buChar char="•"/>
            </a:pPr>
            <a:r>
              <a:rPr lang="en-US" sz="2000" b="1">
                <a:latin typeface="Aptos"/>
              </a:rPr>
              <a:t>Look at our additional resources.</a:t>
            </a:r>
            <a:r>
              <a:rPr lang="en-US" sz="2000">
                <a:latin typeface="Aptos"/>
              </a:rPr>
              <a:t> See Meeting 5 for considerations around stakeholder engagement, action planning, and implementation.</a:t>
            </a:r>
          </a:p>
        </p:txBody>
      </p:sp>
    </p:spTree>
    <p:extLst>
      <p:ext uri="{BB962C8B-B14F-4D97-AF65-F5344CB8AC3E}">
        <p14:creationId xmlns:p14="http://schemas.microsoft.com/office/powerpoint/2010/main" val="30494345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pic>
        <p:nvPicPr>
          <p:cNvPr id="6" name="Picture 5" descr="A picture containing food&#10;&#10;Description automatically generated">
            <a:extLst>
              <a:ext uri="{FF2B5EF4-FFF2-40B4-BE49-F238E27FC236}">
                <a16:creationId xmlns:a16="http://schemas.microsoft.com/office/drawing/2014/main" id="{999CBEF7-C656-416B-A8FD-A230703BF0A2}"/>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4419105" y="-10391"/>
            <a:ext cx="2671012" cy="1540042"/>
          </a:xfrm>
          <a:prstGeom prst="rect">
            <a:avLst/>
          </a:prstGeom>
        </p:spPr>
      </p:pic>
      <p:pic>
        <p:nvPicPr>
          <p:cNvPr id="7" name="Picture 6" descr="A picture containing food&#10;&#10;Description automatically generated">
            <a:extLst>
              <a:ext uri="{FF2B5EF4-FFF2-40B4-BE49-F238E27FC236}">
                <a16:creationId xmlns:a16="http://schemas.microsoft.com/office/drawing/2014/main" id="{83D60E25-B52B-4CD1-97BC-5665E08A5214}"/>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0" y="0"/>
            <a:ext cx="4058159" cy="2125580"/>
          </a:xfrm>
          <a:prstGeom prst="rect">
            <a:avLst/>
          </a:prstGeom>
        </p:spPr>
      </p:pic>
      <p:pic>
        <p:nvPicPr>
          <p:cNvPr id="8" name="Picture 7" descr="A picture containing food&#10;&#10;Description automatically generated">
            <a:extLst>
              <a:ext uri="{FF2B5EF4-FFF2-40B4-BE49-F238E27FC236}">
                <a16:creationId xmlns:a16="http://schemas.microsoft.com/office/drawing/2014/main" id="{6660AD2C-1C46-401E-87BE-1463F517D96A}"/>
              </a:ext>
            </a:extLst>
          </p:cNvPr>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a:ext>
            </a:extLst>
          </a:blip>
          <a:srcRect/>
          <a:stretch/>
        </p:blipFill>
        <p:spPr>
          <a:xfrm>
            <a:off x="221965" y="2322094"/>
            <a:ext cx="2575254" cy="2326106"/>
          </a:xfrm>
          <a:prstGeom prst="rect">
            <a:avLst/>
          </a:prstGeom>
        </p:spPr>
      </p:pic>
      <p:pic>
        <p:nvPicPr>
          <p:cNvPr id="9" name="Picture 8" descr="A picture containing food&#10;&#10;Description automatically generated">
            <a:extLst>
              <a:ext uri="{FF2B5EF4-FFF2-40B4-BE49-F238E27FC236}">
                <a16:creationId xmlns:a16="http://schemas.microsoft.com/office/drawing/2014/main" id="{CF4FF509-DB12-4CFF-9A6A-929100FFC370}"/>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a:ext>
            </a:extLst>
          </a:blip>
          <a:srcRect/>
          <a:stretch/>
        </p:blipFill>
        <p:spPr>
          <a:xfrm>
            <a:off x="221965" y="4746915"/>
            <a:ext cx="4856501" cy="2125579"/>
          </a:xfrm>
          <a:prstGeom prst="rect">
            <a:avLst/>
          </a:prstGeom>
        </p:spPr>
      </p:pic>
      <p:sp>
        <p:nvSpPr>
          <p:cNvPr id="10" name="TextBox 9">
            <a:extLst>
              <a:ext uri="{FF2B5EF4-FFF2-40B4-BE49-F238E27FC236}">
                <a16:creationId xmlns:a16="http://schemas.microsoft.com/office/drawing/2014/main" id="{DF63066F-2F09-4B89-9A9F-CA97BF4A09A8}"/>
              </a:ext>
            </a:extLst>
          </p:cNvPr>
          <p:cNvSpPr txBox="1"/>
          <p:nvPr/>
        </p:nvSpPr>
        <p:spPr>
          <a:xfrm>
            <a:off x="7439025" y="5941727"/>
            <a:ext cx="4170695" cy="369332"/>
          </a:xfrm>
          <a:prstGeom prst="rect">
            <a:avLst/>
          </a:prstGeom>
          <a:solidFill>
            <a:schemeClr val="tx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F7921D"/>
                </a:solidFill>
                <a:effectLst/>
                <a:uLnTx/>
                <a:uFillTx/>
                <a:latin typeface="Aptos" panose="020B0004020202020204" pitchFamily="34" charset="0"/>
              </a:rPr>
              <a:t>Date</a:t>
            </a:r>
          </a:p>
        </p:txBody>
      </p:sp>
      <p:sp>
        <p:nvSpPr>
          <p:cNvPr id="12" name="TextBox 11">
            <a:extLst>
              <a:ext uri="{FF2B5EF4-FFF2-40B4-BE49-F238E27FC236}">
                <a16:creationId xmlns:a16="http://schemas.microsoft.com/office/drawing/2014/main" id="{76FAACAF-E6EF-058B-4806-B0F46295DA1D}"/>
              </a:ext>
            </a:extLst>
          </p:cNvPr>
          <p:cNvSpPr txBox="1"/>
          <p:nvPr/>
        </p:nvSpPr>
        <p:spPr>
          <a:xfrm>
            <a:off x="7439025" y="5435229"/>
            <a:ext cx="37760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7921D"/>
                </a:solidFill>
                <a:effectLst/>
                <a:uLnTx/>
                <a:uFillTx/>
                <a:latin typeface="Aptos" panose="020B0004020202020204" pitchFamily="34" charset="0"/>
              </a:rPr>
              <a:t>Meeting 4</a:t>
            </a:r>
          </a:p>
        </p:txBody>
      </p:sp>
      <p:sp>
        <p:nvSpPr>
          <p:cNvPr id="14" name="Slide Number Placeholder 13">
            <a:extLst>
              <a:ext uri="{FF2B5EF4-FFF2-40B4-BE49-F238E27FC236}">
                <a16:creationId xmlns:a16="http://schemas.microsoft.com/office/drawing/2014/main" id="{13ED7D94-45AB-66DD-9A25-DD8F15B91C4C}"/>
              </a:ext>
            </a:extLst>
          </p:cNvPr>
          <p:cNvSpPr>
            <a:spLocks noGrp="1"/>
          </p:cNvSpPr>
          <p:nvPr>
            <p:ph type="sldNum" idx="12"/>
          </p:nvPr>
        </p:nvSpPr>
        <p:spPr/>
        <p:txBody>
          <a:bodyPr/>
          <a:lstStyle/>
          <a:p>
            <a:fld id="{330EA680-D336-4FF7-8B7A-9848BB0A1C32}" type="slidenum">
              <a:rPr lang="en-US" sz="1100" smtClean="0">
                <a:latin typeface="Aptos" panose="020B0004020202020204" pitchFamily="34" charset="0"/>
              </a:rPr>
              <a:t>88</a:t>
            </a:fld>
            <a:endParaRPr lang="en-US" sz="1100">
              <a:latin typeface="Aptos" panose="020B0004020202020204" pitchFamily="34" charset="0"/>
            </a:endParaRPr>
          </a:p>
        </p:txBody>
      </p:sp>
      <p:sp>
        <p:nvSpPr>
          <p:cNvPr id="2" name="TextBox 1">
            <a:extLst>
              <a:ext uri="{FF2B5EF4-FFF2-40B4-BE49-F238E27FC236}">
                <a16:creationId xmlns:a16="http://schemas.microsoft.com/office/drawing/2014/main" id="{4096EC4D-5138-1A8D-5806-19B2846DD0C5}"/>
              </a:ext>
            </a:extLst>
          </p:cNvPr>
          <p:cNvSpPr txBox="1"/>
          <p:nvPr/>
        </p:nvSpPr>
        <p:spPr>
          <a:xfrm>
            <a:off x="3206339" y="2897686"/>
            <a:ext cx="8730099" cy="92332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bg1"/>
                </a:solidFill>
                <a:effectLst/>
                <a:uLnTx/>
                <a:uFillTx/>
                <a:latin typeface="Aptos" panose="020B0004020202020204" pitchFamily="34" charset="0"/>
              </a:rPr>
              <a:t>Resource Equity in Action</a:t>
            </a:r>
            <a:endParaRPr kumimoji="0" lang="en-US" sz="5000" b="1" i="0" u="none" strike="noStrike" kern="1200" cap="none" spc="0" normalizeH="0" baseline="0" noProof="0">
              <a:ln>
                <a:noFill/>
              </a:ln>
              <a:solidFill>
                <a:schemeClr val="bg1"/>
              </a:solidFill>
              <a:effectLst/>
              <a:uLnTx/>
              <a:uFillTx/>
              <a:latin typeface="Aptos" panose="020B0004020202020204" pitchFamily="34" charset="0"/>
            </a:endParaRPr>
          </a:p>
        </p:txBody>
      </p:sp>
      <p:sp>
        <p:nvSpPr>
          <p:cNvPr id="3" name="TextBox 2">
            <a:extLst>
              <a:ext uri="{FF2B5EF4-FFF2-40B4-BE49-F238E27FC236}">
                <a16:creationId xmlns:a16="http://schemas.microsoft.com/office/drawing/2014/main" id="{2B074039-D97B-4588-D08B-3FBDA3EFDE94}"/>
              </a:ext>
            </a:extLst>
          </p:cNvPr>
          <p:cNvSpPr txBox="1"/>
          <p:nvPr/>
        </p:nvSpPr>
        <p:spPr>
          <a:xfrm>
            <a:off x="3229840" y="3695779"/>
            <a:ext cx="8239247" cy="61555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schemeClr val="bg1"/>
                </a:solidFill>
                <a:effectLst/>
                <a:uLnTx/>
                <a:uFillTx/>
                <a:latin typeface="Aptos Narrow" panose="020B0004020202020204" pitchFamily="34" charset="0"/>
              </a:rPr>
              <a:t>A 5-Step Facilitation Guide for</a:t>
            </a:r>
            <a:r>
              <a:rPr lang="en-US" sz="3400">
                <a:solidFill>
                  <a:schemeClr val="bg1"/>
                </a:solidFill>
                <a:latin typeface="Aptos Narrow" panose="020B0004020202020204" pitchFamily="34" charset="0"/>
              </a:rPr>
              <a:t> High Schools</a:t>
            </a:r>
            <a:endParaRPr kumimoji="0" lang="en-US" sz="3400" b="0" i="0" u="none" strike="noStrike" kern="1200" cap="none" spc="0" normalizeH="0" baseline="0" noProof="0">
              <a:ln>
                <a:noFill/>
              </a:ln>
              <a:solidFill>
                <a:schemeClr val="bg1"/>
              </a:solidFill>
              <a:effectLst/>
              <a:uLnTx/>
              <a:uFillTx/>
              <a:latin typeface="Aptos Narrow" panose="020B0004020202020204" pitchFamily="34" charset="0"/>
            </a:endParaRPr>
          </a:p>
        </p:txBody>
      </p:sp>
    </p:spTree>
    <p:extLst>
      <p:ext uri="{BB962C8B-B14F-4D97-AF65-F5344CB8AC3E}">
        <p14:creationId xmlns:p14="http://schemas.microsoft.com/office/powerpoint/2010/main" val="7232938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tile tx="0" ty="0" sx="40000" sy="40000" flip="none" algn="tl"/>
        </a:blipFill>
        <a:effectLst/>
      </p:bgPr>
    </p:bg>
    <p:spTree>
      <p:nvGrpSpPr>
        <p:cNvPr id="1" name="">
          <a:extLst>
            <a:ext uri="{FF2B5EF4-FFF2-40B4-BE49-F238E27FC236}">
              <a16:creationId xmlns:a16="http://schemas.microsoft.com/office/drawing/2014/main" id="{145BC198-27AD-B51D-EF3E-0A82C32713A7}"/>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8D75170-E6B2-8EA4-D8C0-A7866580BEC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4" name="think-cell data - do not delete" hidden="1">
                        <a:extLst>
                          <a:ext uri="{FF2B5EF4-FFF2-40B4-BE49-F238E27FC236}">
                            <a16:creationId xmlns:a16="http://schemas.microsoft.com/office/drawing/2014/main" id="{68D75170-E6B2-8EA4-D8C0-A7866580BE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8D5240C-FE27-E178-FA48-A7AB8471DA2C}"/>
              </a:ext>
            </a:extLst>
          </p:cNvPr>
          <p:cNvSpPr>
            <a:spLocks noGrp="1"/>
          </p:cNvSpPr>
          <p:nvPr>
            <p:ph type="title"/>
          </p:nvPr>
        </p:nvSpPr>
        <p:spPr>
          <a:xfrm>
            <a:off x="868180" y="570293"/>
            <a:ext cx="4033604" cy="1325563"/>
          </a:xfrm>
        </p:spPr>
        <p:txBody>
          <a:bodyPr vert="horz">
            <a:normAutofit/>
          </a:bodyPr>
          <a:lstStyle/>
          <a:p>
            <a:r>
              <a:rPr lang="en-US" sz="5400"/>
              <a:t>Agenda</a:t>
            </a:r>
          </a:p>
        </p:txBody>
      </p:sp>
      <p:graphicFrame>
        <p:nvGraphicFramePr>
          <p:cNvPr id="9" name="Table 8">
            <a:extLst>
              <a:ext uri="{FF2B5EF4-FFF2-40B4-BE49-F238E27FC236}">
                <a16:creationId xmlns:a16="http://schemas.microsoft.com/office/drawing/2014/main" id="{8CDB0B16-7884-64BA-D3FF-9384C835A446}"/>
              </a:ext>
            </a:extLst>
          </p:cNvPr>
          <p:cNvGraphicFramePr>
            <a:graphicFrameLocks noGrp="1"/>
          </p:cNvGraphicFramePr>
          <p:nvPr/>
        </p:nvGraphicFramePr>
        <p:xfrm>
          <a:off x="868180" y="2006261"/>
          <a:ext cx="6440423" cy="3595645"/>
        </p:xfrm>
        <a:graphic>
          <a:graphicData uri="http://schemas.openxmlformats.org/drawingml/2006/table">
            <a:tbl>
              <a:tblPr firstRow="1" bandRow="1">
                <a:tableStyleId>{5C22544A-7EE6-4342-B048-85BDC9FD1C3A}</a:tableStyleId>
              </a:tblPr>
              <a:tblGrid>
                <a:gridCol w="1358526">
                  <a:extLst>
                    <a:ext uri="{9D8B030D-6E8A-4147-A177-3AD203B41FA5}">
                      <a16:colId xmlns:a16="http://schemas.microsoft.com/office/drawing/2014/main" val="289397131"/>
                    </a:ext>
                  </a:extLst>
                </a:gridCol>
                <a:gridCol w="5081897">
                  <a:extLst>
                    <a:ext uri="{9D8B030D-6E8A-4147-A177-3AD203B41FA5}">
                      <a16:colId xmlns:a16="http://schemas.microsoft.com/office/drawing/2014/main" val="993778328"/>
                    </a:ext>
                  </a:extLst>
                </a:gridCol>
              </a:tblGrid>
              <a:tr h="704201">
                <a:tc>
                  <a:txBody>
                    <a:bodyPr/>
                    <a:lstStyle/>
                    <a:p>
                      <a:pPr algn="l"/>
                      <a:r>
                        <a:rPr lang="en-US" sz="2000" b="1">
                          <a:solidFill>
                            <a:srgbClr val="003057"/>
                          </a:solidFill>
                          <a:latin typeface="Aptos" panose="020B0004020202020204" pitchFamily="34" charset="0"/>
                        </a:rPr>
                        <a:t>5 min</a:t>
                      </a:r>
                    </a:p>
                  </a:txBody>
                  <a:tcPr>
                    <a:noFill/>
                  </a:tcPr>
                </a:tc>
                <a:tc>
                  <a:txBody>
                    <a:bodyPr/>
                    <a:lstStyle/>
                    <a:p>
                      <a:r>
                        <a:rPr lang="en-US" sz="2000" b="0">
                          <a:solidFill>
                            <a:schemeClr val="tx1"/>
                          </a:solidFill>
                          <a:latin typeface="Aptos" panose="020B0004020202020204" pitchFamily="34" charset="0"/>
                        </a:rPr>
                        <a:t>Objectives and Instructions</a:t>
                      </a:r>
                    </a:p>
                  </a:txBody>
                  <a:tcPr>
                    <a:noFill/>
                  </a:tcPr>
                </a:tc>
                <a:extLst>
                  <a:ext uri="{0D108BD9-81ED-4DB2-BD59-A6C34878D82A}">
                    <a16:rowId xmlns:a16="http://schemas.microsoft.com/office/drawing/2014/main" val="1984067941"/>
                  </a:ext>
                </a:extLst>
              </a:tr>
              <a:tr h="902168">
                <a:tc>
                  <a:txBody>
                    <a:bodyPr/>
                    <a:lstStyle/>
                    <a:p>
                      <a:r>
                        <a:rPr lang="en-US" sz="2000" b="1">
                          <a:solidFill>
                            <a:srgbClr val="003057"/>
                          </a:solidFill>
                          <a:latin typeface="Aptos" panose="020B0004020202020204" pitchFamily="34" charset="0"/>
                        </a:rPr>
                        <a:t>25 min</a:t>
                      </a:r>
                    </a:p>
                  </a:txBody>
                  <a:tcPr>
                    <a:noFill/>
                  </a:tcPr>
                </a:tc>
                <a:tc>
                  <a:txBody>
                    <a:bodyPr/>
                    <a:lstStyle/>
                    <a:p>
                      <a:r>
                        <a:rPr lang="en-US" sz="2000" b="0">
                          <a:solidFill>
                            <a:schemeClr val="tx1"/>
                          </a:solidFill>
                          <a:latin typeface="Aptos" panose="020B0004020202020204" pitchFamily="34" charset="0"/>
                        </a:rPr>
                        <a:t>1st Prioritized Resource Inequity: </a:t>
                      </a:r>
                      <a:br>
                        <a:rPr lang="en-US" sz="2000" b="0">
                          <a:solidFill>
                            <a:schemeClr val="tx1"/>
                          </a:solidFill>
                          <a:latin typeface="Aptos" panose="020B0004020202020204" pitchFamily="34" charset="0"/>
                        </a:rPr>
                      </a:br>
                      <a:r>
                        <a:rPr lang="en-US" sz="2000" b="0">
                          <a:solidFill>
                            <a:schemeClr val="tx1"/>
                          </a:solidFill>
                          <a:latin typeface="Aptos" panose="020B0004020202020204" pitchFamily="34" charset="0"/>
                        </a:rPr>
                        <a:t>Data and Discussion</a:t>
                      </a:r>
                    </a:p>
                  </a:txBody>
                  <a:tcPr>
                    <a:noFill/>
                  </a:tcPr>
                </a:tc>
                <a:extLst>
                  <a:ext uri="{0D108BD9-81ED-4DB2-BD59-A6C34878D82A}">
                    <a16:rowId xmlns:a16="http://schemas.microsoft.com/office/drawing/2014/main" val="3443398957"/>
                  </a:ext>
                </a:extLst>
              </a:tr>
              <a:tr h="994638">
                <a:tc>
                  <a:txBody>
                    <a:bodyPr/>
                    <a:lstStyle/>
                    <a:p>
                      <a:r>
                        <a:rPr lang="en-US" sz="2000" b="1">
                          <a:solidFill>
                            <a:srgbClr val="003057"/>
                          </a:solidFill>
                          <a:latin typeface="Aptos" panose="020B0004020202020204" pitchFamily="34" charset="0"/>
                        </a:rPr>
                        <a:t>25 min</a:t>
                      </a:r>
                    </a:p>
                  </a:txBody>
                  <a:tcPr>
                    <a:noFill/>
                  </a:tcPr>
                </a:tc>
                <a:tc>
                  <a:txBody>
                    <a:bodyPr/>
                    <a:lstStyle/>
                    <a:p>
                      <a:pPr>
                        <a:spcBef>
                          <a:spcPts val="600"/>
                        </a:spcBef>
                        <a:spcAft>
                          <a:spcPts val="0"/>
                        </a:spcAft>
                      </a:pPr>
                      <a:r>
                        <a:rPr lang="en-US" sz="2000" b="0">
                          <a:solidFill>
                            <a:schemeClr val="tx1"/>
                          </a:solidFill>
                          <a:latin typeface="Aptos" panose="020B0004020202020204" pitchFamily="34" charset="0"/>
                        </a:rPr>
                        <a:t>2nd Prioritized Resource Inequity: </a:t>
                      </a:r>
                      <a:br>
                        <a:rPr lang="en-US" sz="2000" b="0">
                          <a:solidFill>
                            <a:schemeClr val="tx1"/>
                          </a:solidFill>
                          <a:latin typeface="Aptos" panose="020B0004020202020204" pitchFamily="34" charset="0"/>
                        </a:rPr>
                      </a:br>
                      <a:r>
                        <a:rPr lang="en-US" sz="2000" b="0">
                          <a:solidFill>
                            <a:schemeClr val="tx1"/>
                          </a:solidFill>
                          <a:latin typeface="Aptos" panose="020B0004020202020204" pitchFamily="34" charset="0"/>
                        </a:rPr>
                        <a:t>Data and Discussion</a:t>
                      </a:r>
                    </a:p>
                  </a:txBody>
                  <a:tcPr>
                    <a:noFill/>
                  </a:tcPr>
                </a:tc>
                <a:extLst>
                  <a:ext uri="{0D108BD9-81ED-4DB2-BD59-A6C34878D82A}">
                    <a16:rowId xmlns:a16="http://schemas.microsoft.com/office/drawing/2014/main" val="769194577"/>
                  </a:ext>
                </a:extLst>
              </a:tr>
              <a:tr h="994638">
                <a:tc>
                  <a:txBody>
                    <a:bodyPr/>
                    <a:lstStyle/>
                    <a:p>
                      <a:r>
                        <a:rPr lang="en-US" sz="2000" b="1">
                          <a:solidFill>
                            <a:srgbClr val="003057"/>
                          </a:solidFill>
                          <a:latin typeface="Aptos" panose="020B0004020202020204" pitchFamily="34" charset="0"/>
                        </a:rPr>
                        <a:t>5 min</a:t>
                      </a:r>
                    </a:p>
                  </a:txBody>
                  <a:tcPr>
                    <a:noFill/>
                  </a:tcPr>
                </a:tc>
                <a:tc>
                  <a:txBody>
                    <a:bodyPr/>
                    <a:lstStyle/>
                    <a:p>
                      <a:pPr>
                        <a:spcBef>
                          <a:spcPts val="600"/>
                        </a:spcBef>
                        <a:spcAft>
                          <a:spcPts val="0"/>
                        </a:spcAft>
                      </a:pPr>
                      <a:r>
                        <a:rPr lang="en-US" sz="2000" b="0">
                          <a:solidFill>
                            <a:schemeClr val="tx1"/>
                          </a:solidFill>
                          <a:latin typeface="Aptos" panose="020B0004020202020204" pitchFamily="34" charset="0"/>
                        </a:rPr>
                        <a:t>Closing</a:t>
                      </a:r>
                    </a:p>
                  </a:txBody>
                  <a:tcPr>
                    <a:noFill/>
                  </a:tcPr>
                </a:tc>
                <a:extLst>
                  <a:ext uri="{0D108BD9-81ED-4DB2-BD59-A6C34878D82A}">
                    <a16:rowId xmlns:a16="http://schemas.microsoft.com/office/drawing/2014/main" val="934003276"/>
                  </a:ext>
                </a:extLst>
              </a:tr>
            </a:tbl>
          </a:graphicData>
        </a:graphic>
      </p:graphicFrame>
      <p:sp>
        <p:nvSpPr>
          <p:cNvPr id="5" name="Slide Number Placeholder 4">
            <a:extLst>
              <a:ext uri="{FF2B5EF4-FFF2-40B4-BE49-F238E27FC236}">
                <a16:creationId xmlns:a16="http://schemas.microsoft.com/office/drawing/2014/main" id="{9E735B1B-98B2-088F-0BE4-01E4317255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7" name="Rounded Rectangle 6">
            <a:extLst>
              <a:ext uri="{FF2B5EF4-FFF2-40B4-BE49-F238E27FC236}">
                <a16:creationId xmlns:a16="http://schemas.microsoft.com/office/drawing/2014/main" id="{3C9525CF-FF01-73D3-9A4C-095FAB18CB7E}"/>
              </a:ext>
            </a:extLst>
          </p:cNvPr>
          <p:cNvSpPr/>
          <p:nvPr/>
        </p:nvSpPr>
        <p:spPr>
          <a:xfrm>
            <a:off x="6801274" y="705204"/>
            <a:ext cx="4801114" cy="5364000"/>
          </a:xfrm>
          <a:custGeom>
            <a:avLst/>
            <a:gdLst>
              <a:gd name="connsiteX0" fmla="*/ 0 w 4801114"/>
              <a:gd name="connsiteY0" fmla="*/ 154740 h 5364000"/>
              <a:gd name="connsiteX1" fmla="*/ 154740 w 4801114"/>
              <a:gd name="connsiteY1" fmla="*/ 0 h 5364000"/>
              <a:gd name="connsiteX2" fmla="*/ 841318 w 4801114"/>
              <a:gd name="connsiteY2" fmla="*/ 0 h 5364000"/>
              <a:gd name="connsiteX3" fmla="*/ 1393148 w 4801114"/>
              <a:gd name="connsiteY3" fmla="*/ 0 h 5364000"/>
              <a:gd name="connsiteX4" fmla="*/ 1989893 w 4801114"/>
              <a:gd name="connsiteY4" fmla="*/ 0 h 5364000"/>
              <a:gd name="connsiteX5" fmla="*/ 2631555 w 4801114"/>
              <a:gd name="connsiteY5" fmla="*/ 0 h 5364000"/>
              <a:gd name="connsiteX6" fmla="*/ 3183385 w 4801114"/>
              <a:gd name="connsiteY6" fmla="*/ 0 h 5364000"/>
              <a:gd name="connsiteX7" fmla="*/ 3914879 w 4801114"/>
              <a:gd name="connsiteY7" fmla="*/ 0 h 5364000"/>
              <a:gd name="connsiteX8" fmla="*/ 4646374 w 4801114"/>
              <a:gd name="connsiteY8" fmla="*/ 0 h 5364000"/>
              <a:gd name="connsiteX9" fmla="*/ 4801114 w 4801114"/>
              <a:gd name="connsiteY9" fmla="*/ 154740 h 5364000"/>
              <a:gd name="connsiteX10" fmla="*/ 4801114 w 4801114"/>
              <a:gd name="connsiteY10" fmla="*/ 786555 h 5364000"/>
              <a:gd name="connsiteX11" fmla="*/ 4801114 w 4801114"/>
              <a:gd name="connsiteY11" fmla="*/ 1468915 h 5364000"/>
              <a:gd name="connsiteX12" fmla="*/ 4801114 w 4801114"/>
              <a:gd name="connsiteY12" fmla="*/ 1999640 h 5364000"/>
              <a:gd name="connsiteX13" fmla="*/ 4801114 w 4801114"/>
              <a:gd name="connsiteY13" fmla="*/ 2631455 h 5364000"/>
              <a:gd name="connsiteX14" fmla="*/ 4801114 w 4801114"/>
              <a:gd name="connsiteY14" fmla="*/ 3111634 h 5364000"/>
              <a:gd name="connsiteX15" fmla="*/ 4801114 w 4801114"/>
              <a:gd name="connsiteY15" fmla="*/ 3844540 h 5364000"/>
              <a:gd name="connsiteX16" fmla="*/ 4801114 w 4801114"/>
              <a:gd name="connsiteY16" fmla="*/ 4476355 h 5364000"/>
              <a:gd name="connsiteX17" fmla="*/ 4801114 w 4801114"/>
              <a:gd name="connsiteY17" fmla="*/ 5209260 h 5364000"/>
              <a:gd name="connsiteX18" fmla="*/ 4646374 w 4801114"/>
              <a:gd name="connsiteY18" fmla="*/ 5364000 h 5364000"/>
              <a:gd name="connsiteX19" fmla="*/ 3959796 w 4801114"/>
              <a:gd name="connsiteY19" fmla="*/ 5364000 h 5364000"/>
              <a:gd name="connsiteX20" fmla="*/ 3273217 w 4801114"/>
              <a:gd name="connsiteY20" fmla="*/ 5364000 h 5364000"/>
              <a:gd name="connsiteX21" fmla="*/ 2541723 w 4801114"/>
              <a:gd name="connsiteY21" fmla="*/ 5364000 h 5364000"/>
              <a:gd name="connsiteX22" fmla="*/ 1855144 w 4801114"/>
              <a:gd name="connsiteY22" fmla="*/ 5364000 h 5364000"/>
              <a:gd name="connsiteX23" fmla="*/ 1123650 w 4801114"/>
              <a:gd name="connsiteY23" fmla="*/ 5364000 h 5364000"/>
              <a:gd name="connsiteX24" fmla="*/ 154740 w 4801114"/>
              <a:gd name="connsiteY24" fmla="*/ 5364000 h 5364000"/>
              <a:gd name="connsiteX25" fmla="*/ 0 w 4801114"/>
              <a:gd name="connsiteY25" fmla="*/ 5209260 h 5364000"/>
              <a:gd name="connsiteX26" fmla="*/ 0 w 4801114"/>
              <a:gd name="connsiteY26" fmla="*/ 4476355 h 5364000"/>
              <a:gd name="connsiteX27" fmla="*/ 0 w 4801114"/>
              <a:gd name="connsiteY27" fmla="*/ 3945630 h 5364000"/>
              <a:gd name="connsiteX28" fmla="*/ 0 w 4801114"/>
              <a:gd name="connsiteY28" fmla="*/ 3465451 h 5364000"/>
              <a:gd name="connsiteX29" fmla="*/ 0 w 4801114"/>
              <a:gd name="connsiteY29" fmla="*/ 2934726 h 5364000"/>
              <a:gd name="connsiteX30" fmla="*/ 0 w 4801114"/>
              <a:gd name="connsiteY30" fmla="*/ 2404001 h 5364000"/>
              <a:gd name="connsiteX31" fmla="*/ 0 w 4801114"/>
              <a:gd name="connsiteY31" fmla="*/ 1772186 h 5364000"/>
              <a:gd name="connsiteX32" fmla="*/ 0 w 4801114"/>
              <a:gd name="connsiteY32" fmla="*/ 1140371 h 5364000"/>
              <a:gd name="connsiteX33" fmla="*/ 0 w 4801114"/>
              <a:gd name="connsiteY33" fmla="*/ 154740 h 53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01114" h="5364000" fill="none" extrusionOk="0">
                <a:moveTo>
                  <a:pt x="0" y="154740"/>
                </a:moveTo>
                <a:cubicBezTo>
                  <a:pt x="-941" y="72799"/>
                  <a:pt x="89258" y="5731"/>
                  <a:pt x="154740" y="0"/>
                </a:cubicBezTo>
                <a:cubicBezTo>
                  <a:pt x="409436" y="19599"/>
                  <a:pt x="631296" y="4819"/>
                  <a:pt x="841318" y="0"/>
                </a:cubicBezTo>
                <a:cubicBezTo>
                  <a:pt x="1051340" y="-4819"/>
                  <a:pt x="1192868" y="3291"/>
                  <a:pt x="1393148" y="0"/>
                </a:cubicBezTo>
                <a:cubicBezTo>
                  <a:pt x="1593428" y="-3291"/>
                  <a:pt x="1762414" y="8394"/>
                  <a:pt x="1989893" y="0"/>
                </a:cubicBezTo>
                <a:cubicBezTo>
                  <a:pt x="2217372" y="-8394"/>
                  <a:pt x="2486509" y="-15709"/>
                  <a:pt x="2631555" y="0"/>
                </a:cubicBezTo>
                <a:cubicBezTo>
                  <a:pt x="2776601" y="15709"/>
                  <a:pt x="3004488" y="-11568"/>
                  <a:pt x="3183385" y="0"/>
                </a:cubicBezTo>
                <a:cubicBezTo>
                  <a:pt x="3362282" y="11568"/>
                  <a:pt x="3575977" y="11998"/>
                  <a:pt x="3914879" y="0"/>
                </a:cubicBezTo>
                <a:cubicBezTo>
                  <a:pt x="4253781" y="-11998"/>
                  <a:pt x="4450970" y="18611"/>
                  <a:pt x="4646374" y="0"/>
                </a:cubicBezTo>
                <a:cubicBezTo>
                  <a:pt x="4736877" y="17702"/>
                  <a:pt x="4813029" y="74295"/>
                  <a:pt x="4801114" y="154740"/>
                </a:cubicBezTo>
                <a:cubicBezTo>
                  <a:pt x="4795126" y="452986"/>
                  <a:pt x="4826675" y="515377"/>
                  <a:pt x="4801114" y="786555"/>
                </a:cubicBezTo>
                <a:cubicBezTo>
                  <a:pt x="4775553" y="1057734"/>
                  <a:pt x="4811032" y="1268556"/>
                  <a:pt x="4801114" y="1468915"/>
                </a:cubicBezTo>
                <a:cubicBezTo>
                  <a:pt x="4791196" y="1669274"/>
                  <a:pt x="4824843" y="1853399"/>
                  <a:pt x="4801114" y="1999640"/>
                </a:cubicBezTo>
                <a:cubicBezTo>
                  <a:pt x="4777385" y="2145882"/>
                  <a:pt x="4808718" y="2450393"/>
                  <a:pt x="4801114" y="2631455"/>
                </a:cubicBezTo>
                <a:cubicBezTo>
                  <a:pt x="4793510" y="2812518"/>
                  <a:pt x="4785442" y="2987302"/>
                  <a:pt x="4801114" y="3111634"/>
                </a:cubicBezTo>
                <a:cubicBezTo>
                  <a:pt x="4816786" y="3235966"/>
                  <a:pt x="4773260" y="3598698"/>
                  <a:pt x="4801114" y="3844540"/>
                </a:cubicBezTo>
                <a:cubicBezTo>
                  <a:pt x="4828968" y="4090382"/>
                  <a:pt x="4798171" y="4218432"/>
                  <a:pt x="4801114" y="4476355"/>
                </a:cubicBezTo>
                <a:cubicBezTo>
                  <a:pt x="4804057" y="4734278"/>
                  <a:pt x="4795085" y="5015480"/>
                  <a:pt x="4801114" y="5209260"/>
                </a:cubicBezTo>
                <a:cubicBezTo>
                  <a:pt x="4803694" y="5300226"/>
                  <a:pt x="4728561" y="5377391"/>
                  <a:pt x="4646374" y="5364000"/>
                </a:cubicBezTo>
                <a:cubicBezTo>
                  <a:pt x="4378374" y="5369676"/>
                  <a:pt x="4136250" y="5342595"/>
                  <a:pt x="3959796" y="5364000"/>
                </a:cubicBezTo>
                <a:cubicBezTo>
                  <a:pt x="3783342" y="5385405"/>
                  <a:pt x="3497247" y="5352960"/>
                  <a:pt x="3273217" y="5364000"/>
                </a:cubicBezTo>
                <a:cubicBezTo>
                  <a:pt x="3049187" y="5375040"/>
                  <a:pt x="2865700" y="5385181"/>
                  <a:pt x="2541723" y="5364000"/>
                </a:cubicBezTo>
                <a:cubicBezTo>
                  <a:pt x="2217746" y="5342819"/>
                  <a:pt x="2127230" y="5352279"/>
                  <a:pt x="1855144" y="5364000"/>
                </a:cubicBezTo>
                <a:cubicBezTo>
                  <a:pt x="1583058" y="5375721"/>
                  <a:pt x="1347647" y="5393381"/>
                  <a:pt x="1123650" y="5364000"/>
                </a:cubicBezTo>
                <a:cubicBezTo>
                  <a:pt x="899653" y="5334619"/>
                  <a:pt x="416691" y="5373090"/>
                  <a:pt x="154740" y="5364000"/>
                </a:cubicBezTo>
                <a:cubicBezTo>
                  <a:pt x="81630" y="5351211"/>
                  <a:pt x="-3400" y="5306179"/>
                  <a:pt x="0" y="5209260"/>
                </a:cubicBezTo>
                <a:cubicBezTo>
                  <a:pt x="8642" y="5003891"/>
                  <a:pt x="33365" y="4814880"/>
                  <a:pt x="0" y="4476355"/>
                </a:cubicBezTo>
                <a:cubicBezTo>
                  <a:pt x="-33365" y="4137831"/>
                  <a:pt x="1899" y="4158011"/>
                  <a:pt x="0" y="3945630"/>
                </a:cubicBezTo>
                <a:cubicBezTo>
                  <a:pt x="-1899" y="3733249"/>
                  <a:pt x="4123" y="3631818"/>
                  <a:pt x="0" y="3465451"/>
                </a:cubicBezTo>
                <a:cubicBezTo>
                  <a:pt x="-4123" y="3299084"/>
                  <a:pt x="-5441" y="3090327"/>
                  <a:pt x="0" y="2934726"/>
                </a:cubicBezTo>
                <a:cubicBezTo>
                  <a:pt x="5441" y="2779126"/>
                  <a:pt x="-16251" y="2599149"/>
                  <a:pt x="0" y="2404001"/>
                </a:cubicBezTo>
                <a:cubicBezTo>
                  <a:pt x="16251" y="2208853"/>
                  <a:pt x="20810" y="2039645"/>
                  <a:pt x="0" y="1772186"/>
                </a:cubicBezTo>
                <a:cubicBezTo>
                  <a:pt x="-20810" y="1504727"/>
                  <a:pt x="24000" y="1389649"/>
                  <a:pt x="0" y="1140371"/>
                </a:cubicBezTo>
                <a:cubicBezTo>
                  <a:pt x="-24000" y="891093"/>
                  <a:pt x="-1332" y="407390"/>
                  <a:pt x="0" y="154740"/>
                </a:cubicBezTo>
                <a:close/>
              </a:path>
              <a:path w="4801114" h="5364000" stroke="0" extrusionOk="0">
                <a:moveTo>
                  <a:pt x="0" y="154740"/>
                </a:moveTo>
                <a:cubicBezTo>
                  <a:pt x="-12265" y="61713"/>
                  <a:pt x="55551" y="5152"/>
                  <a:pt x="154740" y="0"/>
                </a:cubicBezTo>
                <a:cubicBezTo>
                  <a:pt x="301655" y="24297"/>
                  <a:pt x="635258" y="15392"/>
                  <a:pt x="886235" y="0"/>
                </a:cubicBezTo>
                <a:cubicBezTo>
                  <a:pt x="1137213" y="-15392"/>
                  <a:pt x="1303435" y="-16737"/>
                  <a:pt x="1482980" y="0"/>
                </a:cubicBezTo>
                <a:cubicBezTo>
                  <a:pt x="1662525" y="16737"/>
                  <a:pt x="1853508" y="-8294"/>
                  <a:pt x="2034810" y="0"/>
                </a:cubicBezTo>
                <a:cubicBezTo>
                  <a:pt x="2216112" y="8294"/>
                  <a:pt x="2528462" y="-16244"/>
                  <a:pt x="2721388" y="0"/>
                </a:cubicBezTo>
                <a:cubicBezTo>
                  <a:pt x="2914314" y="16244"/>
                  <a:pt x="3161422" y="13329"/>
                  <a:pt x="3318134" y="0"/>
                </a:cubicBezTo>
                <a:cubicBezTo>
                  <a:pt x="3474846" y="-13329"/>
                  <a:pt x="3792044" y="13332"/>
                  <a:pt x="4049628" y="0"/>
                </a:cubicBezTo>
                <a:cubicBezTo>
                  <a:pt x="4307212" y="-13332"/>
                  <a:pt x="4389074" y="-23138"/>
                  <a:pt x="4646374" y="0"/>
                </a:cubicBezTo>
                <a:cubicBezTo>
                  <a:pt x="4724264" y="12525"/>
                  <a:pt x="4793930" y="60946"/>
                  <a:pt x="4801114" y="154740"/>
                </a:cubicBezTo>
                <a:cubicBezTo>
                  <a:pt x="4797340" y="285321"/>
                  <a:pt x="4820122" y="543972"/>
                  <a:pt x="4801114" y="685465"/>
                </a:cubicBezTo>
                <a:cubicBezTo>
                  <a:pt x="4782106" y="826958"/>
                  <a:pt x="4779471" y="1163555"/>
                  <a:pt x="4801114" y="1317280"/>
                </a:cubicBezTo>
                <a:cubicBezTo>
                  <a:pt x="4822757" y="1471005"/>
                  <a:pt x="4799054" y="1608148"/>
                  <a:pt x="4801114" y="1898549"/>
                </a:cubicBezTo>
                <a:cubicBezTo>
                  <a:pt x="4803174" y="2188950"/>
                  <a:pt x="4772930" y="2475153"/>
                  <a:pt x="4801114" y="2631455"/>
                </a:cubicBezTo>
                <a:cubicBezTo>
                  <a:pt x="4829298" y="2787757"/>
                  <a:pt x="4781493" y="3037292"/>
                  <a:pt x="4801114" y="3364360"/>
                </a:cubicBezTo>
                <a:cubicBezTo>
                  <a:pt x="4820735" y="3691429"/>
                  <a:pt x="4799222" y="3784386"/>
                  <a:pt x="4801114" y="3895085"/>
                </a:cubicBezTo>
                <a:cubicBezTo>
                  <a:pt x="4803006" y="4005785"/>
                  <a:pt x="4791014" y="4354810"/>
                  <a:pt x="4801114" y="4526900"/>
                </a:cubicBezTo>
                <a:cubicBezTo>
                  <a:pt x="4811214" y="4698991"/>
                  <a:pt x="4780244" y="4944183"/>
                  <a:pt x="4801114" y="5209260"/>
                </a:cubicBezTo>
                <a:cubicBezTo>
                  <a:pt x="4799886" y="5291028"/>
                  <a:pt x="4747305" y="5360857"/>
                  <a:pt x="4646374" y="5364000"/>
                </a:cubicBezTo>
                <a:cubicBezTo>
                  <a:pt x="4527086" y="5380005"/>
                  <a:pt x="4374268" y="5345285"/>
                  <a:pt x="4139461" y="5364000"/>
                </a:cubicBezTo>
                <a:cubicBezTo>
                  <a:pt x="3904654" y="5382715"/>
                  <a:pt x="3587741" y="5332817"/>
                  <a:pt x="3407966" y="5364000"/>
                </a:cubicBezTo>
                <a:cubicBezTo>
                  <a:pt x="3228191" y="5395183"/>
                  <a:pt x="2935274" y="5395634"/>
                  <a:pt x="2766304" y="5364000"/>
                </a:cubicBezTo>
                <a:cubicBezTo>
                  <a:pt x="2597334" y="5332366"/>
                  <a:pt x="2441642" y="5358216"/>
                  <a:pt x="2214475" y="5364000"/>
                </a:cubicBezTo>
                <a:cubicBezTo>
                  <a:pt x="1987308" y="5369784"/>
                  <a:pt x="1724635" y="5357982"/>
                  <a:pt x="1572813" y="5364000"/>
                </a:cubicBezTo>
                <a:cubicBezTo>
                  <a:pt x="1420991" y="5370018"/>
                  <a:pt x="1289408" y="5373843"/>
                  <a:pt x="1065900" y="5364000"/>
                </a:cubicBezTo>
                <a:cubicBezTo>
                  <a:pt x="842392" y="5354157"/>
                  <a:pt x="367900" y="5374596"/>
                  <a:pt x="154740" y="5364000"/>
                </a:cubicBezTo>
                <a:cubicBezTo>
                  <a:pt x="67219" y="5368135"/>
                  <a:pt x="-10162" y="5281237"/>
                  <a:pt x="0" y="5209260"/>
                </a:cubicBezTo>
                <a:cubicBezTo>
                  <a:pt x="-31400" y="4913398"/>
                  <a:pt x="-17025" y="4755741"/>
                  <a:pt x="0" y="4526900"/>
                </a:cubicBezTo>
                <a:cubicBezTo>
                  <a:pt x="17025" y="4298059"/>
                  <a:pt x="9669" y="4256183"/>
                  <a:pt x="0" y="3996175"/>
                </a:cubicBezTo>
                <a:cubicBezTo>
                  <a:pt x="-9669" y="3736168"/>
                  <a:pt x="-18544" y="3459682"/>
                  <a:pt x="0" y="3313815"/>
                </a:cubicBezTo>
                <a:cubicBezTo>
                  <a:pt x="18544" y="3167948"/>
                  <a:pt x="-4282" y="3056032"/>
                  <a:pt x="0" y="2833636"/>
                </a:cubicBezTo>
                <a:cubicBezTo>
                  <a:pt x="4282" y="2611240"/>
                  <a:pt x="814" y="2383134"/>
                  <a:pt x="0" y="2151275"/>
                </a:cubicBezTo>
                <a:cubicBezTo>
                  <a:pt x="-814" y="1919416"/>
                  <a:pt x="-14832" y="1840612"/>
                  <a:pt x="0" y="1620551"/>
                </a:cubicBezTo>
                <a:cubicBezTo>
                  <a:pt x="14832" y="1400490"/>
                  <a:pt x="-21796" y="1380382"/>
                  <a:pt x="0" y="1140371"/>
                </a:cubicBezTo>
                <a:cubicBezTo>
                  <a:pt x="21796" y="900360"/>
                  <a:pt x="-39716" y="526154"/>
                  <a:pt x="0" y="15474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Rect">
                    <a:avLst>
                      <a:gd name="adj" fmla="val 3223"/>
                    </a:avLst>
                  </a:prstGeom>
                  <ask:type>
                    <ask:lineSketchFreehand/>
                  </ask:type>
                </ask:lineSketchStyleProps>
              </a:ext>
            </a:extLst>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3" name="TextBox 12">
            <a:extLst>
              <a:ext uri="{FF2B5EF4-FFF2-40B4-BE49-F238E27FC236}">
                <a16:creationId xmlns:a16="http://schemas.microsoft.com/office/drawing/2014/main" id="{D904D714-0142-ED71-7692-A57C032ED13B}"/>
              </a:ext>
            </a:extLst>
          </p:cNvPr>
          <p:cNvSpPr txBox="1"/>
          <p:nvPr/>
        </p:nvSpPr>
        <p:spPr>
          <a:xfrm>
            <a:off x="7293613" y="1955816"/>
            <a:ext cx="4030207" cy="3631763"/>
          </a:xfrm>
          <a:prstGeom prst="rect">
            <a:avLst/>
          </a:prstGeom>
          <a:noFill/>
        </p:spPr>
        <p:txBody>
          <a:bodyPr wrap="square">
            <a:spAutoFit/>
          </a:bodyPr>
          <a:lstStyle/>
          <a:p>
            <a:pPr marR="0" lvl="0" algn="l" defTabSz="914400" rtl="0" eaLnBrk="1" fontAlgn="base" latinLnBrk="0" hangingPunct="1">
              <a:lnSpc>
                <a:spcPct val="100000"/>
              </a:lnSpc>
              <a:spcBef>
                <a:spcPts val="1600"/>
              </a:spcBef>
              <a:spcAft>
                <a:spcPts val="400"/>
              </a:spcAft>
              <a:buClrTx/>
              <a:buSzTx/>
              <a:tabLst/>
              <a:defRPr/>
            </a:pPr>
            <a:r>
              <a:rPr kumimoji="0" lang="en-US" sz="1800" b="1" i="0" u="none" strike="noStrike" kern="1200" cap="none" spc="0" normalizeH="0" baseline="0" noProof="0">
                <a:ln>
                  <a:noFill/>
                </a:ln>
                <a:solidFill>
                  <a:prstClr val="black"/>
                </a:solidFill>
                <a:effectLst/>
                <a:uLnTx/>
                <a:uFillTx/>
                <a:latin typeface="Aptos"/>
                <a:ea typeface="+mn-ea"/>
                <a:cs typeface="+mn-cs"/>
              </a:rPr>
              <a:t>During today’s session, we will…</a:t>
            </a:r>
          </a:p>
          <a:p>
            <a:pPr marL="285750" marR="0" lvl="0" indent="-285750" algn="l" defTabSz="914400" rtl="0" eaLnBrk="1" fontAlgn="base" latinLnBrk="0" hangingPunct="1">
              <a:lnSpc>
                <a:spcPct val="100000"/>
              </a:lnSpc>
              <a:spcBef>
                <a:spcPts val="16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Make meaning out of our own data for two priority resource inequities</a:t>
            </a:r>
          </a:p>
          <a:p>
            <a:pPr marL="285750" marR="0" lvl="0" indent="-285750" algn="l" defTabSz="914400" rtl="0" eaLnBrk="1" fontAlgn="base" latinLnBrk="0" hangingPunct="1">
              <a:lnSpc>
                <a:spcPct val="100000"/>
              </a:lnSpc>
              <a:spcBef>
                <a:spcPts val="16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Align on actions we can take to address each of these resource inequities</a:t>
            </a:r>
          </a:p>
          <a:p>
            <a:pPr marL="0" marR="0" lvl="0" indent="0" algn="l" defTabSz="914400" rtl="0" eaLnBrk="1" fontAlgn="base" latinLnBrk="0" hangingPunct="1">
              <a:lnSpc>
                <a:spcPct val="100000"/>
              </a:lnSpc>
              <a:spcBef>
                <a:spcPts val="1600"/>
              </a:spcBef>
              <a:spcAft>
                <a:spcPts val="400"/>
              </a:spcAft>
              <a:buClrTx/>
              <a:buSzTx/>
              <a:buFontTx/>
              <a:buNone/>
              <a:tabLst/>
              <a:defRPr/>
            </a:pPr>
            <a:r>
              <a:rPr kumimoji="0" lang="en-US" sz="1800" i="1" u="none" strike="noStrike" kern="1200" cap="none" spc="0" normalizeH="0" baseline="0" noProof="0">
                <a:ln>
                  <a:noFill/>
                </a:ln>
                <a:solidFill>
                  <a:prstClr val="black"/>
                </a:solidFill>
                <a:effectLst/>
                <a:uLnTx/>
                <a:uFillTx/>
                <a:latin typeface="Aptos"/>
                <a:ea typeface="+mn-ea"/>
                <a:cs typeface="+mn-cs"/>
              </a:rPr>
              <a:t>Reminder: Last time, we prioritized three resource inequities that felt the most relevant to our school community to assess further.</a:t>
            </a:r>
          </a:p>
        </p:txBody>
      </p:sp>
      <p:sp>
        <p:nvSpPr>
          <p:cNvPr id="14" name="Title 2">
            <a:extLst>
              <a:ext uri="{FF2B5EF4-FFF2-40B4-BE49-F238E27FC236}">
                <a16:creationId xmlns:a16="http://schemas.microsoft.com/office/drawing/2014/main" id="{6E48C85C-E4AC-20CE-4B88-A208B486460D}"/>
              </a:ext>
            </a:extLst>
          </p:cNvPr>
          <p:cNvSpPr txBox="1">
            <a:spLocks/>
          </p:cNvSpPr>
          <p:nvPr/>
        </p:nvSpPr>
        <p:spPr>
          <a:xfrm>
            <a:off x="7293613" y="860236"/>
            <a:ext cx="39250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3057"/>
                </a:solidFill>
                <a:latin typeface="Aptos" panose="020B00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srgbClr val="003057"/>
                </a:solidFill>
                <a:effectLst/>
                <a:uLnTx/>
                <a:uFillTx/>
                <a:latin typeface="Aptos" panose="020B0004020202020204" pitchFamily="34" charset="0"/>
                <a:ea typeface="+mj-ea"/>
                <a:cs typeface="+mj-cs"/>
              </a:rPr>
              <a:t>Today’s Objectives</a:t>
            </a:r>
          </a:p>
        </p:txBody>
      </p:sp>
    </p:spTree>
    <p:extLst>
      <p:ext uri="{BB962C8B-B14F-4D97-AF65-F5344CB8AC3E}">
        <p14:creationId xmlns:p14="http://schemas.microsoft.com/office/powerpoint/2010/main" val="1234972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tile tx="0" ty="0" sx="40000" sy="40000" flip="none" algn="tl"/>
        </a:blipFill>
        <a:effectLst/>
      </p:bgPr>
    </p:bg>
    <p:spTree>
      <p:nvGrpSpPr>
        <p:cNvPr id="1" name="">
          <a:extLst>
            <a:ext uri="{FF2B5EF4-FFF2-40B4-BE49-F238E27FC236}">
              <a16:creationId xmlns:a16="http://schemas.microsoft.com/office/drawing/2014/main" id="{145BC198-27AD-B51D-EF3E-0A82C32713A7}"/>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8D75170-E6B2-8EA4-D8C0-A7866580BEC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4" name="think-cell data - do not delete" hidden="1">
                        <a:extLst>
                          <a:ext uri="{FF2B5EF4-FFF2-40B4-BE49-F238E27FC236}">
                            <a16:creationId xmlns:a16="http://schemas.microsoft.com/office/drawing/2014/main" id="{68D75170-E6B2-8EA4-D8C0-A7866580BE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8D5240C-FE27-E178-FA48-A7AB8471DA2C}"/>
              </a:ext>
            </a:extLst>
          </p:cNvPr>
          <p:cNvSpPr>
            <a:spLocks noGrp="1"/>
          </p:cNvSpPr>
          <p:nvPr>
            <p:ph type="title"/>
          </p:nvPr>
        </p:nvSpPr>
        <p:spPr>
          <a:xfrm>
            <a:off x="868180" y="570293"/>
            <a:ext cx="4033604" cy="1325563"/>
          </a:xfrm>
        </p:spPr>
        <p:txBody>
          <a:bodyPr vert="horz">
            <a:normAutofit/>
          </a:bodyPr>
          <a:lstStyle/>
          <a:p>
            <a:r>
              <a:rPr lang="en-US" sz="5400"/>
              <a:t>Agenda</a:t>
            </a:r>
          </a:p>
        </p:txBody>
      </p:sp>
      <p:graphicFrame>
        <p:nvGraphicFramePr>
          <p:cNvPr id="9" name="Table 8">
            <a:extLst>
              <a:ext uri="{FF2B5EF4-FFF2-40B4-BE49-F238E27FC236}">
                <a16:creationId xmlns:a16="http://schemas.microsoft.com/office/drawing/2014/main" id="{8CDB0B16-7884-64BA-D3FF-9384C835A446}"/>
              </a:ext>
            </a:extLst>
          </p:cNvPr>
          <p:cNvGraphicFramePr>
            <a:graphicFrameLocks noGrp="1"/>
          </p:cNvGraphicFramePr>
          <p:nvPr/>
        </p:nvGraphicFramePr>
        <p:xfrm>
          <a:off x="868180" y="2006261"/>
          <a:ext cx="6440423" cy="3961523"/>
        </p:xfrm>
        <a:graphic>
          <a:graphicData uri="http://schemas.openxmlformats.org/drawingml/2006/table">
            <a:tbl>
              <a:tblPr firstRow="1" bandRow="1">
                <a:tableStyleId>{5C22544A-7EE6-4342-B048-85BDC9FD1C3A}</a:tableStyleId>
              </a:tblPr>
              <a:tblGrid>
                <a:gridCol w="1358526">
                  <a:extLst>
                    <a:ext uri="{9D8B030D-6E8A-4147-A177-3AD203B41FA5}">
                      <a16:colId xmlns:a16="http://schemas.microsoft.com/office/drawing/2014/main" val="289397131"/>
                    </a:ext>
                  </a:extLst>
                </a:gridCol>
                <a:gridCol w="5081897">
                  <a:extLst>
                    <a:ext uri="{9D8B030D-6E8A-4147-A177-3AD203B41FA5}">
                      <a16:colId xmlns:a16="http://schemas.microsoft.com/office/drawing/2014/main" val="993778328"/>
                    </a:ext>
                  </a:extLst>
                </a:gridCol>
              </a:tblGrid>
              <a:tr h="704201">
                <a:tc>
                  <a:txBody>
                    <a:bodyPr/>
                    <a:lstStyle/>
                    <a:p>
                      <a:pPr algn="l"/>
                      <a:r>
                        <a:rPr lang="en-US" sz="2000" b="1">
                          <a:solidFill>
                            <a:srgbClr val="003057"/>
                          </a:solidFill>
                          <a:latin typeface="Aptos" panose="020B0004020202020204" pitchFamily="34" charset="0"/>
                        </a:rPr>
                        <a:t>5 min</a:t>
                      </a:r>
                    </a:p>
                  </a:txBody>
                  <a:tcPr>
                    <a:noFill/>
                  </a:tcPr>
                </a:tc>
                <a:tc>
                  <a:txBody>
                    <a:bodyPr/>
                    <a:lstStyle/>
                    <a:p>
                      <a:r>
                        <a:rPr lang="en-US" sz="2000" b="0">
                          <a:solidFill>
                            <a:schemeClr val="tx1"/>
                          </a:solidFill>
                          <a:latin typeface="Aptos" panose="020B0004020202020204" pitchFamily="34" charset="0"/>
                        </a:rPr>
                        <a:t>Introduction</a:t>
                      </a:r>
                    </a:p>
                  </a:txBody>
                  <a:tcPr>
                    <a:noFill/>
                  </a:tcPr>
                </a:tc>
                <a:extLst>
                  <a:ext uri="{0D108BD9-81ED-4DB2-BD59-A6C34878D82A}">
                    <a16:rowId xmlns:a16="http://schemas.microsoft.com/office/drawing/2014/main" val="1984067941"/>
                  </a:ext>
                </a:extLst>
              </a:tr>
              <a:tr h="902168">
                <a:tc>
                  <a:txBody>
                    <a:bodyPr/>
                    <a:lstStyle/>
                    <a:p>
                      <a:r>
                        <a:rPr lang="en-US" sz="2000" b="1">
                          <a:solidFill>
                            <a:srgbClr val="003057"/>
                          </a:solidFill>
                          <a:latin typeface="Aptos" panose="020B0004020202020204" pitchFamily="34" charset="0"/>
                        </a:rPr>
                        <a:t>25 min</a:t>
                      </a:r>
                    </a:p>
                  </a:txBody>
                  <a:tcPr>
                    <a:noFill/>
                  </a:tcPr>
                </a:tc>
                <a:tc>
                  <a:txBody>
                    <a:bodyPr/>
                    <a:lstStyle/>
                    <a:p>
                      <a:r>
                        <a:rPr lang="en-US" sz="2000" b="0">
                          <a:solidFill>
                            <a:schemeClr val="tx1"/>
                          </a:solidFill>
                          <a:latin typeface="Aptos" panose="020B0004020202020204" pitchFamily="34" charset="0"/>
                        </a:rPr>
                        <a:t>Grounding in Our Shared Vision, </a:t>
                      </a:r>
                      <a:br>
                        <a:rPr lang="en-US" sz="2000" b="0">
                          <a:solidFill>
                            <a:schemeClr val="tx1"/>
                          </a:solidFill>
                          <a:latin typeface="Aptos" panose="020B0004020202020204" pitchFamily="34" charset="0"/>
                        </a:rPr>
                      </a:br>
                      <a:r>
                        <a:rPr lang="en-US" sz="2000" b="0">
                          <a:solidFill>
                            <a:schemeClr val="tx1"/>
                          </a:solidFill>
                          <a:latin typeface="Aptos" panose="020B0004020202020204" pitchFamily="34" charset="0"/>
                        </a:rPr>
                        <a:t>and Why Resource Equity Matters</a:t>
                      </a:r>
                    </a:p>
                  </a:txBody>
                  <a:tcPr>
                    <a:noFill/>
                  </a:tcPr>
                </a:tc>
                <a:extLst>
                  <a:ext uri="{0D108BD9-81ED-4DB2-BD59-A6C34878D82A}">
                    <a16:rowId xmlns:a16="http://schemas.microsoft.com/office/drawing/2014/main" val="3443398957"/>
                  </a:ext>
                </a:extLst>
              </a:tr>
              <a:tr h="994638">
                <a:tc>
                  <a:txBody>
                    <a:bodyPr/>
                    <a:lstStyle/>
                    <a:p>
                      <a:r>
                        <a:rPr lang="en-US" sz="2000" b="1">
                          <a:solidFill>
                            <a:srgbClr val="003057"/>
                          </a:solidFill>
                          <a:latin typeface="Aptos" panose="020B0004020202020204" pitchFamily="34" charset="0"/>
                        </a:rPr>
                        <a:t>10 min</a:t>
                      </a:r>
                    </a:p>
                  </a:txBody>
                  <a:tcPr>
                    <a:noFill/>
                  </a:tcPr>
                </a:tc>
                <a:tc>
                  <a:txBody>
                    <a:bodyPr/>
                    <a:lstStyle/>
                    <a:p>
                      <a:pPr>
                        <a:spcBef>
                          <a:spcPts val="600"/>
                        </a:spcBef>
                        <a:spcAft>
                          <a:spcPts val="0"/>
                        </a:spcAft>
                      </a:pPr>
                      <a:r>
                        <a:rPr lang="en-US" sz="2000" b="0">
                          <a:solidFill>
                            <a:schemeClr val="tx1"/>
                          </a:solidFill>
                          <a:latin typeface="Aptos" panose="020B0004020202020204" pitchFamily="34" charset="0"/>
                        </a:rPr>
                        <a:t>Overview of the 5-Step ARE </a:t>
                      </a:r>
                      <a:br>
                        <a:rPr lang="en-US" sz="2000" b="0">
                          <a:solidFill>
                            <a:schemeClr val="tx1"/>
                          </a:solidFill>
                          <a:latin typeface="Aptos" panose="020B0004020202020204" pitchFamily="34" charset="0"/>
                        </a:rPr>
                      </a:br>
                      <a:r>
                        <a:rPr lang="en-US" sz="2000" b="0">
                          <a:solidFill>
                            <a:schemeClr val="tx1"/>
                          </a:solidFill>
                          <a:latin typeface="Aptos" panose="020B0004020202020204" pitchFamily="34" charset="0"/>
                        </a:rPr>
                        <a:t>Resource Equity Facilitation Guide</a:t>
                      </a:r>
                      <a:endParaRPr lang="en-US" sz="2000">
                        <a:latin typeface="Aptos" panose="020B0004020202020204" pitchFamily="34" charset="0"/>
                      </a:endParaRPr>
                    </a:p>
                  </a:txBody>
                  <a:tcPr>
                    <a:noFill/>
                  </a:tcPr>
                </a:tc>
                <a:extLst>
                  <a:ext uri="{0D108BD9-81ED-4DB2-BD59-A6C34878D82A}">
                    <a16:rowId xmlns:a16="http://schemas.microsoft.com/office/drawing/2014/main" val="934003276"/>
                  </a:ext>
                </a:extLst>
              </a:tr>
              <a:tr h="656315">
                <a:tc>
                  <a:txBody>
                    <a:bodyPr/>
                    <a:lstStyle/>
                    <a:p>
                      <a:r>
                        <a:rPr lang="en-US" sz="2000" b="1">
                          <a:solidFill>
                            <a:srgbClr val="003057"/>
                          </a:solidFill>
                          <a:latin typeface="Aptos" panose="020B0004020202020204" pitchFamily="34" charset="0"/>
                        </a:rPr>
                        <a:t>10 min</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solidFill>
                            <a:schemeClr val="tx1"/>
                          </a:solidFill>
                          <a:latin typeface="Aptos" panose="020B0004020202020204" pitchFamily="34" charset="0"/>
                        </a:rPr>
                        <a:t>Group Discussion and Reflection</a:t>
                      </a:r>
                    </a:p>
                  </a:txBody>
                  <a:tcPr>
                    <a:noFill/>
                  </a:tcPr>
                </a:tc>
                <a:extLst>
                  <a:ext uri="{0D108BD9-81ED-4DB2-BD59-A6C34878D82A}">
                    <a16:rowId xmlns:a16="http://schemas.microsoft.com/office/drawing/2014/main" val="3744539315"/>
                  </a:ext>
                </a:extLst>
              </a:tr>
              <a:tr h="704201">
                <a:tc>
                  <a:txBody>
                    <a:bodyPr/>
                    <a:lstStyle/>
                    <a:p>
                      <a:r>
                        <a:rPr lang="en-US" sz="2000" b="1">
                          <a:solidFill>
                            <a:srgbClr val="003057"/>
                          </a:solidFill>
                          <a:latin typeface="Aptos" panose="020B0004020202020204" pitchFamily="34" charset="0"/>
                        </a:rPr>
                        <a:t>10 min</a:t>
                      </a:r>
                    </a:p>
                  </a:txBody>
                  <a:tcPr>
                    <a:noFill/>
                  </a:tcPr>
                </a:tc>
                <a:tc>
                  <a:txBody>
                    <a:bodyPr/>
                    <a:lstStyle/>
                    <a:p>
                      <a:r>
                        <a:rPr lang="en-US" sz="2000" b="0">
                          <a:solidFill>
                            <a:schemeClr val="tx1"/>
                          </a:solidFill>
                          <a:latin typeface="Aptos" panose="020B0004020202020204" pitchFamily="34" charset="0"/>
                        </a:rPr>
                        <a:t>Logistics and Closing</a:t>
                      </a:r>
                    </a:p>
                  </a:txBody>
                  <a:tcPr>
                    <a:noFill/>
                  </a:tcPr>
                </a:tc>
                <a:extLst>
                  <a:ext uri="{0D108BD9-81ED-4DB2-BD59-A6C34878D82A}">
                    <a16:rowId xmlns:a16="http://schemas.microsoft.com/office/drawing/2014/main" val="3372137284"/>
                  </a:ext>
                </a:extLst>
              </a:tr>
            </a:tbl>
          </a:graphicData>
        </a:graphic>
      </p:graphicFrame>
      <p:sp>
        <p:nvSpPr>
          <p:cNvPr id="5" name="Slide Number Placeholder 4">
            <a:extLst>
              <a:ext uri="{FF2B5EF4-FFF2-40B4-BE49-F238E27FC236}">
                <a16:creationId xmlns:a16="http://schemas.microsoft.com/office/drawing/2014/main" id="{9E735B1B-98B2-088F-0BE4-01E4317255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7" name="Rounded Rectangle 6">
            <a:extLst>
              <a:ext uri="{FF2B5EF4-FFF2-40B4-BE49-F238E27FC236}">
                <a16:creationId xmlns:a16="http://schemas.microsoft.com/office/drawing/2014/main" id="{3C9525CF-FF01-73D3-9A4C-095FAB18CB7E}"/>
              </a:ext>
            </a:extLst>
          </p:cNvPr>
          <p:cNvSpPr/>
          <p:nvPr/>
        </p:nvSpPr>
        <p:spPr>
          <a:xfrm>
            <a:off x="6801274" y="705203"/>
            <a:ext cx="4801114" cy="5515715"/>
          </a:xfrm>
          <a:custGeom>
            <a:avLst/>
            <a:gdLst>
              <a:gd name="connsiteX0" fmla="*/ 0 w 4801114"/>
              <a:gd name="connsiteY0" fmla="*/ 154740 h 5515715"/>
              <a:gd name="connsiteX1" fmla="*/ 154740 w 4801114"/>
              <a:gd name="connsiteY1" fmla="*/ 0 h 5515715"/>
              <a:gd name="connsiteX2" fmla="*/ 841318 w 4801114"/>
              <a:gd name="connsiteY2" fmla="*/ 0 h 5515715"/>
              <a:gd name="connsiteX3" fmla="*/ 1393148 w 4801114"/>
              <a:gd name="connsiteY3" fmla="*/ 0 h 5515715"/>
              <a:gd name="connsiteX4" fmla="*/ 1989893 w 4801114"/>
              <a:gd name="connsiteY4" fmla="*/ 0 h 5515715"/>
              <a:gd name="connsiteX5" fmla="*/ 2631555 w 4801114"/>
              <a:gd name="connsiteY5" fmla="*/ 0 h 5515715"/>
              <a:gd name="connsiteX6" fmla="*/ 3183385 w 4801114"/>
              <a:gd name="connsiteY6" fmla="*/ 0 h 5515715"/>
              <a:gd name="connsiteX7" fmla="*/ 3914879 w 4801114"/>
              <a:gd name="connsiteY7" fmla="*/ 0 h 5515715"/>
              <a:gd name="connsiteX8" fmla="*/ 4646374 w 4801114"/>
              <a:gd name="connsiteY8" fmla="*/ 0 h 5515715"/>
              <a:gd name="connsiteX9" fmla="*/ 4801114 w 4801114"/>
              <a:gd name="connsiteY9" fmla="*/ 154740 h 5515715"/>
              <a:gd name="connsiteX10" fmla="*/ 4801114 w 4801114"/>
              <a:gd name="connsiteY10" fmla="*/ 805519 h 5515715"/>
              <a:gd name="connsiteX11" fmla="*/ 4801114 w 4801114"/>
              <a:gd name="connsiteY11" fmla="*/ 1508361 h 5515715"/>
              <a:gd name="connsiteX12" fmla="*/ 4801114 w 4801114"/>
              <a:gd name="connsiteY12" fmla="*/ 2055016 h 5515715"/>
              <a:gd name="connsiteX13" fmla="*/ 4801114 w 4801114"/>
              <a:gd name="connsiteY13" fmla="*/ 2705795 h 5515715"/>
              <a:gd name="connsiteX14" fmla="*/ 4801114 w 4801114"/>
              <a:gd name="connsiteY14" fmla="*/ 3200387 h 5515715"/>
              <a:gd name="connsiteX15" fmla="*/ 4801114 w 4801114"/>
              <a:gd name="connsiteY15" fmla="*/ 3955292 h 5515715"/>
              <a:gd name="connsiteX16" fmla="*/ 4801114 w 4801114"/>
              <a:gd name="connsiteY16" fmla="*/ 4606071 h 5515715"/>
              <a:gd name="connsiteX17" fmla="*/ 4801114 w 4801114"/>
              <a:gd name="connsiteY17" fmla="*/ 5360975 h 5515715"/>
              <a:gd name="connsiteX18" fmla="*/ 4646374 w 4801114"/>
              <a:gd name="connsiteY18" fmla="*/ 5515715 h 5515715"/>
              <a:gd name="connsiteX19" fmla="*/ 3959796 w 4801114"/>
              <a:gd name="connsiteY19" fmla="*/ 5515715 h 5515715"/>
              <a:gd name="connsiteX20" fmla="*/ 3273217 w 4801114"/>
              <a:gd name="connsiteY20" fmla="*/ 5515715 h 5515715"/>
              <a:gd name="connsiteX21" fmla="*/ 2541723 w 4801114"/>
              <a:gd name="connsiteY21" fmla="*/ 5515715 h 5515715"/>
              <a:gd name="connsiteX22" fmla="*/ 1855144 w 4801114"/>
              <a:gd name="connsiteY22" fmla="*/ 5515715 h 5515715"/>
              <a:gd name="connsiteX23" fmla="*/ 1123650 w 4801114"/>
              <a:gd name="connsiteY23" fmla="*/ 5515715 h 5515715"/>
              <a:gd name="connsiteX24" fmla="*/ 154740 w 4801114"/>
              <a:gd name="connsiteY24" fmla="*/ 5515715 h 5515715"/>
              <a:gd name="connsiteX25" fmla="*/ 0 w 4801114"/>
              <a:gd name="connsiteY25" fmla="*/ 5360975 h 5515715"/>
              <a:gd name="connsiteX26" fmla="*/ 0 w 4801114"/>
              <a:gd name="connsiteY26" fmla="*/ 4606071 h 5515715"/>
              <a:gd name="connsiteX27" fmla="*/ 0 w 4801114"/>
              <a:gd name="connsiteY27" fmla="*/ 4059416 h 5515715"/>
              <a:gd name="connsiteX28" fmla="*/ 0 w 4801114"/>
              <a:gd name="connsiteY28" fmla="*/ 3564824 h 5515715"/>
              <a:gd name="connsiteX29" fmla="*/ 0 w 4801114"/>
              <a:gd name="connsiteY29" fmla="*/ 3018169 h 5515715"/>
              <a:gd name="connsiteX30" fmla="*/ 0 w 4801114"/>
              <a:gd name="connsiteY30" fmla="*/ 2471515 h 5515715"/>
              <a:gd name="connsiteX31" fmla="*/ 0 w 4801114"/>
              <a:gd name="connsiteY31" fmla="*/ 1820735 h 5515715"/>
              <a:gd name="connsiteX32" fmla="*/ 0 w 4801114"/>
              <a:gd name="connsiteY32" fmla="*/ 1169956 h 5515715"/>
              <a:gd name="connsiteX33" fmla="*/ 0 w 4801114"/>
              <a:gd name="connsiteY33" fmla="*/ 154740 h 551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01114" h="5515715" fill="none" extrusionOk="0">
                <a:moveTo>
                  <a:pt x="0" y="154740"/>
                </a:moveTo>
                <a:cubicBezTo>
                  <a:pt x="-941" y="72799"/>
                  <a:pt x="89258" y="5731"/>
                  <a:pt x="154740" y="0"/>
                </a:cubicBezTo>
                <a:cubicBezTo>
                  <a:pt x="409436" y="19599"/>
                  <a:pt x="631296" y="4819"/>
                  <a:pt x="841318" y="0"/>
                </a:cubicBezTo>
                <a:cubicBezTo>
                  <a:pt x="1051340" y="-4819"/>
                  <a:pt x="1192868" y="3291"/>
                  <a:pt x="1393148" y="0"/>
                </a:cubicBezTo>
                <a:cubicBezTo>
                  <a:pt x="1593428" y="-3291"/>
                  <a:pt x="1762414" y="8394"/>
                  <a:pt x="1989893" y="0"/>
                </a:cubicBezTo>
                <a:cubicBezTo>
                  <a:pt x="2217372" y="-8394"/>
                  <a:pt x="2486509" y="-15709"/>
                  <a:pt x="2631555" y="0"/>
                </a:cubicBezTo>
                <a:cubicBezTo>
                  <a:pt x="2776601" y="15709"/>
                  <a:pt x="3004488" y="-11568"/>
                  <a:pt x="3183385" y="0"/>
                </a:cubicBezTo>
                <a:cubicBezTo>
                  <a:pt x="3362282" y="11568"/>
                  <a:pt x="3575977" y="11998"/>
                  <a:pt x="3914879" y="0"/>
                </a:cubicBezTo>
                <a:cubicBezTo>
                  <a:pt x="4253781" y="-11998"/>
                  <a:pt x="4450970" y="18611"/>
                  <a:pt x="4646374" y="0"/>
                </a:cubicBezTo>
                <a:cubicBezTo>
                  <a:pt x="4736877" y="17702"/>
                  <a:pt x="4813029" y="74295"/>
                  <a:pt x="4801114" y="154740"/>
                </a:cubicBezTo>
                <a:cubicBezTo>
                  <a:pt x="4791667" y="437477"/>
                  <a:pt x="4813952" y="580102"/>
                  <a:pt x="4801114" y="805519"/>
                </a:cubicBezTo>
                <a:cubicBezTo>
                  <a:pt x="4788276" y="1030936"/>
                  <a:pt x="4789211" y="1159212"/>
                  <a:pt x="4801114" y="1508361"/>
                </a:cubicBezTo>
                <a:cubicBezTo>
                  <a:pt x="4813017" y="1857510"/>
                  <a:pt x="4796585" y="1931041"/>
                  <a:pt x="4801114" y="2055016"/>
                </a:cubicBezTo>
                <a:cubicBezTo>
                  <a:pt x="4805643" y="2178991"/>
                  <a:pt x="4816201" y="2523140"/>
                  <a:pt x="4801114" y="2705795"/>
                </a:cubicBezTo>
                <a:cubicBezTo>
                  <a:pt x="4786027" y="2888450"/>
                  <a:pt x="4802189" y="3035920"/>
                  <a:pt x="4801114" y="3200387"/>
                </a:cubicBezTo>
                <a:cubicBezTo>
                  <a:pt x="4800039" y="3364854"/>
                  <a:pt x="4836252" y="3789333"/>
                  <a:pt x="4801114" y="3955292"/>
                </a:cubicBezTo>
                <a:cubicBezTo>
                  <a:pt x="4765976" y="4121252"/>
                  <a:pt x="4794425" y="4420126"/>
                  <a:pt x="4801114" y="4606071"/>
                </a:cubicBezTo>
                <a:cubicBezTo>
                  <a:pt x="4807803" y="4792016"/>
                  <a:pt x="4776194" y="5120051"/>
                  <a:pt x="4801114" y="5360975"/>
                </a:cubicBezTo>
                <a:cubicBezTo>
                  <a:pt x="4803694" y="5451941"/>
                  <a:pt x="4728561" y="5529106"/>
                  <a:pt x="4646374" y="5515715"/>
                </a:cubicBezTo>
                <a:cubicBezTo>
                  <a:pt x="4378374" y="5521391"/>
                  <a:pt x="4136250" y="5494310"/>
                  <a:pt x="3959796" y="5515715"/>
                </a:cubicBezTo>
                <a:cubicBezTo>
                  <a:pt x="3783342" y="5537120"/>
                  <a:pt x="3497247" y="5504675"/>
                  <a:pt x="3273217" y="5515715"/>
                </a:cubicBezTo>
                <a:cubicBezTo>
                  <a:pt x="3049187" y="5526755"/>
                  <a:pt x="2865700" y="5536896"/>
                  <a:pt x="2541723" y="5515715"/>
                </a:cubicBezTo>
                <a:cubicBezTo>
                  <a:pt x="2217746" y="5494534"/>
                  <a:pt x="2127230" y="5503994"/>
                  <a:pt x="1855144" y="5515715"/>
                </a:cubicBezTo>
                <a:cubicBezTo>
                  <a:pt x="1583058" y="5527436"/>
                  <a:pt x="1347647" y="5545096"/>
                  <a:pt x="1123650" y="5515715"/>
                </a:cubicBezTo>
                <a:cubicBezTo>
                  <a:pt x="899653" y="5486334"/>
                  <a:pt x="416691" y="5524805"/>
                  <a:pt x="154740" y="5515715"/>
                </a:cubicBezTo>
                <a:cubicBezTo>
                  <a:pt x="81630" y="5502926"/>
                  <a:pt x="-3400" y="5457894"/>
                  <a:pt x="0" y="5360975"/>
                </a:cubicBezTo>
                <a:cubicBezTo>
                  <a:pt x="-27850" y="5110497"/>
                  <a:pt x="6099" y="4881399"/>
                  <a:pt x="0" y="4606071"/>
                </a:cubicBezTo>
                <a:cubicBezTo>
                  <a:pt x="-6099" y="4330743"/>
                  <a:pt x="7238" y="4280272"/>
                  <a:pt x="0" y="4059416"/>
                </a:cubicBezTo>
                <a:cubicBezTo>
                  <a:pt x="-7238" y="3838560"/>
                  <a:pt x="-23849" y="3809648"/>
                  <a:pt x="0" y="3564824"/>
                </a:cubicBezTo>
                <a:cubicBezTo>
                  <a:pt x="23849" y="3320000"/>
                  <a:pt x="6514" y="3234591"/>
                  <a:pt x="0" y="3018169"/>
                </a:cubicBezTo>
                <a:cubicBezTo>
                  <a:pt x="-6514" y="2801747"/>
                  <a:pt x="17225" y="2672104"/>
                  <a:pt x="0" y="2471515"/>
                </a:cubicBezTo>
                <a:cubicBezTo>
                  <a:pt x="-17225" y="2270926"/>
                  <a:pt x="11498" y="2069945"/>
                  <a:pt x="0" y="1820735"/>
                </a:cubicBezTo>
                <a:cubicBezTo>
                  <a:pt x="-11498" y="1571525"/>
                  <a:pt x="-26922" y="1433824"/>
                  <a:pt x="0" y="1169956"/>
                </a:cubicBezTo>
                <a:cubicBezTo>
                  <a:pt x="26922" y="906088"/>
                  <a:pt x="19751" y="510613"/>
                  <a:pt x="0" y="154740"/>
                </a:cubicBezTo>
                <a:close/>
              </a:path>
              <a:path w="4801114" h="5515715" stroke="0" extrusionOk="0">
                <a:moveTo>
                  <a:pt x="0" y="154740"/>
                </a:moveTo>
                <a:cubicBezTo>
                  <a:pt x="-12265" y="61713"/>
                  <a:pt x="55551" y="5152"/>
                  <a:pt x="154740" y="0"/>
                </a:cubicBezTo>
                <a:cubicBezTo>
                  <a:pt x="301655" y="24297"/>
                  <a:pt x="635258" y="15392"/>
                  <a:pt x="886235" y="0"/>
                </a:cubicBezTo>
                <a:cubicBezTo>
                  <a:pt x="1137213" y="-15392"/>
                  <a:pt x="1303435" y="-16737"/>
                  <a:pt x="1482980" y="0"/>
                </a:cubicBezTo>
                <a:cubicBezTo>
                  <a:pt x="1662525" y="16737"/>
                  <a:pt x="1853508" y="-8294"/>
                  <a:pt x="2034810" y="0"/>
                </a:cubicBezTo>
                <a:cubicBezTo>
                  <a:pt x="2216112" y="8294"/>
                  <a:pt x="2528462" y="-16244"/>
                  <a:pt x="2721388" y="0"/>
                </a:cubicBezTo>
                <a:cubicBezTo>
                  <a:pt x="2914314" y="16244"/>
                  <a:pt x="3161422" y="13329"/>
                  <a:pt x="3318134" y="0"/>
                </a:cubicBezTo>
                <a:cubicBezTo>
                  <a:pt x="3474846" y="-13329"/>
                  <a:pt x="3792044" y="13332"/>
                  <a:pt x="4049628" y="0"/>
                </a:cubicBezTo>
                <a:cubicBezTo>
                  <a:pt x="4307212" y="-13332"/>
                  <a:pt x="4389074" y="-23138"/>
                  <a:pt x="4646374" y="0"/>
                </a:cubicBezTo>
                <a:cubicBezTo>
                  <a:pt x="4724264" y="12525"/>
                  <a:pt x="4793930" y="60946"/>
                  <a:pt x="4801114" y="154740"/>
                </a:cubicBezTo>
                <a:cubicBezTo>
                  <a:pt x="4809830" y="340743"/>
                  <a:pt x="4808789" y="473584"/>
                  <a:pt x="4801114" y="701395"/>
                </a:cubicBezTo>
                <a:cubicBezTo>
                  <a:pt x="4793439" y="929206"/>
                  <a:pt x="4780146" y="1065160"/>
                  <a:pt x="4801114" y="1352174"/>
                </a:cubicBezTo>
                <a:cubicBezTo>
                  <a:pt x="4822082" y="1639188"/>
                  <a:pt x="4817839" y="1803957"/>
                  <a:pt x="4801114" y="1950891"/>
                </a:cubicBezTo>
                <a:cubicBezTo>
                  <a:pt x="4784389" y="2097825"/>
                  <a:pt x="4806151" y="2533687"/>
                  <a:pt x="4801114" y="2705795"/>
                </a:cubicBezTo>
                <a:cubicBezTo>
                  <a:pt x="4796077" y="2877903"/>
                  <a:pt x="4821010" y="3098779"/>
                  <a:pt x="4801114" y="3460699"/>
                </a:cubicBezTo>
                <a:cubicBezTo>
                  <a:pt x="4781218" y="3822619"/>
                  <a:pt x="4828343" y="3826097"/>
                  <a:pt x="4801114" y="4007354"/>
                </a:cubicBezTo>
                <a:cubicBezTo>
                  <a:pt x="4773885" y="4188612"/>
                  <a:pt x="4821321" y="4364002"/>
                  <a:pt x="4801114" y="4658133"/>
                </a:cubicBezTo>
                <a:cubicBezTo>
                  <a:pt x="4780907" y="4952264"/>
                  <a:pt x="4813237" y="5159178"/>
                  <a:pt x="4801114" y="5360975"/>
                </a:cubicBezTo>
                <a:cubicBezTo>
                  <a:pt x="4799886" y="5442743"/>
                  <a:pt x="4747305" y="5512572"/>
                  <a:pt x="4646374" y="5515715"/>
                </a:cubicBezTo>
                <a:cubicBezTo>
                  <a:pt x="4527086" y="5531720"/>
                  <a:pt x="4374268" y="5497000"/>
                  <a:pt x="4139461" y="5515715"/>
                </a:cubicBezTo>
                <a:cubicBezTo>
                  <a:pt x="3904654" y="5534430"/>
                  <a:pt x="3587741" y="5484532"/>
                  <a:pt x="3407966" y="5515715"/>
                </a:cubicBezTo>
                <a:cubicBezTo>
                  <a:pt x="3228191" y="5546898"/>
                  <a:pt x="2935274" y="5547349"/>
                  <a:pt x="2766304" y="5515715"/>
                </a:cubicBezTo>
                <a:cubicBezTo>
                  <a:pt x="2597334" y="5484081"/>
                  <a:pt x="2441642" y="5509931"/>
                  <a:pt x="2214475" y="5515715"/>
                </a:cubicBezTo>
                <a:cubicBezTo>
                  <a:pt x="1987308" y="5521499"/>
                  <a:pt x="1724635" y="5509697"/>
                  <a:pt x="1572813" y="5515715"/>
                </a:cubicBezTo>
                <a:cubicBezTo>
                  <a:pt x="1420991" y="5521733"/>
                  <a:pt x="1289408" y="5525558"/>
                  <a:pt x="1065900" y="5515715"/>
                </a:cubicBezTo>
                <a:cubicBezTo>
                  <a:pt x="842392" y="5505872"/>
                  <a:pt x="367900" y="5526311"/>
                  <a:pt x="154740" y="5515715"/>
                </a:cubicBezTo>
                <a:cubicBezTo>
                  <a:pt x="67219" y="5519850"/>
                  <a:pt x="-10162" y="5432952"/>
                  <a:pt x="0" y="5360975"/>
                </a:cubicBezTo>
                <a:cubicBezTo>
                  <a:pt x="34160" y="5082236"/>
                  <a:pt x="-30573" y="4915226"/>
                  <a:pt x="0" y="4658133"/>
                </a:cubicBezTo>
                <a:cubicBezTo>
                  <a:pt x="30573" y="4401040"/>
                  <a:pt x="18603" y="4318706"/>
                  <a:pt x="0" y="4111479"/>
                </a:cubicBezTo>
                <a:cubicBezTo>
                  <a:pt x="-18603" y="3904252"/>
                  <a:pt x="-13484" y="3670324"/>
                  <a:pt x="0" y="3408637"/>
                </a:cubicBezTo>
                <a:cubicBezTo>
                  <a:pt x="13484" y="3146950"/>
                  <a:pt x="-14942" y="3145977"/>
                  <a:pt x="0" y="2914045"/>
                </a:cubicBezTo>
                <a:cubicBezTo>
                  <a:pt x="14942" y="2682113"/>
                  <a:pt x="33234" y="2428958"/>
                  <a:pt x="0" y="2211203"/>
                </a:cubicBezTo>
                <a:cubicBezTo>
                  <a:pt x="-33234" y="1993448"/>
                  <a:pt x="-11384" y="1862604"/>
                  <a:pt x="0" y="1664548"/>
                </a:cubicBezTo>
                <a:cubicBezTo>
                  <a:pt x="11384" y="1466492"/>
                  <a:pt x="-1159" y="1416425"/>
                  <a:pt x="0" y="1169956"/>
                </a:cubicBezTo>
                <a:cubicBezTo>
                  <a:pt x="1159" y="923487"/>
                  <a:pt x="24140" y="594833"/>
                  <a:pt x="0" y="154740"/>
                </a:cubicBezTo>
                <a:close/>
              </a:path>
            </a:pathLst>
          </a:custGeom>
          <a:solidFill>
            <a:schemeClr val="bg1">
              <a:lumMod val="95000"/>
            </a:schemeClr>
          </a:solidFill>
          <a:ln>
            <a:noFill/>
            <a:round/>
            <a:extLst>
              <a:ext uri="{C807C97D-BFC1-408E-A445-0C87EB9F89A2}">
                <ask:lineSketchStyleProps xmlns:ask="http://schemas.microsoft.com/office/drawing/2018/sketchyshapes" sd="1219033472">
                  <a:prstGeom prst="roundRect">
                    <a:avLst>
                      <a:gd name="adj" fmla="val 3223"/>
                    </a:avLst>
                  </a:prstGeom>
                  <ask:type>
                    <ask:lineSketchFreehand/>
                  </ask:type>
                </ask:lineSketchStyleProps>
              </a:ext>
            </a:extLst>
          </a:ln>
          <a:effectLst>
            <a:outerShdw blurRad="114300" dist="50800" dir="276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3" name="TextBox 12">
            <a:extLst>
              <a:ext uri="{FF2B5EF4-FFF2-40B4-BE49-F238E27FC236}">
                <a16:creationId xmlns:a16="http://schemas.microsoft.com/office/drawing/2014/main" id="{D904D714-0142-ED71-7692-A57C032ED13B}"/>
              </a:ext>
            </a:extLst>
          </p:cNvPr>
          <p:cNvSpPr txBox="1"/>
          <p:nvPr/>
        </p:nvSpPr>
        <p:spPr>
          <a:xfrm>
            <a:off x="7293613" y="1955816"/>
            <a:ext cx="3925020" cy="3683060"/>
          </a:xfrm>
          <a:prstGeom prst="rect">
            <a:avLst/>
          </a:prstGeom>
          <a:noFill/>
        </p:spPr>
        <p:txBody>
          <a:bodyPr wrap="square">
            <a:spAutoFit/>
          </a:bodyPr>
          <a:lstStyle/>
          <a:p>
            <a:pPr marL="0" marR="0" lvl="0" indent="0" algn="l" defTabSz="914400" rtl="0" eaLnBrk="1" fontAlgn="base" latinLnBrk="0" hangingPunct="1">
              <a:lnSpc>
                <a:spcPct val="100000"/>
              </a:lnSpc>
              <a:spcBef>
                <a:spcPts val="1200"/>
              </a:spcBef>
              <a:spcAft>
                <a:spcPts val="40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a:ea typeface="+mn-ea"/>
                <a:cs typeface="+mn-cs"/>
              </a:rPr>
              <a:t>During today’s session, we will…</a:t>
            </a:r>
          </a:p>
          <a:p>
            <a:pPr marL="285750" marR="0" lvl="0" indent="-285750" algn="l" defTabSz="914400" rtl="0" eaLnBrk="1" fontAlgn="base" latinLnBrk="0" hangingPunct="1">
              <a:lnSpc>
                <a:spcPct val="100000"/>
              </a:lnSpc>
              <a:spcBef>
                <a:spcPts val="12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Deepen our shared understanding of resource equity</a:t>
            </a:r>
          </a:p>
          <a:p>
            <a:pPr marL="285750" marR="0" lvl="0" indent="-285750" algn="l" defTabSz="914400" rtl="0" eaLnBrk="1" fontAlgn="base" latinLnBrk="0" hangingPunct="1">
              <a:lnSpc>
                <a:spcPct val="100000"/>
              </a:lnSpc>
              <a:spcBef>
                <a:spcPts val="12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Discuss how this approach connects to our school’s strategic goals</a:t>
            </a:r>
          </a:p>
          <a:p>
            <a:pPr marL="285750" marR="0" lvl="0" indent="-285750" algn="l" defTabSz="914400" rtl="0" eaLnBrk="1" fontAlgn="base" latinLnBrk="0" hangingPunct="1">
              <a:lnSpc>
                <a:spcPct val="100000"/>
              </a:lnSpc>
              <a:spcBef>
                <a:spcPts val="12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Explore the 5-step resource equity facilitation guide</a:t>
            </a:r>
          </a:p>
          <a:p>
            <a:pPr marL="285750" marR="0" lvl="0" indent="-285750" algn="l" defTabSz="914400" rtl="0" eaLnBrk="1" fontAlgn="base" latinLnBrk="0" hangingPunct="1">
              <a:lnSpc>
                <a:spcPct val="100000"/>
              </a:lnSpc>
              <a:spcBef>
                <a:spcPts val="1200"/>
              </a:spcBef>
              <a:spcAft>
                <a:spcPts val="4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Decide if we want to embark on </a:t>
            </a:r>
            <a:br>
              <a:rPr kumimoji="0" lang="en-US" sz="1800" b="0" i="0" u="none" strike="noStrike" kern="1200" cap="none" spc="0" normalizeH="0" baseline="0" noProof="0">
                <a:ln>
                  <a:noFill/>
                </a:ln>
                <a:solidFill>
                  <a:prstClr val="black"/>
                </a:solidFill>
                <a:effectLst/>
                <a:uLnTx/>
                <a:uFillTx/>
                <a:latin typeface="Aptos"/>
                <a:ea typeface="+mn-ea"/>
                <a:cs typeface="+mn-cs"/>
              </a:rPr>
            </a:br>
            <a:r>
              <a:rPr kumimoji="0" lang="en-US" sz="1800" b="0" i="0" u="none" strike="noStrike" kern="1200" cap="none" spc="0" normalizeH="0" baseline="0" noProof="0">
                <a:ln>
                  <a:noFill/>
                </a:ln>
                <a:solidFill>
                  <a:prstClr val="black"/>
                </a:solidFill>
                <a:effectLst/>
                <a:uLnTx/>
                <a:uFillTx/>
                <a:latin typeface="Aptos"/>
                <a:ea typeface="+mn-ea"/>
                <a:cs typeface="+mn-cs"/>
              </a:rPr>
              <a:t>this process!</a:t>
            </a:r>
          </a:p>
        </p:txBody>
      </p:sp>
      <p:sp>
        <p:nvSpPr>
          <p:cNvPr id="14" name="Title 2">
            <a:extLst>
              <a:ext uri="{FF2B5EF4-FFF2-40B4-BE49-F238E27FC236}">
                <a16:creationId xmlns:a16="http://schemas.microsoft.com/office/drawing/2014/main" id="{6E48C85C-E4AC-20CE-4B88-A208B486460D}"/>
              </a:ext>
            </a:extLst>
          </p:cNvPr>
          <p:cNvSpPr txBox="1">
            <a:spLocks/>
          </p:cNvSpPr>
          <p:nvPr/>
        </p:nvSpPr>
        <p:spPr>
          <a:xfrm>
            <a:off x="7293613" y="860236"/>
            <a:ext cx="39250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3057"/>
                </a:solidFill>
                <a:latin typeface="Aptos" panose="020B00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srgbClr val="003057"/>
                </a:solidFill>
                <a:effectLst/>
                <a:uLnTx/>
                <a:uFillTx/>
                <a:latin typeface="Aptos" panose="020B0004020202020204" pitchFamily="34" charset="0"/>
                <a:ea typeface="+mj-ea"/>
                <a:cs typeface="+mj-cs"/>
              </a:rPr>
              <a:t>Today’s Objectives</a:t>
            </a:r>
          </a:p>
        </p:txBody>
      </p:sp>
    </p:spTree>
    <p:extLst>
      <p:ext uri="{BB962C8B-B14F-4D97-AF65-F5344CB8AC3E}">
        <p14:creationId xmlns:p14="http://schemas.microsoft.com/office/powerpoint/2010/main" val="12483148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40AD6-E944-52B3-CBBF-7D9C27BA97D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26C847-49CC-4D35-6847-68E3E3932419}"/>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14E057EF-7D65-CC71-8E0F-161109BE2DCB}"/>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Aptos" panose="020B0004020202020204" pitchFamily="34" charset="0"/>
              </a:rPr>
              <a:t>Discussion instructions</a:t>
            </a:r>
          </a:p>
        </p:txBody>
      </p:sp>
      <p:graphicFrame>
        <p:nvGraphicFramePr>
          <p:cNvPr id="3" name="think-cell data - do not delete" hidden="1">
            <a:extLst>
              <a:ext uri="{FF2B5EF4-FFF2-40B4-BE49-F238E27FC236}">
                <a16:creationId xmlns:a16="http://schemas.microsoft.com/office/drawing/2014/main" id="{E8D070EC-76F4-A92A-4E14-1B92BF22063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E8D070EC-76F4-A92A-4E14-1B92BF22063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90CE93A6-9764-CF54-41D4-A45C2E850E7D}"/>
              </a:ext>
            </a:extLst>
          </p:cNvPr>
          <p:cNvSpPr>
            <a:spLocks noGrp="1"/>
          </p:cNvSpPr>
          <p:nvPr>
            <p:ph type="sldNum" sz="quarter" idx="12"/>
          </p:nvPr>
        </p:nvSpPr>
        <p:spPr/>
        <p:txBody>
          <a:bodyPr/>
          <a:lstStyle/>
          <a:p>
            <a:fld id="{330EA680-D336-4FF7-8B7A-9848BB0A1C32}" type="slidenum">
              <a:rPr lang="en-US" smtClean="0"/>
              <a:t>90</a:t>
            </a:fld>
            <a:endParaRPr lang="en-US"/>
          </a:p>
        </p:txBody>
      </p:sp>
      <p:sp>
        <p:nvSpPr>
          <p:cNvPr id="11" name="Text Placeholder 2">
            <a:extLst>
              <a:ext uri="{FF2B5EF4-FFF2-40B4-BE49-F238E27FC236}">
                <a16:creationId xmlns:a16="http://schemas.microsoft.com/office/drawing/2014/main" id="{D1F742CA-1D63-FB0F-C4DD-2E6D09C29E3B}"/>
              </a:ext>
            </a:extLst>
          </p:cNvPr>
          <p:cNvSpPr txBox="1">
            <a:spLocks/>
          </p:cNvSpPr>
          <p:nvPr/>
        </p:nvSpPr>
        <p:spPr>
          <a:xfrm>
            <a:off x="623021" y="1870867"/>
            <a:ext cx="5472979" cy="3939540"/>
          </a:xfrm>
          <a:prstGeom prst="rect">
            <a:avLst/>
          </a:prstGeom>
        </p:spPr>
        <p:txBody>
          <a:bodyPr wrap="square" lIns="91440" tIns="45720" rIns="91440" bIns="45720" anchor="t">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fontAlgn="base">
              <a:spcAft>
                <a:spcPts val="1200"/>
              </a:spcAft>
            </a:pPr>
            <a:r>
              <a:rPr lang="en-US" sz="2200">
                <a:solidFill>
                  <a:schemeClr val="tx1"/>
                </a:solidFill>
                <a:latin typeface="Aptos" panose="020B0004020202020204" pitchFamily="34" charset="0"/>
              </a:rPr>
              <a:t>We’ll discuss our school’s data for each prioritized resource inequity to make meaning of the findings and identify potential actions:</a:t>
            </a:r>
          </a:p>
          <a:p>
            <a:pPr marL="457200" indent="-457200" fontAlgn="base">
              <a:spcAft>
                <a:spcPts val="1200"/>
              </a:spcAft>
              <a:buFont typeface="+mj-lt"/>
              <a:buAutoNum type="arabicPeriod"/>
            </a:pPr>
            <a:r>
              <a:rPr lang="en-US" sz="2200" b="0" i="0" u="none" strike="noStrike">
                <a:solidFill>
                  <a:srgbClr val="000000"/>
                </a:solidFill>
                <a:effectLst/>
                <a:latin typeface="Aptos" panose="020B0004020202020204" pitchFamily="34" charset="0"/>
              </a:rPr>
              <a:t>What trends do we observe? </a:t>
            </a:r>
            <a:br>
              <a:rPr lang="en-US" sz="2200" b="0" i="0" u="none" strike="noStrike">
                <a:solidFill>
                  <a:srgbClr val="000000"/>
                </a:solidFill>
                <a:effectLst/>
                <a:latin typeface="Aptos" panose="020B0004020202020204" pitchFamily="34" charset="0"/>
              </a:rPr>
            </a:br>
            <a:r>
              <a:rPr lang="en-US" sz="2200" b="0" i="0" u="none" strike="noStrike">
                <a:solidFill>
                  <a:srgbClr val="000000"/>
                </a:solidFill>
                <a:effectLst/>
                <a:latin typeface="Aptos" panose="020B0004020202020204" pitchFamily="34" charset="0"/>
              </a:rPr>
              <a:t>Which student groups are impacted?</a:t>
            </a:r>
          </a:p>
          <a:p>
            <a:pPr marL="457200" indent="-457200" fontAlgn="base">
              <a:spcAft>
                <a:spcPts val="1200"/>
              </a:spcAft>
              <a:buFont typeface="+mj-lt"/>
              <a:buAutoNum type="arabicPeriod"/>
            </a:pPr>
            <a:r>
              <a:rPr lang="en-US" sz="2200" b="0" i="0" u="none" strike="noStrike">
                <a:solidFill>
                  <a:srgbClr val="000000"/>
                </a:solidFill>
                <a:effectLst/>
                <a:latin typeface="Aptos" panose="020B0004020202020204" pitchFamily="34" charset="0"/>
              </a:rPr>
              <a:t>Why do we think this is happening? </a:t>
            </a:r>
            <a:br>
              <a:rPr lang="en-US" sz="2200" b="0" i="0" u="none" strike="noStrike">
                <a:solidFill>
                  <a:srgbClr val="000000"/>
                </a:solidFill>
                <a:effectLst/>
                <a:latin typeface="Aptos" panose="020B0004020202020204" pitchFamily="34" charset="0"/>
              </a:rPr>
            </a:br>
            <a:r>
              <a:rPr lang="en-US" sz="2200" b="0" i="0" u="none" strike="noStrike">
                <a:solidFill>
                  <a:srgbClr val="000000"/>
                </a:solidFill>
                <a:effectLst/>
                <a:latin typeface="Aptos" panose="020B0004020202020204" pitchFamily="34" charset="0"/>
              </a:rPr>
              <a:t>What further inquiry might we need?</a:t>
            </a:r>
          </a:p>
          <a:p>
            <a:pPr marL="457200" indent="-457200" fontAlgn="base">
              <a:spcAft>
                <a:spcPts val="1200"/>
              </a:spcAft>
              <a:buFont typeface="+mj-lt"/>
              <a:buAutoNum type="arabicPeriod"/>
            </a:pPr>
            <a:r>
              <a:rPr lang="en-US" sz="2200" b="0" i="0" u="none" strike="noStrike">
                <a:solidFill>
                  <a:srgbClr val="000000"/>
                </a:solidFill>
                <a:effectLst/>
                <a:latin typeface="Aptos" panose="020B0004020202020204" pitchFamily="34" charset="0"/>
              </a:rPr>
              <a:t>What are some potential actions </a:t>
            </a:r>
            <a:br>
              <a:rPr lang="en-US" sz="2200" b="0" i="0" u="none" strike="noStrike">
                <a:solidFill>
                  <a:srgbClr val="000000"/>
                </a:solidFill>
                <a:effectLst/>
                <a:latin typeface="Aptos" panose="020B0004020202020204" pitchFamily="34" charset="0"/>
              </a:rPr>
            </a:br>
            <a:r>
              <a:rPr lang="en-US" sz="2200" b="0" i="0" u="none" strike="noStrike">
                <a:solidFill>
                  <a:srgbClr val="000000"/>
                </a:solidFill>
                <a:effectLst/>
                <a:latin typeface="Aptos" panose="020B0004020202020204" pitchFamily="34" charset="0"/>
              </a:rPr>
              <a:t>we could consider?</a:t>
            </a:r>
          </a:p>
        </p:txBody>
      </p:sp>
      <p:pic>
        <p:nvPicPr>
          <p:cNvPr id="13" name="Picture 12">
            <a:extLst>
              <a:ext uri="{FF2B5EF4-FFF2-40B4-BE49-F238E27FC236}">
                <a16:creationId xmlns:a16="http://schemas.microsoft.com/office/drawing/2014/main" id="{9FA90BA6-DE77-C678-DA9D-CC153FD1C1B0}"/>
              </a:ext>
            </a:extLst>
          </p:cNvPr>
          <p:cNvPicPr>
            <a:picLocks noChangeAspect="1"/>
          </p:cNvPicPr>
          <p:nvPr/>
        </p:nvPicPr>
        <p:blipFill>
          <a:blip r:embed="rId5"/>
          <a:srcRect l="43683" t="34697" r="13854"/>
          <a:stretch/>
        </p:blipFill>
        <p:spPr>
          <a:xfrm>
            <a:off x="6772759" y="1313732"/>
            <a:ext cx="5419240" cy="5544268"/>
          </a:xfrm>
          <a:prstGeom prst="rect">
            <a:avLst/>
          </a:prstGeom>
        </p:spPr>
      </p:pic>
    </p:spTree>
    <p:extLst>
      <p:ext uri="{BB962C8B-B14F-4D97-AF65-F5344CB8AC3E}">
        <p14:creationId xmlns:p14="http://schemas.microsoft.com/office/powerpoint/2010/main" val="3356087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9C132978-931E-8A7D-89E5-D2D959CD7901}"/>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12CB1BB-10B6-BB3D-78FD-7CEBAB309BD7}"/>
              </a:ext>
            </a:extLst>
          </p:cNvPr>
          <p:cNvGraphicFramePr>
            <a:graphicFrameLocks noChangeAspect="1"/>
          </p:cNvGraphicFramePr>
          <p:nvPr>
            <p:custDataLst>
              <p:tags r:id="rId1"/>
            </p:custDataLst>
            <p:extLst>
              <p:ext uri="{D42A27DB-BD31-4B8C-83A1-F6EECF244321}">
                <p14:modId xmlns:p14="http://schemas.microsoft.com/office/powerpoint/2010/main" val="38737982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4" progId="TCLayout.ActiveDocument.1">
                  <p:embed/>
                </p:oleObj>
              </mc:Choice>
              <mc:Fallback>
                <p:oleObj name="think-cell Slide" r:id="rId3" imgW="484" imgH="484" progId="TCLayout.ActiveDocument.1">
                  <p:embed/>
                  <p:pic>
                    <p:nvPicPr>
                      <p:cNvPr id="4" name="think-cell data - do not delete" hidden="1">
                        <a:extLst>
                          <a:ext uri="{FF2B5EF4-FFF2-40B4-BE49-F238E27FC236}">
                            <a16:creationId xmlns:a16="http://schemas.microsoft.com/office/drawing/2014/main" id="{912CB1BB-10B6-BB3D-78FD-7CEBAB309B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DC4A0D5E-A6F5-57EF-C3DE-BDA0F788BBD7}"/>
              </a:ext>
            </a:extLst>
          </p:cNvPr>
          <p:cNvPicPr>
            <a:picLocks noGrp="1" noRot="1" noMove="1" noResize="1" noEditPoints="1" noAdjustHandles="1" noChangeArrowheads="1" noChangeShapeType="1" noCrop="1"/>
          </p:cNvPicPr>
          <p:nvPr/>
        </p:nvPicPr>
        <p:blipFill>
          <a:blip r:embed="rId5"/>
          <a:srcRect t="12237" b="31499"/>
          <a:stretch/>
        </p:blipFill>
        <p:spPr>
          <a:xfrm>
            <a:off x="0" y="0"/>
            <a:ext cx="12188952" cy="6858000"/>
          </a:xfrm>
          <a:prstGeom prst="rect">
            <a:avLst/>
          </a:prstGeom>
        </p:spPr>
      </p:pic>
      <p:sp>
        <p:nvSpPr>
          <p:cNvPr id="5" name="Slide Number Placeholder 2">
            <a:extLst>
              <a:ext uri="{FF2B5EF4-FFF2-40B4-BE49-F238E27FC236}">
                <a16:creationId xmlns:a16="http://schemas.microsoft.com/office/drawing/2014/main" id="{FB5FE80E-1494-562C-FEB9-8464E89FD046}"/>
              </a:ext>
            </a:extLst>
          </p:cNvPr>
          <p:cNvSpPr>
            <a:spLocks noGrp="1"/>
          </p:cNvSpPr>
          <p:nvPr>
            <p:ph type="sldNum" idx="12"/>
          </p:nvPr>
        </p:nvSpPr>
        <p:spPr>
          <a:xfrm>
            <a:off x="8741664" y="6343650"/>
            <a:ext cx="3319272" cy="365125"/>
          </a:xfrm>
        </p:spPr>
        <p:txBody>
          <a:bodyPr/>
          <a:lstStyle/>
          <a:p>
            <a:fld id="{330EA680-D336-4FF7-8B7A-9848BB0A1C32}" type="slidenum">
              <a:rPr lang="en-US" smtClean="0">
                <a:latin typeface="Aptos" panose="020B0004020202020204" pitchFamily="34" charset="0"/>
              </a:rPr>
              <a:t>91</a:t>
            </a:fld>
            <a:endParaRPr lang="en-US">
              <a:latin typeface="Aptos" panose="020B0004020202020204" pitchFamily="34" charset="0"/>
            </a:endParaRPr>
          </a:p>
        </p:txBody>
      </p:sp>
      <p:sp>
        <p:nvSpPr>
          <p:cNvPr id="7" name="Rectangle 6">
            <a:extLst>
              <a:ext uri="{FF2B5EF4-FFF2-40B4-BE49-F238E27FC236}">
                <a16:creationId xmlns:a16="http://schemas.microsoft.com/office/drawing/2014/main" id="{319352FE-E800-315A-BB22-89144A30BC18}"/>
              </a:ext>
            </a:extLst>
          </p:cNvPr>
          <p:cNvSpPr/>
          <p:nvPr/>
        </p:nvSpPr>
        <p:spPr>
          <a:xfrm>
            <a:off x="260603" y="1772575"/>
            <a:ext cx="11670791" cy="4616449"/>
          </a:xfrm>
          <a:prstGeom prst="rect">
            <a:avLst/>
          </a:prstGeom>
          <a:solidFill>
            <a:srgbClr val="FDB813">
              <a:lumMod val="40000"/>
              <a:lumOff val="60000"/>
            </a:srgbClr>
          </a:solidFill>
          <a:ln w="12700" cap="flat" cmpd="sng" algn="ctr">
            <a:noFill/>
            <a:prstDash val="solid"/>
            <a:miter lim="800000"/>
          </a:ln>
          <a:effectLst/>
        </p:spPr>
        <p:txBody>
          <a:bodyPr lIns="91440" tIns="45720" rIns="91440" bIns="457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3057"/>
                </a:solidFill>
                <a:effectLst/>
                <a:uLnTx/>
                <a:uFillTx/>
                <a:latin typeface="Aptos" panose="020B0004020202020204" pitchFamily="34" charset="0"/>
              </a:rPr>
              <a:t>FACILITATOR NOTE: </a:t>
            </a:r>
          </a:p>
          <a:p>
            <a:pPr marL="0" marR="0" lvl="0" indent="0" defTabSz="914400" eaLnBrk="1" fontAlgn="auto" latinLnBrk="0" hangingPunct="1">
              <a:lnSpc>
                <a:spcPct val="100000"/>
              </a:lnSpc>
              <a:spcBef>
                <a:spcPts val="0"/>
              </a:spcBef>
              <a:spcAft>
                <a:spcPts val="0"/>
              </a:spcAft>
              <a:buClrTx/>
              <a:buSzTx/>
              <a:buFontTx/>
              <a:buNone/>
              <a:tabLst/>
              <a:defRPr/>
            </a:pPr>
            <a:r>
              <a:rPr lang="en-US" sz="2800" kern="0">
                <a:solidFill>
                  <a:prstClr val="black"/>
                </a:solidFill>
                <a:latin typeface="Aptos" panose="020B0004020202020204" pitchFamily="34" charset="0"/>
              </a:rPr>
              <a:t>Add the title of prioritized resource equity #3 to the placeholder above.</a:t>
            </a:r>
          </a:p>
          <a:p>
            <a:pPr marL="0" marR="0" lvl="0" indent="0" defTabSz="914400" eaLnBrk="1" fontAlgn="auto" latinLnBrk="0" hangingPunct="1">
              <a:lnSpc>
                <a:spcPct val="100000"/>
              </a:lnSpc>
              <a:spcBef>
                <a:spcPts val="0"/>
              </a:spcBef>
              <a:spcAft>
                <a:spcPts val="0"/>
              </a:spcAft>
              <a:buClrTx/>
              <a:buSzTx/>
              <a:buFontTx/>
              <a:buNone/>
              <a:tabLst/>
              <a:defRPr/>
            </a:pPr>
            <a:endParaRPr lang="en-US" sz="2800">
              <a:solidFill>
                <a:prstClr val="black"/>
              </a:solidFill>
              <a:latin typeface="Aptos" panose="020B00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0B0004020202020204" pitchFamily="34" charset="0"/>
              </a:rPr>
              <a:t>Then, delete this facilitator note.</a:t>
            </a:r>
          </a:p>
        </p:txBody>
      </p:sp>
      <p:sp>
        <p:nvSpPr>
          <p:cNvPr id="9" name="TextBox 8">
            <a:extLst>
              <a:ext uri="{FF2B5EF4-FFF2-40B4-BE49-F238E27FC236}">
                <a16:creationId xmlns:a16="http://schemas.microsoft.com/office/drawing/2014/main" id="{B5DC1568-453C-92CC-AD85-A4778AC2A6EC}"/>
              </a:ext>
            </a:extLst>
          </p:cNvPr>
          <p:cNvSpPr txBox="1"/>
          <p:nvPr/>
        </p:nvSpPr>
        <p:spPr>
          <a:xfrm>
            <a:off x="332232" y="805994"/>
            <a:ext cx="11527535" cy="769441"/>
          </a:xfrm>
          <a:prstGeom prst="rect">
            <a:avLst/>
          </a:prstGeom>
          <a:noFill/>
        </p:spPr>
        <p:txBody>
          <a:bodyPr wrap="square">
            <a:spAutoFit/>
          </a:bodyPr>
          <a:lstStyle/>
          <a:p>
            <a:r>
              <a:rPr kumimoji="0" lang="en-US" sz="4400" b="1" i="0" u="none" strike="noStrike" kern="1200" cap="none" spc="0" normalizeH="0" baseline="0" noProof="0">
                <a:ln>
                  <a:noFill/>
                </a:ln>
                <a:solidFill>
                  <a:srgbClr val="F7921D"/>
                </a:solidFill>
                <a:effectLst/>
                <a:uLnTx/>
                <a:uFillTx/>
                <a:latin typeface="Aptos" panose="020B0004020202020204" pitchFamily="34" charset="0"/>
                <a:ea typeface="+mj-ea"/>
                <a:cs typeface="+mj-cs"/>
              </a:rPr>
              <a:t>Priority Resource Inequity #1: </a:t>
            </a:r>
            <a:r>
              <a:rPr kumimoji="0" lang="en-US" sz="4400" b="1" i="0" u="none" strike="noStrike" kern="1200" cap="none" spc="0" normalizeH="0" baseline="0" noProof="0">
                <a:ln>
                  <a:noFill/>
                </a:ln>
                <a:solidFill>
                  <a:srgbClr val="F7921D"/>
                </a:solidFill>
                <a:effectLst/>
                <a:highlight>
                  <a:srgbClr val="FEE3A1"/>
                </a:highlight>
                <a:uLnTx/>
                <a:uFillTx/>
                <a:latin typeface="Aptos" panose="020B0004020202020204" pitchFamily="34" charset="0"/>
                <a:ea typeface="+mj-ea"/>
                <a:cs typeface="+mj-cs"/>
              </a:rPr>
              <a:t>[</a:t>
            </a:r>
            <a:r>
              <a:rPr lang="en-US" sz="4400" b="1">
                <a:solidFill>
                  <a:srgbClr val="F7921D"/>
                </a:solidFill>
                <a:highlight>
                  <a:srgbClr val="FEE3A1"/>
                </a:highlight>
                <a:latin typeface="Aptos" panose="020B0004020202020204" pitchFamily="34" charset="0"/>
                <a:ea typeface="+mj-ea"/>
                <a:cs typeface="+mj-cs"/>
              </a:rPr>
              <a:t>ADD HERE]</a:t>
            </a:r>
            <a:endParaRPr lang="en-US" sz="4400">
              <a:solidFill>
                <a:srgbClr val="F7921D"/>
              </a:solidFill>
              <a:highlight>
                <a:srgbClr val="FEE3A1"/>
              </a:highlight>
              <a:latin typeface="Aptos" panose="020B0004020202020204" pitchFamily="34" charset="0"/>
            </a:endParaRPr>
          </a:p>
        </p:txBody>
      </p:sp>
    </p:spTree>
    <p:extLst>
      <p:ext uri="{BB962C8B-B14F-4D97-AF65-F5344CB8AC3E}">
        <p14:creationId xmlns:p14="http://schemas.microsoft.com/office/powerpoint/2010/main" val="21937772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2190C4A6-154A-B4CC-39F1-D3381DF91281}"/>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813A707-93EC-42F4-E985-6FC47F7B40A4}"/>
              </a:ext>
            </a:extLst>
          </p:cNvPr>
          <p:cNvGraphicFramePr>
            <a:graphicFrameLocks noChangeAspect="1"/>
          </p:cNvGraphicFramePr>
          <p:nvPr>
            <p:custDataLst>
              <p:tags r:id="rId1"/>
            </p:custDataLst>
            <p:extLst>
              <p:ext uri="{D42A27DB-BD31-4B8C-83A1-F6EECF244321}">
                <p14:modId xmlns:p14="http://schemas.microsoft.com/office/powerpoint/2010/main" val="3190395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B813A707-93EC-42F4-E985-6FC47F7B40A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C8CAD87E-B79B-CA54-0395-8E5A345D8589}"/>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197B588-3410-CEE9-3914-DC246B5090CA}"/>
              </a:ext>
            </a:extLst>
          </p:cNvPr>
          <p:cNvSpPr>
            <a:spLocks noGrp="1"/>
          </p:cNvSpPr>
          <p:nvPr>
            <p:ph type="title"/>
          </p:nvPr>
        </p:nvSpPr>
        <p:spPr>
          <a:xfrm>
            <a:off x="838200" y="365125"/>
            <a:ext cx="10515600" cy="806129"/>
          </a:xfrm>
        </p:spPr>
        <p:txBody>
          <a:bodyPr vert="horz">
            <a:noAutofit/>
          </a:bodyPr>
          <a:lstStyle/>
          <a:p>
            <a:r>
              <a:rPr lang="en-US" sz="3600" b="1"/>
              <a:t>[Facilitator: placeholder for data and </a:t>
            </a:r>
            <a:br>
              <a:rPr lang="en-US" sz="3600" b="1"/>
            </a:br>
            <a:r>
              <a:rPr lang="en-US" sz="3600" b="1"/>
              <a:t>discussion/action slides]</a:t>
            </a:r>
          </a:p>
        </p:txBody>
      </p:sp>
      <p:sp>
        <p:nvSpPr>
          <p:cNvPr id="6" name="Content Placeholder 5">
            <a:extLst>
              <a:ext uri="{FF2B5EF4-FFF2-40B4-BE49-F238E27FC236}">
                <a16:creationId xmlns:a16="http://schemas.microsoft.com/office/drawing/2014/main" id="{C80A12FE-558A-79F7-ACFD-6C7D29575C71}"/>
              </a:ext>
            </a:extLst>
          </p:cNvPr>
          <p:cNvSpPr>
            <a:spLocks noGrp="1"/>
          </p:cNvSpPr>
          <p:nvPr>
            <p:ph idx="1"/>
          </p:nvPr>
        </p:nvSpPr>
        <p:spPr>
          <a:xfrm>
            <a:off x="838200" y="2187574"/>
            <a:ext cx="10515600" cy="4351338"/>
          </a:xfrm>
        </p:spPr>
        <p:txBody>
          <a:bodyPr vert="horz" lIns="91440" tIns="45720" rIns="91440" bIns="45720" rtlCol="0" anchor="t">
            <a:noAutofit/>
          </a:bodyPr>
          <a:lstStyle/>
          <a:p>
            <a:pPr marL="0" indent="0">
              <a:buNone/>
            </a:pPr>
            <a:r>
              <a:rPr lang="en-US">
                <a:cs typeface="Arial"/>
              </a:rPr>
              <a:t>Insert the following slides</a:t>
            </a:r>
            <a:r>
              <a:rPr lang="en-US">
                <a:solidFill>
                  <a:srgbClr val="FF0000"/>
                </a:solidFill>
                <a:cs typeface="Arial"/>
              </a:rPr>
              <a:t> </a:t>
            </a:r>
            <a:r>
              <a:rPr lang="en-US">
                <a:cs typeface="Arial"/>
              </a:rPr>
              <a:t>into this spot in the deck:</a:t>
            </a:r>
          </a:p>
          <a:p>
            <a:pPr marL="514350" indent="-514350">
              <a:buFontTx/>
              <a:buAutoNum type="arabicPeriod"/>
            </a:pPr>
            <a:r>
              <a:rPr lang="en-US">
                <a:cs typeface="Arial" panose="020B0604020202020204" pitchFamily="34" charset="0"/>
              </a:rPr>
              <a:t>Your school’s data for prioritized resource inequity #1</a:t>
            </a:r>
          </a:p>
          <a:p>
            <a:pPr marL="514350" indent="-514350">
              <a:buFontTx/>
              <a:buAutoNum type="arabicPeriod"/>
            </a:pPr>
            <a:r>
              <a:rPr lang="en-US">
                <a:cs typeface="Arial"/>
              </a:rPr>
              <a:t>The discussion/actions slide for that same resource inequity (from the PREWORK: Before Meeting 4 section)</a:t>
            </a:r>
          </a:p>
          <a:p>
            <a:pPr marL="0" indent="0">
              <a:buNone/>
            </a:pPr>
            <a:endParaRPr lang="en-US">
              <a:cs typeface="Arial" panose="020B0604020202020204" pitchFamily="34" charset="0"/>
            </a:endParaRPr>
          </a:p>
          <a:p>
            <a:pPr marL="0" indent="0">
              <a:buNone/>
            </a:pPr>
            <a:r>
              <a:rPr lang="en-US">
                <a:cs typeface="Arial"/>
              </a:rPr>
              <a:t>Then, delete this placeholder slide.</a:t>
            </a:r>
          </a:p>
        </p:txBody>
      </p:sp>
      <p:sp>
        <p:nvSpPr>
          <p:cNvPr id="3" name="Slide Number Placeholder 2">
            <a:extLst>
              <a:ext uri="{FF2B5EF4-FFF2-40B4-BE49-F238E27FC236}">
                <a16:creationId xmlns:a16="http://schemas.microsoft.com/office/drawing/2014/main" id="{5CAA9D8E-8242-655B-D847-F32C2C3C742C}"/>
              </a:ext>
            </a:extLst>
          </p:cNvPr>
          <p:cNvSpPr>
            <a:spLocks noGrp="1"/>
          </p:cNvSpPr>
          <p:nvPr>
            <p:ph type="sldNum" sz="quarter" idx="12"/>
          </p:nvPr>
        </p:nvSpPr>
        <p:spPr/>
        <p:txBody>
          <a:bodyPr/>
          <a:lstStyle/>
          <a:p>
            <a:fld id="{330EA680-D336-4FF7-8B7A-9848BB0A1C32}" type="slidenum">
              <a:rPr lang="en-US" smtClean="0"/>
              <a:t>92</a:t>
            </a:fld>
            <a:endParaRPr lang="en-US"/>
          </a:p>
        </p:txBody>
      </p:sp>
    </p:spTree>
    <p:extLst>
      <p:ext uri="{BB962C8B-B14F-4D97-AF65-F5344CB8AC3E}">
        <p14:creationId xmlns:p14="http://schemas.microsoft.com/office/powerpoint/2010/main" val="31311128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B6ED3E9C-E5CD-A0D4-A1A5-EC9C545CAADA}"/>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13AC4C0-1D65-BA55-5FB6-63823FE70678}"/>
              </a:ext>
            </a:extLst>
          </p:cNvPr>
          <p:cNvGraphicFramePr>
            <a:graphicFrameLocks noChangeAspect="1"/>
          </p:cNvGraphicFramePr>
          <p:nvPr>
            <p:custDataLst>
              <p:tags r:id="rId1"/>
            </p:custDataLst>
            <p:extLst>
              <p:ext uri="{D42A27DB-BD31-4B8C-83A1-F6EECF244321}">
                <p14:modId xmlns:p14="http://schemas.microsoft.com/office/powerpoint/2010/main" val="29196712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4" progId="TCLayout.ActiveDocument.1">
                  <p:embed/>
                </p:oleObj>
              </mc:Choice>
              <mc:Fallback>
                <p:oleObj name="think-cell Slide" r:id="rId3" imgW="484" imgH="484" progId="TCLayout.ActiveDocument.1">
                  <p:embed/>
                  <p:pic>
                    <p:nvPicPr>
                      <p:cNvPr id="4" name="think-cell data - do not delete" hidden="1">
                        <a:extLst>
                          <a:ext uri="{FF2B5EF4-FFF2-40B4-BE49-F238E27FC236}">
                            <a16:creationId xmlns:a16="http://schemas.microsoft.com/office/drawing/2014/main" id="{613AC4C0-1D65-BA55-5FB6-63823FE706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074E4C36-1C5E-D12A-4D02-DF48531CCB65}"/>
              </a:ext>
            </a:extLst>
          </p:cNvPr>
          <p:cNvPicPr>
            <a:picLocks noGrp="1" noRot="1" noMove="1" noResize="1" noEditPoints="1" noAdjustHandles="1" noChangeArrowheads="1" noChangeShapeType="1" noCrop="1"/>
          </p:cNvPicPr>
          <p:nvPr/>
        </p:nvPicPr>
        <p:blipFill>
          <a:blip r:embed="rId5"/>
          <a:srcRect t="12237" b="31499"/>
          <a:stretch/>
        </p:blipFill>
        <p:spPr>
          <a:xfrm>
            <a:off x="0" y="0"/>
            <a:ext cx="12188952" cy="6858000"/>
          </a:xfrm>
          <a:prstGeom prst="rect">
            <a:avLst/>
          </a:prstGeom>
        </p:spPr>
      </p:pic>
      <p:sp>
        <p:nvSpPr>
          <p:cNvPr id="5" name="Slide Number Placeholder 2">
            <a:extLst>
              <a:ext uri="{FF2B5EF4-FFF2-40B4-BE49-F238E27FC236}">
                <a16:creationId xmlns:a16="http://schemas.microsoft.com/office/drawing/2014/main" id="{F3879055-E2BE-2825-D7F9-875FC68FB232}"/>
              </a:ext>
            </a:extLst>
          </p:cNvPr>
          <p:cNvSpPr>
            <a:spLocks noGrp="1"/>
          </p:cNvSpPr>
          <p:nvPr>
            <p:ph type="sldNum" idx="12"/>
          </p:nvPr>
        </p:nvSpPr>
        <p:spPr>
          <a:xfrm>
            <a:off x="8741664" y="6343650"/>
            <a:ext cx="3319272" cy="365125"/>
          </a:xfrm>
        </p:spPr>
        <p:txBody>
          <a:bodyPr/>
          <a:lstStyle/>
          <a:p>
            <a:fld id="{330EA680-D336-4FF7-8B7A-9848BB0A1C32}" type="slidenum">
              <a:rPr lang="en-US" smtClean="0">
                <a:latin typeface="Aptos" panose="020B0004020202020204" pitchFamily="34" charset="0"/>
              </a:rPr>
              <a:t>93</a:t>
            </a:fld>
            <a:endParaRPr lang="en-US">
              <a:latin typeface="Aptos" panose="020B0004020202020204" pitchFamily="34" charset="0"/>
            </a:endParaRPr>
          </a:p>
        </p:txBody>
      </p:sp>
      <p:sp>
        <p:nvSpPr>
          <p:cNvPr id="7" name="Rectangle 6">
            <a:extLst>
              <a:ext uri="{FF2B5EF4-FFF2-40B4-BE49-F238E27FC236}">
                <a16:creationId xmlns:a16="http://schemas.microsoft.com/office/drawing/2014/main" id="{9F659F36-03EE-7C59-61B4-E1ADBD3C6175}"/>
              </a:ext>
            </a:extLst>
          </p:cNvPr>
          <p:cNvSpPr/>
          <p:nvPr/>
        </p:nvSpPr>
        <p:spPr>
          <a:xfrm>
            <a:off x="260603" y="1772575"/>
            <a:ext cx="11670791" cy="4616449"/>
          </a:xfrm>
          <a:prstGeom prst="rect">
            <a:avLst/>
          </a:prstGeom>
          <a:solidFill>
            <a:srgbClr val="FDB813">
              <a:lumMod val="40000"/>
              <a:lumOff val="60000"/>
            </a:srgbClr>
          </a:solidFill>
          <a:ln w="12700" cap="flat" cmpd="sng" algn="ctr">
            <a:noFill/>
            <a:prstDash val="solid"/>
            <a:miter lim="800000"/>
          </a:ln>
          <a:effectLst/>
        </p:spPr>
        <p:txBody>
          <a:bodyPr lIns="91440" tIns="45720" rIns="91440" bIns="457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3057"/>
                </a:solidFill>
                <a:effectLst/>
                <a:uLnTx/>
                <a:uFillTx/>
                <a:latin typeface="Aptos" panose="020B0004020202020204" pitchFamily="34" charset="0"/>
              </a:rPr>
              <a:t>FACILITATOR NOTE: </a:t>
            </a:r>
          </a:p>
          <a:p>
            <a:pPr marL="0" marR="0" lvl="0" indent="0" defTabSz="914400" eaLnBrk="1" fontAlgn="auto" latinLnBrk="0" hangingPunct="1">
              <a:lnSpc>
                <a:spcPct val="100000"/>
              </a:lnSpc>
              <a:spcBef>
                <a:spcPts val="0"/>
              </a:spcBef>
              <a:spcAft>
                <a:spcPts val="0"/>
              </a:spcAft>
              <a:buClrTx/>
              <a:buSzTx/>
              <a:buFontTx/>
              <a:buNone/>
              <a:tabLst/>
              <a:defRPr/>
            </a:pPr>
            <a:r>
              <a:rPr lang="en-US" sz="2800" kern="0">
                <a:solidFill>
                  <a:prstClr val="black"/>
                </a:solidFill>
                <a:latin typeface="Aptos" panose="020B0004020202020204" pitchFamily="34" charset="0"/>
              </a:rPr>
              <a:t>Add the title of prioritized resource equity #3 to the placeholder above.</a:t>
            </a:r>
          </a:p>
          <a:p>
            <a:pPr marL="0" marR="0" lvl="0" indent="0" defTabSz="914400" eaLnBrk="1" fontAlgn="auto" latinLnBrk="0" hangingPunct="1">
              <a:lnSpc>
                <a:spcPct val="100000"/>
              </a:lnSpc>
              <a:spcBef>
                <a:spcPts val="0"/>
              </a:spcBef>
              <a:spcAft>
                <a:spcPts val="0"/>
              </a:spcAft>
              <a:buClrTx/>
              <a:buSzTx/>
              <a:buFontTx/>
              <a:buNone/>
              <a:tabLst/>
              <a:defRPr/>
            </a:pPr>
            <a:endParaRPr lang="en-US" sz="2800">
              <a:solidFill>
                <a:prstClr val="black"/>
              </a:solidFill>
              <a:latin typeface="Aptos" panose="020B00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0B0004020202020204" pitchFamily="34" charset="0"/>
              </a:rPr>
              <a:t>Then, delete this facilitator note.</a:t>
            </a:r>
          </a:p>
        </p:txBody>
      </p:sp>
      <p:sp>
        <p:nvSpPr>
          <p:cNvPr id="9" name="TextBox 8">
            <a:extLst>
              <a:ext uri="{FF2B5EF4-FFF2-40B4-BE49-F238E27FC236}">
                <a16:creationId xmlns:a16="http://schemas.microsoft.com/office/drawing/2014/main" id="{A19CED39-CE63-23E3-D870-2280E1386155}"/>
              </a:ext>
            </a:extLst>
          </p:cNvPr>
          <p:cNvSpPr txBox="1"/>
          <p:nvPr/>
        </p:nvSpPr>
        <p:spPr>
          <a:xfrm>
            <a:off x="332232" y="805994"/>
            <a:ext cx="11527535" cy="769441"/>
          </a:xfrm>
          <a:prstGeom prst="rect">
            <a:avLst/>
          </a:prstGeom>
          <a:noFill/>
        </p:spPr>
        <p:txBody>
          <a:bodyPr wrap="square">
            <a:spAutoFit/>
          </a:bodyPr>
          <a:lstStyle/>
          <a:p>
            <a:r>
              <a:rPr kumimoji="0" lang="en-US" sz="4400" b="1" i="0" u="none" strike="noStrike" kern="1200" cap="none" spc="0" normalizeH="0" baseline="0" noProof="0">
                <a:ln>
                  <a:noFill/>
                </a:ln>
                <a:solidFill>
                  <a:srgbClr val="F7921D"/>
                </a:solidFill>
                <a:effectLst/>
                <a:uLnTx/>
                <a:uFillTx/>
                <a:latin typeface="Aptos" panose="020B0004020202020204" pitchFamily="34" charset="0"/>
                <a:ea typeface="+mj-ea"/>
                <a:cs typeface="+mj-cs"/>
              </a:rPr>
              <a:t>Priority Resource Inequity #</a:t>
            </a:r>
            <a:r>
              <a:rPr lang="en-US" sz="4400" b="1">
                <a:solidFill>
                  <a:srgbClr val="F7921D"/>
                </a:solidFill>
                <a:latin typeface="Aptos" panose="020B0004020202020204" pitchFamily="34" charset="0"/>
                <a:ea typeface="+mj-ea"/>
                <a:cs typeface="+mj-cs"/>
              </a:rPr>
              <a:t>2</a:t>
            </a:r>
            <a:r>
              <a:rPr kumimoji="0" lang="en-US" sz="4400" b="1" i="0" u="none" strike="noStrike" kern="1200" cap="none" spc="0" normalizeH="0" baseline="0" noProof="0">
                <a:ln>
                  <a:noFill/>
                </a:ln>
                <a:solidFill>
                  <a:srgbClr val="F7921D"/>
                </a:solidFill>
                <a:effectLst/>
                <a:uLnTx/>
                <a:uFillTx/>
                <a:latin typeface="Aptos" panose="020B0004020202020204" pitchFamily="34" charset="0"/>
                <a:ea typeface="+mj-ea"/>
                <a:cs typeface="+mj-cs"/>
              </a:rPr>
              <a:t>: </a:t>
            </a:r>
            <a:r>
              <a:rPr kumimoji="0" lang="en-US" sz="4400" b="1" i="0" u="none" strike="noStrike" kern="1200" cap="none" spc="0" normalizeH="0" baseline="0" noProof="0">
                <a:ln>
                  <a:noFill/>
                </a:ln>
                <a:solidFill>
                  <a:srgbClr val="F7921D"/>
                </a:solidFill>
                <a:effectLst/>
                <a:highlight>
                  <a:srgbClr val="FEE3A1"/>
                </a:highlight>
                <a:uLnTx/>
                <a:uFillTx/>
                <a:latin typeface="Aptos" panose="020B0004020202020204" pitchFamily="34" charset="0"/>
                <a:ea typeface="+mj-ea"/>
                <a:cs typeface="+mj-cs"/>
              </a:rPr>
              <a:t>[</a:t>
            </a:r>
            <a:r>
              <a:rPr lang="en-US" sz="4400" b="1">
                <a:solidFill>
                  <a:srgbClr val="F7921D"/>
                </a:solidFill>
                <a:highlight>
                  <a:srgbClr val="FEE3A1"/>
                </a:highlight>
                <a:latin typeface="Aptos" panose="020B0004020202020204" pitchFamily="34" charset="0"/>
                <a:ea typeface="+mj-ea"/>
                <a:cs typeface="+mj-cs"/>
              </a:rPr>
              <a:t>ADD HERE]</a:t>
            </a:r>
            <a:endParaRPr lang="en-US" sz="4400">
              <a:solidFill>
                <a:srgbClr val="F7921D"/>
              </a:solidFill>
              <a:highlight>
                <a:srgbClr val="FEE3A1"/>
              </a:highlight>
              <a:latin typeface="Aptos" panose="020B0004020202020204" pitchFamily="34" charset="0"/>
            </a:endParaRPr>
          </a:p>
        </p:txBody>
      </p:sp>
    </p:spTree>
    <p:extLst>
      <p:ext uri="{BB962C8B-B14F-4D97-AF65-F5344CB8AC3E}">
        <p14:creationId xmlns:p14="http://schemas.microsoft.com/office/powerpoint/2010/main" val="34054330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a:extLst>
            <a:ext uri="{FF2B5EF4-FFF2-40B4-BE49-F238E27FC236}">
              <a16:creationId xmlns:a16="http://schemas.microsoft.com/office/drawing/2014/main" id="{D503DF30-7CB6-F792-E1D1-8FC4939677EB}"/>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4846970-EB93-68DF-44FC-730B1499057D}"/>
              </a:ext>
            </a:extLst>
          </p:cNvPr>
          <p:cNvGraphicFramePr>
            <a:graphicFrameLocks noChangeAspect="1"/>
          </p:cNvGraphicFramePr>
          <p:nvPr>
            <p:custDataLst>
              <p:tags r:id="rId1"/>
            </p:custDataLst>
            <p:extLst>
              <p:ext uri="{D42A27DB-BD31-4B8C-83A1-F6EECF244321}">
                <p14:modId xmlns:p14="http://schemas.microsoft.com/office/powerpoint/2010/main" val="21637017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4" name="think-cell data - do not delete" hidden="1">
                        <a:extLst>
                          <a:ext uri="{FF2B5EF4-FFF2-40B4-BE49-F238E27FC236}">
                            <a16:creationId xmlns:a16="http://schemas.microsoft.com/office/drawing/2014/main" id="{E4846970-EB93-68DF-44FC-730B149905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07288A53-362D-FC3F-EBBC-E1FC1AC7016C}"/>
              </a:ext>
            </a:extLst>
          </p:cNvPr>
          <p:cNvSpPr>
            <a:spLocks noGrp="1"/>
          </p:cNvSpPr>
          <p:nvPr>
            <p:ph idx="1"/>
          </p:nvPr>
        </p:nvSpPr>
        <p:spPr>
          <a:xfrm>
            <a:off x="838200" y="2187574"/>
            <a:ext cx="10515600" cy="4351338"/>
          </a:xfrm>
        </p:spPr>
        <p:txBody>
          <a:bodyPr vert="horz" lIns="91440" tIns="45720" rIns="91440" bIns="45720" rtlCol="0" anchor="t">
            <a:noAutofit/>
          </a:bodyPr>
          <a:lstStyle/>
          <a:p>
            <a:pPr marL="0" indent="0">
              <a:buNone/>
            </a:pPr>
            <a:r>
              <a:rPr lang="en-US">
                <a:cs typeface="Arial"/>
              </a:rPr>
              <a:t>Insert the following slides</a:t>
            </a:r>
            <a:r>
              <a:rPr lang="en-US">
                <a:solidFill>
                  <a:srgbClr val="FF0000"/>
                </a:solidFill>
                <a:cs typeface="Arial"/>
              </a:rPr>
              <a:t> </a:t>
            </a:r>
            <a:r>
              <a:rPr lang="en-US">
                <a:cs typeface="Arial"/>
              </a:rPr>
              <a:t>into this spot in the deck:</a:t>
            </a:r>
          </a:p>
          <a:p>
            <a:pPr marL="514350" indent="-514350">
              <a:buFontTx/>
              <a:buAutoNum type="arabicPeriod"/>
            </a:pPr>
            <a:r>
              <a:rPr lang="en-US">
                <a:cs typeface="Arial" panose="020B0604020202020204" pitchFamily="34" charset="0"/>
              </a:rPr>
              <a:t>Your school’s data for prioritized resource inequity #2</a:t>
            </a:r>
          </a:p>
          <a:p>
            <a:pPr marL="514350" indent="-514350">
              <a:buFontTx/>
              <a:buAutoNum type="arabicPeriod"/>
            </a:pPr>
            <a:r>
              <a:rPr lang="en-US">
                <a:cs typeface="Arial"/>
              </a:rPr>
              <a:t>The discussion/actions slide for that same resource inequity (from the PREWORK: Before Meeting 4 section)</a:t>
            </a:r>
          </a:p>
          <a:p>
            <a:pPr marL="0" indent="0">
              <a:buNone/>
            </a:pPr>
            <a:endParaRPr lang="en-US">
              <a:cs typeface="Arial" panose="020B0604020202020204" pitchFamily="34" charset="0"/>
            </a:endParaRPr>
          </a:p>
          <a:p>
            <a:pPr marL="0" indent="0">
              <a:buNone/>
            </a:pPr>
            <a:r>
              <a:rPr lang="en-US">
                <a:cs typeface="Arial"/>
              </a:rPr>
              <a:t>Then, delete this placeholder slide.</a:t>
            </a:r>
          </a:p>
        </p:txBody>
      </p:sp>
      <p:sp>
        <p:nvSpPr>
          <p:cNvPr id="3" name="Slide Number Placeholder 2">
            <a:extLst>
              <a:ext uri="{FF2B5EF4-FFF2-40B4-BE49-F238E27FC236}">
                <a16:creationId xmlns:a16="http://schemas.microsoft.com/office/drawing/2014/main" id="{A1219425-5955-3064-9A28-9B28BEB55709}"/>
              </a:ext>
            </a:extLst>
          </p:cNvPr>
          <p:cNvSpPr>
            <a:spLocks noGrp="1"/>
          </p:cNvSpPr>
          <p:nvPr>
            <p:ph type="sldNum" sz="quarter" idx="12"/>
          </p:nvPr>
        </p:nvSpPr>
        <p:spPr/>
        <p:txBody>
          <a:bodyPr/>
          <a:lstStyle/>
          <a:p>
            <a:fld id="{330EA680-D336-4FF7-8B7A-9848BB0A1C32}" type="slidenum">
              <a:rPr lang="en-US" smtClean="0"/>
              <a:t>94</a:t>
            </a:fld>
            <a:endParaRPr lang="en-US"/>
          </a:p>
        </p:txBody>
      </p:sp>
      <p:sp>
        <p:nvSpPr>
          <p:cNvPr id="8" name="Rectangle 7">
            <a:extLst>
              <a:ext uri="{FF2B5EF4-FFF2-40B4-BE49-F238E27FC236}">
                <a16:creationId xmlns:a16="http://schemas.microsoft.com/office/drawing/2014/main" id="{C3752685-1318-F959-BAAC-89AE267CA7B8}"/>
              </a:ext>
            </a:extLst>
          </p:cNvPr>
          <p:cNvSpPr/>
          <p:nvPr/>
        </p:nvSpPr>
        <p:spPr>
          <a:xfrm>
            <a:off x="-4" y="0"/>
            <a:ext cx="12192003" cy="1313732"/>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680676DC-D0A7-90F7-0A29-1F2C53E9DEB7}"/>
              </a:ext>
            </a:extLst>
          </p:cNvPr>
          <p:cNvSpPr>
            <a:spLocks noGrp="1"/>
          </p:cNvSpPr>
          <p:nvPr>
            <p:ph type="title"/>
          </p:nvPr>
        </p:nvSpPr>
        <p:spPr>
          <a:xfrm>
            <a:off x="838200" y="365125"/>
            <a:ext cx="10515600" cy="806129"/>
          </a:xfrm>
        </p:spPr>
        <p:txBody>
          <a:bodyPr vert="horz">
            <a:noAutofit/>
          </a:bodyPr>
          <a:lstStyle/>
          <a:p>
            <a:r>
              <a:rPr lang="en-US" sz="3600" b="1"/>
              <a:t>[Facilitator: placeholder for data and </a:t>
            </a:r>
            <a:br>
              <a:rPr lang="en-US" sz="3600" b="1"/>
            </a:br>
            <a:r>
              <a:rPr lang="en-US" sz="3600" b="1"/>
              <a:t>discussion/action slides]</a:t>
            </a:r>
          </a:p>
        </p:txBody>
      </p:sp>
    </p:spTree>
    <p:extLst>
      <p:ext uri="{BB962C8B-B14F-4D97-AF65-F5344CB8AC3E}">
        <p14:creationId xmlns:p14="http://schemas.microsoft.com/office/powerpoint/2010/main" val="34650586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3E1108E0-1C36-01F8-A204-DBD4F2C4B45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DC8AD60-DBFD-10C4-BD7C-92244EE2C87E}"/>
              </a:ext>
            </a:extLst>
          </p:cNvPr>
          <p:cNvGraphicFramePr>
            <a:graphicFrameLocks noChangeAspect="1"/>
          </p:cNvGraphicFramePr>
          <p:nvPr>
            <p:custDataLst>
              <p:tags r:id="rId1"/>
            </p:custDataLst>
            <p:extLst>
              <p:ext uri="{D42A27DB-BD31-4B8C-83A1-F6EECF244321}">
                <p14:modId xmlns:p14="http://schemas.microsoft.com/office/powerpoint/2010/main" val="10759249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6DC8AD60-DBFD-10C4-BD7C-92244EE2C8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8EF16D19-A628-93C0-718F-6558554F3E77}"/>
              </a:ext>
            </a:extLst>
          </p:cNvPr>
          <p:cNvPicPr>
            <a:picLocks noGrp="1" noRot="1" noMove="1" noResize="1" noEditPoints="1" noAdjustHandles="1" noChangeArrowheads="1" noChangeShapeType="1" noCrop="1"/>
          </p:cNvPicPr>
          <p:nvPr/>
        </p:nvPicPr>
        <p:blipFill>
          <a:blip r:embed="rId6"/>
          <a:srcRect t="12237" b="31499"/>
          <a:stretch/>
        </p:blipFill>
        <p:spPr>
          <a:xfrm>
            <a:off x="0" y="0"/>
            <a:ext cx="12188952" cy="6858000"/>
          </a:xfrm>
          <a:prstGeom prst="rect">
            <a:avLst/>
          </a:prstGeom>
        </p:spPr>
      </p:pic>
      <p:sp>
        <p:nvSpPr>
          <p:cNvPr id="8" name="Title 1">
            <a:extLst>
              <a:ext uri="{FF2B5EF4-FFF2-40B4-BE49-F238E27FC236}">
                <a16:creationId xmlns:a16="http://schemas.microsoft.com/office/drawing/2014/main" id="{70BC330F-C7F3-C721-E3DB-3489B9717A2B}"/>
              </a:ext>
            </a:extLst>
          </p:cNvPr>
          <p:cNvSpPr txBox="1">
            <a:spLocks/>
          </p:cNvSpPr>
          <p:nvPr/>
        </p:nvSpPr>
        <p:spPr>
          <a:xfrm>
            <a:off x="3215280" y="1616682"/>
            <a:ext cx="5761440" cy="3624636"/>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1200" cap="none" spc="0" normalizeH="0" baseline="0" noProof="0">
                <a:ln>
                  <a:noFill/>
                </a:ln>
                <a:solidFill>
                  <a:prstClr val="white"/>
                </a:solidFill>
                <a:effectLst/>
                <a:uLnTx/>
                <a:uFillTx/>
                <a:latin typeface="Aptos" panose="020B0004020202020204" pitchFamily="34" charset="0"/>
                <a:sym typeface="Arial"/>
              </a:rPr>
              <a:t>Closing</a:t>
            </a:r>
          </a:p>
        </p:txBody>
      </p:sp>
      <p:sp>
        <p:nvSpPr>
          <p:cNvPr id="2" name="Slide Number Placeholder 1">
            <a:extLst>
              <a:ext uri="{FF2B5EF4-FFF2-40B4-BE49-F238E27FC236}">
                <a16:creationId xmlns:a16="http://schemas.microsoft.com/office/drawing/2014/main" id="{2389CBAC-2246-9FCA-C159-77D6C97CDA75}"/>
              </a:ext>
            </a:extLst>
          </p:cNvPr>
          <p:cNvSpPr>
            <a:spLocks noGrp="1"/>
          </p:cNvSpPr>
          <p:nvPr>
            <p:ph type="sldNum" idx="12"/>
          </p:nvPr>
        </p:nvSpPr>
        <p:spPr/>
        <p:txBody>
          <a:bodyPr/>
          <a:lstStyle/>
          <a:p>
            <a:fld id="{330EA680-D336-4FF7-8B7A-9848BB0A1C32}" type="slidenum">
              <a:rPr lang="en-US" smtClean="0"/>
              <a:t>95</a:t>
            </a:fld>
            <a:endParaRPr lang="en-US"/>
          </a:p>
        </p:txBody>
      </p:sp>
    </p:spTree>
    <p:extLst>
      <p:ext uri="{BB962C8B-B14F-4D97-AF65-F5344CB8AC3E}">
        <p14:creationId xmlns:p14="http://schemas.microsoft.com/office/powerpoint/2010/main" val="5143850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631B5-C0D7-4394-65E8-2DBB2DA7889A}"/>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BE5AE7B8-0230-C2F8-635C-7B0B50278C5F}"/>
              </a:ext>
            </a:extLst>
          </p:cNvPr>
          <p:cNvSpPr/>
          <p:nvPr/>
        </p:nvSpPr>
        <p:spPr>
          <a:xfrm>
            <a:off x="-4" y="0"/>
            <a:ext cx="12192003" cy="1422046"/>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2">
            <a:extLst>
              <a:ext uri="{FF2B5EF4-FFF2-40B4-BE49-F238E27FC236}">
                <a16:creationId xmlns:a16="http://schemas.microsoft.com/office/drawing/2014/main" id="{29F8BE79-53DF-59B5-106C-020AC66F09B0}"/>
              </a:ext>
            </a:extLst>
          </p:cNvPr>
          <p:cNvSpPr txBox="1">
            <a:spLocks/>
          </p:cNvSpPr>
          <p:nvPr/>
        </p:nvSpPr>
        <p:spPr>
          <a:xfrm>
            <a:off x="354773" y="45425"/>
            <a:ext cx="118372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a:solidFill>
                  <a:schemeClr val="bg1"/>
                </a:solidFill>
                <a:latin typeface="Aptos" panose="020B0004020202020204" pitchFamily="34" charset="0"/>
              </a:rPr>
              <a:t>As we wrap up our discussion on these two resource inequities, let’s consider …</a:t>
            </a:r>
          </a:p>
        </p:txBody>
      </p:sp>
      <p:graphicFrame>
        <p:nvGraphicFramePr>
          <p:cNvPr id="3" name="think-cell data - do not delete" hidden="1">
            <a:extLst>
              <a:ext uri="{FF2B5EF4-FFF2-40B4-BE49-F238E27FC236}">
                <a16:creationId xmlns:a16="http://schemas.microsoft.com/office/drawing/2014/main" id="{12F4BF0E-5859-2B67-01D7-31E6A1397F5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3" progId="TCLayout.ActiveDocument.1">
                  <p:embed/>
                </p:oleObj>
              </mc:Choice>
              <mc:Fallback>
                <p:oleObj name="think-cell Slide" r:id="rId3" imgW="404" imgH="403" progId="TCLayout.ActiveDocument.1">
                  <p:embed/>
                  <p:pic>
                    <p:nvPicPr>
                      <p:cNvPr id="3" name="think-cell data - do not delete" hidden="1">
                        <a:extLst>
                          <a:ext uri="{FF2B5EF4-FFF2-40B4-BE49-F238E27FC236}">
                            <a16:creationId xmlns:a16="http://schemas.microsoft.com/office/drawing/2014/main" id="{12F4BF0E-5859-2B67-01D7-31E6A1397F5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Slide Number Placeholder 6">
            <a:extLst>
              <a:ext uri="{FF2B5EF4-FFF2-40B4-BE49-F238E27FC236}">
                <a16:creationId xmlns:a16="http://schemas.microsoft.com/office/drawing/2014/main" id="{682D8E74-1371-9EC6-C228-500AA84EC478}"/>
              </a:ext>
            </a:extLst>
          </p:cNvPr>
          <p:cNvSpPr>
            <a:spLocks noGrp="1"/>
          </p:cNvSpPr>
          <p:nvPr>
            <p:ph type="sldNum" sz="quarter" idx="12"/>
          </p:nvPr>
        </p:nvSpPr>
        <p:spPr/>
        <p:txBody>
          <a:bodyPr/>
          <a:lstStyle/>
          <a:p>
            <a:fld id="{330EA680-D336-4FF7-8B7A-9848BB0A1C32}" type="slidenum">
              <a:rPr lang="en-US" smtClean="0"/>
              <a:t>96</a:t>
            </a:fld>
            <a:endParaRPr lang="en-US"/>
          </a:p>
        </p:txBody>
      </p:sp>
      <p:sp>
        <p:nvSpPr>
          <p:cNvPr id="4" name="Rectangle: Rounded Corners 3">
            <a:extLst>
              <a:ext uri="{FF2B5EF4-FFF2-40B4-BE49-F238E27FC236}">
                <a16:creationId xmlns:a16="http://schemas.microsoft.com/office/drawing/2014/main" id="{2DC95847-560F-9BD9-40C0-3E7A1613FEDA}"/>
              </a:ext>
            </a:extLst>
          </p:cNvPr>
          <p:cNvSpPr/>
          <p:nvPr/>
        </p:nvSpPr>
        <p:spPr>
          <a:xfrm>
            <a:off x="695352" y="2027704"/>
            <a:ext cx="3501637" cy="3695925"/>
          </a:xfrm>
          <a:prstGeom prst="roundRect">
            <a:avLst>
              <a:gd name="adj" fmla="val 7478"/>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solidFill>
                <a:schemeClr val="tx1"/>
              </a:solidFill>
              <a:latin typeface="Aptos" panose="020B0004020202020204" pitchFamily="34" charset="0"/>
            </a:endParaRPr>
          </a:p>
          <a:p>
            <a:pPr algn="ctr"/>
            <a:r>
              <a:rPr lang="en-US" sz="2400">
                <a:solidFill>
                  <a:schemeClr val="tx1"/>
                </a:solidFill>
                <a:latin typeface="Aptos" panose="020B0004020202020204" pitchFamily="34" charset="0"/>
              </a:rPr>
              <a:t>What needs to happen </a:t>
            </a:r>
            <a:br>
              <a:rPr lang="en-US" sz="2400">
                <a:solidFill>
                  <a:schemeClr val="tx1"/>
                </a:solidFill>
                <a:latin typeface="Aptos" panose="020B0004020202020204" pitchFamily="34" charset="0"/>
              </a:rPr>
            </a:br>
            <a:r>
              <a:rPr lang="en-US" sz="2400">
                <a:solidFill>
                  <a:schemeClr val="tx1"/>
                </a:solidFill>
                <a:latin typeface="Aptos" panose="020B0004020202020204" pitchFamily="34" charset="0"/>
              </a:rPr>
              <a:t>to get the ball rolling </a:t>
            </a:r>
            <a:br>
              <a:rPr lang="en-US" sz="2400">
                <a:solidFill>
                  <a:schemeClr val="tx1"/>
                </a:solidFill>
                <a:latin typeface="Aptos" panose="020B0004020202020204" pitchFamily="34" charset="0"/>
              </a:rPr>
            </a:br>
            <a:r>
              <a:rPr lang="en-US" sz="2400">
                <a:solidFill>
                  <a:schemeClr val="tx1"/>
                </a:solidFill>
                <a:latin typeface="Aptos" panose="020B0004020202020204" pitchFamily="34" charset="0"/>
              </a:rPr>
              <a:t>on the ideas and actions we discussed?</a:t>
            </a:r>
          </a:p>
        </p:txBody>
      </p:sp>
      <p:grpSp>
        <p:nvGrpSpPr>
          <p:cNvPr id="14" name="Group 13">
            <a:extLst>
              <a:ext uri="{FF2B5EF4-FFF2-40B4-BE49-F238E27FC236}">
                <a16:creationId xmlns:a16="http://schemas.microsoft.com/office/drawing/2014/main" id="{69C3BD8C-9016-67F4-FA24-0EE0DD04C73D}"/>
              </a:ext>
            </a:extLst>
          </p:cNvPr>
          <p:cNvGrpSpPr/>
          <p:nvPr/>
        </p:nvGrpSpPr>
        <p:grpSpPr>
          <a:xfrm>
            <a:off x="2138178" y="2371920"/>
            <a:ext cx="615985" cy="632965"/>
            <a:chOff x="590177" y="1767408"/>
            <a:chExt cx="615985" cy="632965"/>
          </a:xfrm>
        </p:grpSpPr>
        <p:pic>
          <p:nvPicPr>
            <p:cNvPr id="6" name="Picture 5">
              <a:extLst>
                <a:ext uri="{FF2B5EF4-FFF2-40B4-BE49-F238E27FC236}">
                  <a16:creationId xmlns:a16="http://schemas.microsoft.com/office/drawing/2014/main" id="{18CDD45A-8062-544C-E2A6-678C79DE50E0}"/>
                </a:ext>
              </a:extLst>
            </p:cNvPr>
            <p:cNvPicPr>
              <a:picLocks noChangeAspect="1"/>
            </p:cNvPicPr>
            <p:nvPr/>
          </p:nvPicPr>
          <p:blipFill>
            <a:blip r:embed="rId5"/>
            <a:stretch>
              <a:fillRect/>
            </a:stretch>
          </p:blipFill>
          <p:spPr>
            <a:xfrm>
              <a:off x="590177" y="1767408"/>
              <a:ext cx="615985" cy="632965"/>
            </a:xfrm>
            <a:prstGeom prst="rect">
              <a:avLst/>
            </a:prstGeom>
          </p:spPr>
        </p:pic>
        <p:sp>
          <p:nvSpPr>
            <p:cNvPr id="9" name="Rectangle 8">
              <a:extLst>
                <a:ext uri="{FF2B5EF4-FFF2-40B4-BE49-F238E27FC236}">
                  <a16:creationId xmlns:a16="http://schemas.microsoft.com/office/drawing/2014/main" id="{33620981-7437-E9F0-D43F-3B1DF2C29B8E}"/>
                </a:ext>
              </a:extLst>
            </p:cNvPr>
            <p:cNvSpPr/>
            <p:nvPr/>
          </p:nvSpPr>
          <p:spPr>
            <a:xfrm>
              <a:off x="778037" y="1988205"/>
              <a:ext cx="270244" cy="312201"/>
            </a:xfrm>
            <a:prstGeom prst="rect">
              <a:avLst/>
            </a:prstGeom>
            <a:noFill/>
          </p:spPr>
          <p:txBody>
            <a:bodyPr wrap="square" lIns="91440" tIns="45720" rIns="91440" bIns="45720">
              <a:spAutoFit/>
            </a:bodyPr>
            <a:lstStyle/>
            <a:p>
              <a:pPr algn="ctr">
                <a:lnSpc>
                  <a:spcPts val="1400"/>
                </a:lnSpc>
              </a:pPr>
              <a:r>
                <a:rPr lang="en-US" sz="2400" b="1" cap="none" spc="0">
                  <a:ln w="1270">
                    <a:noFill/>
                    <a:prstDash val="solid"/>
                  </a:ln>
                  <a:solidFill>
                    <a:srgbClr val="FFFFFF"/>
                  </a:solidFill>
                  <a:effectLst>
                    <a:outerShdw blurRad="124841" dir="4468936" sx="106829" sy="106829" algn="tl" rotWithShape="0">
                      <a:schemeClr val="tx1"/>
                    </a:outerShdw>
                  </a:effectLst>
                  <a:latin typeface="Aptos" panose="020B0004020202020204" pitchFamily="34" charset="0"/>
                </a:rPr>
                <a:t>1</a:t>
              </a:r>
            </a:p>
          </p:txBody>
        </p:sp>
      </p:grpSp>
      <p:sp>
        <p:nvSpPr>
          <p:cNvPr id="21" name="Rectangle: Rounded Corners 3">
            <a:extLst>
              <a:ext uri="{FF2B5EF4-FFF2-40B4-BE49-F238E27FC236}">
                <a16:creationId xmlns:a16="http://schemas.microsoft.com/office/drawing/2014/main" id="{56AEC23E-D4B5-1D4D-1506-5CB24E3ABC90}"/>
              </a:ext>
            </a:extLst>
          </p:cNvPr>
          <p:cNvSpPr/>
          <p:nvPr/>
        </p:nvSpPr>
        <p:spPr>
          <a:xfrm>
            <a:off x="4557841" y="2041235"/>
            <a:ext cx="3501637" cy="3695925"/>
          </a:xfrm>
          <a:prstGeom prst="roundRect">
            <a:avLst>
              <a:gd name="adj" fmla="val 7478"/>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latin typeface="Aptos" panose="020B0004020202020204" pitchFamily="34" charset="0"/>
              </a:rPr>
              <a:t>Who will own </a:t>
            </a:r>
            <a:br>
              <a:rPr lang="en-US" sz="2400">
                <a:solidFill>
                  <a:schemeClr val="tx1"/>
                </a:solidFill>
                <a:latin typeface="Aptos" panose="020B0004020202020204" pitchFamily="34" charset="0"/>
              </a:rPr>
            </a:br>
            <a:r>
              <a:rPr lang="en-US" sz="2400">
                <a:solidFill>
                  <a:schemeClr val="tx1"/>
                </a:solidFill>
                <a:latin typeface="Aptos" panose="020B0004020202020204" pitchFamily="34" charset="0"/>
              </a:rPr>
              <a:t>the next step on these ideas and actions? </a:t>
            </a:r>
          </a:p>
        </p:txBody>
      </p:sp>
      <p:grpSp>
        <p:nvGrpSpPr>
          <p:cNvPr id="24" name="Group 23">
            <a:extLst>
              <a:ext uri="{FF2B5EF4-FFF2-40B4-BE49-F238E27FC236}">
                <a16:creationId xmlns:a16="http://schemas.microsoft.com/office/drawing/2014/main" id="{F26D01D2-7517-2456-3FCF-1EDA601AFC30}"/>
              </a:ext>
            </a:extLst>
          </p:cNvPr>
          <p:cNvGrpSpPr/>
          <p:nvPr/>
        </p:nvGrpSpPr>
        <p:grpSpPr>
          <a:xfrm>
            <a:off x="6000666" y="2352004"/>
            <a:ext cx="615985" cy="632965"/>
            <a:chOff x="590177" y="1767408"/>
            <a:chExt cx="615985" cy="632965"/>
          </a:xfrm>
        </p:grpSpPr>
        <p:pic>
          <p:nvPicPr>
            <p:cNvPr id="25" name="Picture 24">
              <a:extLst>
                <a:ext uri="{FF2B5EF4-FFF2-40B4-BE49-F238E27FC236}">
                  <a16:creationId xmlns:a16="http://schemas.microsoft.com/office/drawing/2014/main" id="{5C543ED3-A010-E655-D908-55FF22B76753}"/>
                </a:ext>
              </a:extLst>
            </p:cNvPr>
            <p:cNvPicPr>
              <a:picLocks noChangeAspect="1"/>
            </p:cNvPicPr>
            <p:nvPr/>
          </p:nvPicPr>
          <p:blipFill>
            <a:blip r:embed="rId5"/>
            <a:stretch>
              <a:fillRect/>
            </a:stretch>
          </p:blipFill>
          <p:spPr>
            <a:xfrm>
              <a:off x="590177" y="1767408"/>
              <a:ext cx="615985" cy="632965"/>
            </a:xfrm>
            <a:prstGeom prst="rect">
              <a:avLst/>
            </a:prstGeom>
          </p:spPr>
        </p:pic>
        <p:sp>
          <p:nvSpPr>
            <p:cNvPr id="26" name="Rectangle 25">
              <a:extLst>
                <a:ext uri="{FF2B5EF4-FFF2-40B4-BE49-F238E27FC236}">
                  <a16:creationId xmlns:a16="http://schemas.microsoft.com/office/drawing/2014/main" id="{5E706E75-1A7A-2DCC-CEFB-4B46D49F47ED}"/>
                </a:ext>
              </a:extLst>
            </p:cNvPr>
            <p:cNvSpPr/>
            <p:nvPr/>
          </p:nvSpPr>
          <p:spPr>
            <a:xfrm>
              <a:off x="778037" y="1988205"/>
              <a:ext cx="270244" cy="312201"/>
            </a:xfrm>
            <a:prstGeom prst="rect">
              <a:avLst/>
            </a:prstGeom>
            <a:noFill/>
          </p:spPr>
          <p:txBody>
            <a:bodyPr wrap="square" lIns="91440" tIns="45720" rIns="91440" bIns="45720">
              <a:spAutoFit/>
            </a:bodyPr>
            <a:lstStyle/>
            <a:p>
              <a:pPr algn="ctr">
                <a:lnSpc>
                  <a:spcPts val="1400"/>
                </a:lnSpc>
              </a:pPr>
              <a:r>
                <a:rPr lang="en-US" sz="2400" b="1" cap="none" spc="0">
                  <a:ln w="1270">
                    <a:noFill/>
                    <a:prstDash val="solid"/>
                  </a:ln>
                  <a:solidFill>
                    <a:srgbClr val="FFFFFF"/>
                  </a:solidFill>
                  <a:effectLst>
                    <a:outerShdw blurRad="124841" dir="4468936" sx="106829" sy="106829" algn="tl" rotWithShape="0">
                      <a:schemeClr val="tx1"/>
                    </a:outerShdw>
                  </a:effectLst>
                  <a:latin typeface="Aptos" panose="020B0004020202020204" pitchFamily="34" charset="0"/>
                </a:rPr>
                <a:t>2</a:t>
              </a:r>
            </a:p>
          </p:txBody>
        </p:sp>
      </p:grpSp>
      <p:sp>
        <p:nvSpPr>
          <p:cNvPr id="27" name="Rectangle: Rounded Corners 3">
            <a:extLst>
              <a:ext uri="{FF2B5EF4-FFF2-40B4-BE49-F238E27FC236}">
                <a16:creationId xmlns:a16="http://schemas.microsoft.com/office/drawing/2014/main" id="{7BA14010-AF3F-1DD6-089A-68C0CD7E9E88}"/>
              </a:ext>
            </a:extLst>
          </p:cNvPr>
          <p:cNvSpPr/>
          <p:nvPr/>
        </p:nvSpPr>
        <p:spPr>
          <a:xfrm>
            <a:off x="8377156" y="2027704"/>
            <a:ext cx="3501637" cy="3695925"/>
          </a:xfrm>
          <a:prstGeom prst="roundRect">
            <a:avLst>
              <a:gd name="adj" fmla="val 7478"/>
            </a:avLst>
          </a:prstGeom>
          <a:solidFill>
            <a:schemeClr val="bg1">
              <a:lumMod val="95000"/>
            </a:schemeClr>
          </a:solidFill>
          <a:ln>
            <a:noFill/>
          </a:ln>
          <a:effectLst>
            <a:outerShdw blurRad="114300" dist="50800" dir="276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latin typeface="Aptos" panose="020B0004020202020204" pitchFamily="34" charset="0"/>
              </a:rPr>
              <a:t>Do we have </a:t>
            </a:r>
            <a:br>
              <a:rPr lang="en-US" sz="2400">
                <a:solidFill>
                  <a:schemeClr val="tx1"/>
                </a:solidFill>
                <a:latin typeface="Aptos" panose="020B0004020202020204" pitchFamily="34" charset="0"/>
              </a:rPr>
            </a:br>
            <a:r>
              <a:rPr lang="en-US" sz="2400">
                <a:solidFill>
                  <a:schemeClr val="tx1"/>
                </a:solidFill>
                <a:latin typeface="Aptos" panose="020B0004020202020204" pitchFamily="34" charset="0"/>
              </a:rPr>
              <a:t>any outstanding questions?</a:t>
            </a:r>
          </a:p>
        </p:txBody>
      </p:sp>
      <p:grpSp>
        <p:nvGrpSpPr>
          <p:cNvPr id="28" name="Group 27">
            <a:extLst>
              <a:ext uri="{FF2B5EF4-FFF2-40B4-BE49-F238E27FC236}">
                <a16:creationId xmlns:a16="http://schemas.microsoft.com/office/drawing/2014/main" id="{0A9F9F50-5926-DF28-87DA-3E2445724775}"/>
              </a:ext>
            </a:extLst>
          </p:cNvPr>
          <p:cNvGrpSpPr/>
          <p:nvPr/>
        </p:nvGrpSpPr>
        <p:grpSpPr>
          <a:xfrm>
            <a:off x="9819981" y="2371919"/>
            <a:ext cx="615985" cy="632965"/>
            <a:chOff x="590177" y="1767408"/>
            <a:chExt cx="615985" cy="632965"/>
          </a:xfrm>
        </p:grpSpPr>
        <p:pic>
          <p:nvPicPr>
            <p:cNvPr id="29" name="Picture 28">
              <a:extLst>
                <a:ext uri="{FF2B5EF4-FFF2-40B4-BE49-F238E27FC236}">
                  <a16:creationId xmlns:a16="http://schemas.microsoft.com/office/drawing/2014/main" id="{4CB98730-03FA-5F3E-535B-CC834DE2C182}"/>
                </a:ext>
              </a:extLst>
            </p:cNvPr>
            <p:cNvPicPr>
              <a:picLocks noChangeAspect="1"/>
            </p:cNvPicPr>
            <p:nvPr/>
          </p:nvPicPr>
          <p:blipFill>
            <a:blip r:embed="rId5"/>
            <a:stretch>
              <a:fillRect/>
            </a:stretch>
          </p:blipFill>
          <p:spPr>
            <a:xfrm>
              <a:off x="590177" y="1767408"/>
              <a:ext cx="615985" cy="632965"/>
            </a:xfrm>
            <a:prstGeom prst="rect">
              <a:avLst/>
            </a:prstGeom>
          </p:spPr>
        </p:pic>
        <p:sp>
          <p:nvSpPr>
            <p:cNvPr id="30" name="Rectangle 29">
              <a:extLst>
                <a:ext uri="{FF2B5EF4-FFF2-40B4-BE49-F238E27FC236}">
                  <a16:creationId xmlns:a16="http://schemas.microsoft.com/office/drawing/2014/main" id="{7600ED73-9D9C-C2F7-75C8-7C9E102A9052}"/>
                </a:ext>
              </a:extLst>
            </p:cNvPr>
            <p:cNvSpPr/>
            <p:nvPr/>
          </p:nvSpPr>
          <p:spPr>
            <a:xfrm>
              <a:off x="778037" y="1988205"/>
              <a:ext cx="270244" cy="312201"/>
            </a:xfrm>
            <a:prstGeom prst="rect">
              <a:avLst/>
            </a:prstGeom>
            <a:noFill/>
          </p:spPr>
          <p:txBody>
            <a:bodyPr wrap="square" lIns="91440" tIns="45720" rIns="91440" bIns="45720">
              <a:spAutoFit/>
            </a:bodyPr>
            <a:lstStyle/>
            <a:p>
              <a:pPr algn="ctr">
                <a:lnSpc>
                  <a:spcPts val="1400"/>
                </a:lnSpc>
              </a:pPr>
              <a:r>
                <a:rPr lang="en-US" sz="2400" b="1" cap="none" spc="0">
                  <a:ln w="1270">
                    <a:noFill/>
                    <a:prstDash val="solid"/>
                  </a:ln>
                  <a:solidFill>
                    <a:srgbClr val="FFFFFF"/>
                  </a:solidFill>
                  <a:effectLst>
                    <a:outerShdw blurRad="124841" dir="4468936" sx="106829" sy="106829" algn="tl" rotWithShape="0">
                      <a:schemeClr val="tx1"/>
                    </a:outerShdw>
                  </a:effectLst>
                  <a:latin typeface="Aptos" panose="020B0004020202020204" pitchFamily="34" charset="0"/>
                </a:rPr>
                <a:t>3</a:t>
              </a:r>
            </a:p>
          </p:txBody>
        </p:sp>
      </p:grpSp>
    </p:spTree>
    <p:extLst>
      <p:ext uri="{BB962C8B-B14F-4D97-AF65-F5344CB8AC3E}">
        <p14:creationId xmlns:p14="http://schemas.microsoft.com/office/powerpoint/2010/main" val="35214841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AB22-4402-D80B-31DE-51A23973CFF0}"/>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4412B53-C134-3CF5-16C8-D7D28D6F7E5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14412B53-C134-3CF5-16C8-D7D28D6F7E5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84CE97BB-B6B6-D3A3-25FA-6AB6E8B794B5}"/>
              </a:ext>
            </a:extLst>
          </p:cNvPr>
          <p:cNvSpPr txBox="1"/>
          <p:nvPr/>
        </p:nvSpPr>
        <p:spPr>
          <a:xfrm>
            <a:off x="2613753" y="2048568"/>
            <a:ext cx="2093975" cy="1200329"/>
          </a:xfrm>
          <a:prstGeom prst="rect">
            <a:avLst/>
          </a:prstGeom>
          <a:solidFill>
            <a:schemeClr val="accent4">
              <a:lumMod val="20000"/>
              <a:lumOff val="80000"/>
            </a:schemeClr>
          </a:solidFill>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Meetings 2 &amp;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Review and Prioritize Key Inequities</a:t>
            </a:r>
          </a:p>
        </p:txBody>
      </p:sp>
      <p:sp>
        <p:nvSpPr>
          <p:cNvPr id="56" name="TextBox 55">
            <a:extLst>
              <a:ext uri="{FF2B5EF4-FFF2-40B4-BE49-F238E27FC236}">
                <a16:creationId xmlns:a16="http://schemas.microsoft.com/office/drawing/2014/main" id="{334F846D-A4CD-6417-1FEF-25C1D645FEE1}"/>
              </a:ext>
            </a:extLst>
          </p:cNvPr>
          <p:cNvSpPr txBox="1"/>
          <p:nvPr/>
        </p:nvSpPr>
        <p:spPr>
          <a:xfrm>
            <a:off x="2612513" y="3293420"/>
            <a:ext cx="2091989" cy="2824174"/>
          </a:xfrm>
          <a:prstGeom prst="rect">
            <a:avLst/>
          </a:prstGeom>
          <a:noFill/>
          <a:ln w="28575">
            <a:solidFill>
              <a:schemeClr val="accent4">
                <a:lumMod val="20000"/>
                <a:lumOff val="80000"/>
              </a:schemeClr>
            </a:solidFill>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Explore 10 common resource inequities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Discuss the degree to which each resource inequity might be occurring in our school</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Prioritize 3 inequities to assess further as a team</a:t>
            </a:r>
          </a:p>
        </p:txBody>
      </p:sp>
      <p:sp>
        <p:nvSpPr>
          <p:cNvPr id="5" name="TextBox 4">
            <a:extLst>
              <a:ext uri="{FF2B5EF4-FFF2-40B4-BE49-F238E27FC236}">
                <a16:creationId xmlns:a16="http://schemas.microsoft.com/office/drawing/2014/main" id="{F3FCDECF-2D82-76BB-551C-DF9EE494A1EC}"/>
              </a:ext>
            </a:extLst>
          </p:cNvPr>
          <p:cNvSpPr txBox="1"/>
          <p:nvPr/>
        </p:nvSpPr>
        <p:spPr>
          <a:xfrm>
            <a:off x="5050004" y="2047721"/>
            <a:ext cx="2091989" cy="1200329"/>
          </a:xfrm>
          <a:prstGeom prst="rect">
            <a:avLst/>
          </a:prstGeom>
          <a:solidFill>
            <a:schemeClr val="bg2">
              <a:lumMod val="20000"/>
              <a:lumOff val="80000"/>
            </a:schemeClr>
          </a:solidFill>
          <a:ln>
            <a:noFill/>
            <a:prstDash val="lgDash"/>
          </a:ln>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Asynchronous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Data Collection</a:t>
            </a:r>
          </a:p>
        </p:txBody>
      </p:sp>
      <p:sp>
        <p:nvSpPr>
          <p:cNvPr id="57" name="TextBox 56">
            <a:extLst>
              <a:ext uri="{FF2B5EF4-FFF2-40B4-BE49-F238E27FC236}">
                <a16:creationId xmlns:a16="http://schemas.microsoft.com/office/drawing/2014/main" id="{B997E297-BF9B-A84D-A3DC-0E55C29F61AE}"/>
              </a:ext>
            </a:extLst>
          </p:cNvPr>
          <p:cNvSpPr txBox="1"/>
          <p:nvPr/>
        </p:nvSpPr>
        <p:spPr>
          <a:xfrm>
            <a:off x="5048516" y="3293421"/>
            <a:ext cx="2091989" cy="2824172"/>
          </a:xfrm>
          <a:prstGeom prst="rect">
            <a:avLst/>
          </a:prstGeom>
          <a:noFill/>
          <a:ln w="12700">
            <a:solidFill>
              <a:schemeClr val="bg2">
                <a:lumMod val="40000"/>
                <a:lumOff val="60000"/>
              </a:schemeClr>
            </a:solidFill>
            <a:prstDash val="lgDash"/>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Source relevant qualitative and quantitative data related to our priority resource inequities</a:t>
            </a:r>
          </a:p>
        </p:txBody>
      </p:sp>
      <p:sp>
        <p:nvSpPr>
          <p:cNvPr id="6" name="TextBox 5">
            <a:extLst>
              <a:ext uri="{FF2B5EF4-FFF2-40B4-BE49-F238E27FC236}">
                <a16:creationId xmlns:a16="http://schemas.microsoft.com/office/drawing/2014/main" id="{0D4FF109-878C-51FF-51F6-A778B88B9A23}"/>
              </a:ext>
            </a:extLst>
          </p:cNvPr>
          <p:cNvSpPr txBox="1"/>
          <p:nvPr/>
        </p:nvSpPr>
        <p:spPr>
          <a:xfrm>
            <a:off x="7484269" y="2048568"/>
            <a:ext cx="2093975" cy="1200329"/>
          </a:xfrm>
          <a:prstGeom prst="rect">
            <a:avLst/>
          </a:prstGeom>
          <a:solidFill>
            <a:schemeClr val="accent4">
              <a:lumMod val="20000"/>
              <a:lumOff val="80000"/>
            </a:schemeClr>
          </a:solidFill>
        </p:spPr>
        <p:txBody>
          <a:bodyPr wrap="square" lIns="182880" tIns="45720" rIns="91440" b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Meetings 4 &amp;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Meaning Making and Action Planning</a:t>
            </a:r>
          </a:p>
        </p:txBody>
      </p:sp>
      <p:sp>
        <p:nvSpPr>
          <p:cNvPr id="58" name="TextBox 57">
            <a:extLst>
              <a:ext uri="{FF2B5EF4-FFF2-40B4-BE49-F238E27FC236}">
                <a16:creationId xmlns:a16="http://schemas.microsoft.com/office/drawing/2014/main" id="{A5A54756-7FCE-D986-B99E-0FB76CB49AB1}"/>
              </a:ext>
            </a:extLst>
          </p:cNvPr>
          <p:cNvSpPr txBox="1"/>
          <p:nvPr/>
        </p:nvSpPr>
        <p:spPr>
          <a:xfrm>
            <a:off x="7484519" y="3293420"/>
            <a:ext cx="2091989" cy="2824172"/>
          </a:xfrm>
          <a:prstGeom prst="rect">
            <a:avLst/>
          </a:prstGeom>
          <a:solidFill>
            <a:schemeClr val="bg1"/>
          </a:solidFill>
          <a:ln w="28575">
            <a:solidFill>
              <a:schemeClr val="accent4">
                <a:lumMod val="20000"/>
                <a:lumOff val="80000"/>
              </a:schemeClr>
            </a:solidFill>
          </a:ln>
        </p:spPr>
        <p:txBody>
          <a:bodyPr wrap="square" lIns="182880" tIns="182880" rIns="91440" bIns="45720" rtlCol="0" anchor="t">
            <a:noAutofit/>
          </a:bodyPr>
          <a:lstStyle/>
          <a:p>
            <a:pPr marR="0" lvl="0" algn="l" defTabSz="914400" rtl="0" eaLnBrk="1" fontAlgn="auto" latinLnBrk="0" hangingPunct="1">
              <a:lnSpc>
                <a:spcPct val="100000"/>
              </a:lnSpc>
              <a:spcBef>
                <a:spcPts val="0"/>
              </a:spcBef>
              <a:spcAft>
                <a:spcPts val="400"/>
              </a:spcAft>
              <a:buClrTx/>
              <a:buSzTx/>
              <a:tabLst/>
              <a:defRPr/>
            </a:pPr>
            <a:r>
              <a:rPr kumimoji="0" lang="en-US" sz="1400" b="1" i="0" u="none" strike="noStrike" kern="1200" cap="none" spc="0" normalizeH="0" baseline="0" noProof="0">
                <a:ln>
                  <a:noFill/>
                </a:ln>
                <a:solidFill>
                  <a:prstClr val="black"/>
                </a:solidFill>
                <a:effectLst/>
                <a:uLnTx/>
                <a:uFillTx/>
                <a:latin typeface="Aptos" panose="020B0004020202020204" pitchFamily="34" charset="0"/>
              </a:rPr>
              <a:t>In the next meeting</a:t>
            </a:r>
            <a:r>
              <a:rPr lang="en-US" sz="1400">
                <a:solidFill>
                  <a:prstClr val="black"/>
                </a:solidFill>
                <a:latin typeface="Aptos" panose="020B0004020202020204" pitchFamily="34" charset="0"/>
              </a:rPr>
              <a:t>:</a:t>
            </a:r>
            <a:endParaRPr kumimoji="0" lang="en-US" sz="1400" b="0" i="0" u="none" strike="noStrike" kern="1200" cap="none" spc="0" normalizeH="0" baseline="0" noProof="0">
              <a:ln>
                <a:noFill/>
              </a:ln>
              <a:solidFill>
                <a:prstClr val="black"/>
              </a:solidFill>
              <a:effectLst/>
              <a:uLnTx/>
              <a:uFillTx/>
              <a:latin typeface="Aptos" panose="020B0004020202020204" pitchFamily="34" charset="0"/>
            </a:endParaRP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rPr>
              <a:t>Dive into 1 priority resource inequity </a:t>
            </a:r>
            <a:br>
              <a:rPr kumimoji="0" lang="en-US" sz="1400" b="0" i="0" u="none" strike="noStrike" kern="1200" cap="none" spc="0" normalizeH="0" baseline="0" noProof="0">
                <a:ln>
                  <a:noFill/>
                </a:ln>
                <a:solidFill>
                  <a:prstClr val="black"/>
                </a:solidFill>
                <a:effectLst/>
                <a:uLnTx/>
                <a:uFillTx/>
                <a:latin typeface="Aptos" panose="020B0004020202020204" pitchFamily="34" charset="0"/>
              </a:rPr>
            </a:br>
            <a:r>
              <a:rPr kumimoji="0" lang="en-US" sz="1400" b="0" i="0" u="none" strike="noStrike" kern="1200" cap="none" spc="0" normalizeH="0" baseline="0" noProof="0">
                <a:ln>
                  <a:noFill/>
                </a:ln>
                <a:solidFill>
                  <a:prstClr val="black"/>
                </a:solidFill>
                <a:effectLst/>
                <a:uLnTx/>
                <a:uFillTx/>
                <a:latin typeface="Aptos" panose="020B0004020202020204" pitchFamily="34" charset="0"/>
              </a:rPr>
              <a:t>with our own data</a:t>
            </a: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rPr>
              <a:t>Discuss trends and underlying factors</a:t>
            </a:r>
          </a:p>
          <a:p>
            <a:pPr marL="102870" marR="0" lvl="0" indent="-10287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rPr>
              <a:t>Identify and align </a:t>
            </a:r>
            <a:br>
              <a:rPr kumimoji="0" lang="en-US" sz="1400" b="0" i="0" u="none" strike="noStrike" kern="1200" cap="none" spc="0" normalizeH="0" baseline="0" noProof="0">
                <a:ln>
                  <a:noFill/>
                </a:ln>
                <a:solidFill>
                  <a:prstClr val="black"/>
                </a:solidFill>
                <a:effectLst/>
                <a:uLnTx/>
                <a:uFillTx/>
                <a:latin typeface="Aptos" panose="020B0004020202020204" pitchFamily="34" charset="0"/>
              </a:rPr>
            </a:br>
            <a:r>
              <a:rPr kumimoji="0" lang="en-US" sz="1400" b="0" i="0" u="none" strike="noStrike" kern="1200" cap="none" spc="0" normalizeH="0" baseline="0" noProof="0">
                <a:ln>
                  <a:noFill/>
                </a:ln>
                <a:solidFill>
                  <a:prstClr val="black"/>
                </a:solidFill>
                <a:effectLst/>
                <a:uLnTx/>
                <a:uFillTx/>
                <a:latin typeface="Aptos" panose="020B0004020202020204" pitchFamily="34" charset="0"/>
              </a:rPr>
              <a:t>on actions and </a:t>
            </a:r>
            <a:br>
              <a:rPr kumimoji="0" lang="en-US" sz="1400" b="0" i="0" u="none" strike="noStrike" kern="1200" cap="none" spc="0" normalizeH="0" baseline="0" noProof="0">
                <a:ln>
                  <a:noFill/>
                </a:ln>
                <a:solidFill>
                  <a:prstClr val="black"/>
                </a:solidFill>
                <a:effectLst/>
                <a:uLnTx/>
                <a:uFillTx/>
                <a:latin typeface="Aptos" panose="020B0004020202020204" pitchFamily="34" charset="0"/>
              </a:rPr>
            </a:br>
            <a:r>
              <a:rPr kumimoji="0" lang="en-US" sz="1400" b="0" i="0" u="none" strike="noStrike" kern="1200" cap="none" spc="0" normalizeH="0" baseline="0" noProof="0">
                <a:ln>
                  <a:noFill/>
                </a:ln>
                <a:solidFill>
                  <a:prstClr val="black"/>
                </a:solidFill>
                <a:effectLst/>
                <a:uLnTx/>
                <a:uFillTx/>
                <a:latin typeface="Aptos" panose="020B0004020202020204" pitchFamily="34" charset="0"/>
              </a:rPr>
              <a:t>next steps</a:t>
            </a:r>
          </a:p>
        </p:txBody>
      </p:sp>
      <p:sp>
        <p:nvSpPr>
          <p:cNvPr id="8" name="Slide Number Placeholder 7">
            <a:extLst>
              <a:ext uri="{FF2B5EF4-FFF2-40B4-BE49-F238E27FC236}">
                <a16:creationId xmlns:a16="http://schemas.microsoft.com/office/drawing/2014/main" id="{08D04CDF-884D-0448-90E2-5B045F7234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
        <p:nvSpPr>
          <p:cNvPr id="20" name="Rectangle 19">
            <a:extLst>
              <a:ext uri="{FF2B5EF4-FFF2-40B4-BE49-F238E27FC236}">
                <a16:creationId xmlns:a16="http://schemas.microsoft.com/office/drawing/2014/main" id="{A84DD468-3B2C-3439-0BB3-A91AE7C08FCE}"/>
              </a:ext>
            </a:extLst>
          </p:cNvPr>
          <p:cNvSpPr/>
          <p:nvPr/>
        </p:nvSpPr>
        <p:spPr>
          <a:xfrm>
            <a:off x="9920522" y="3293421"/>
            <a:ext cx="2091989" cy="2824171"/>
          </a:xfrm>
          <a:prstGeom prst="rect">
            <a:avLst/>
          </a:prstGeom>
          <a:noFill/>
          <a:ln>
            <a:solidFill>
              <a:schemeClr val="bg2">
                <a:lumMod val="40000"/>
                <a:lumOff val="6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tIns="182880" rIns="91440" bIns="45720" rtlCol="0" anchor="t" anchorCtr="0"/>
          <a:lstStyle/>
          <a:p>
            <a:pPr marL="0" marR="0" lvl="0" indent="0" algn="l" defTabSz="844550" rtl="0" eaLnBrk="1" fontAlgn="auto" latinLnBrk="0" hangingPunct="1">
              <a:lnSpc>
                <a:spcPct val="90000"/>
              </a:lnSpc>
              <a:spcBef>
                <a:spcPct val="0"/>
              </a:spcBef>
              <a:spcAft>
                <a:spcPts val="1800"/>
              </a:spcAft>
              <a:buClrTx/>
              <a:buSzTx/>
              <a:buFontTx/>
              <a:buNone/>
              <a:tabLst/>
              <a:defRPr/>
            </a:pP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Work together to implement action steps and measure success</a:t>
            </a:r>
          </a:p>
          <a:p>
            <a:pPr marL="0" marR="0" lvl="0" indent="0" algn="l" defTabSz="844550" rtl="0" eaLnBrk="1" fontAlgn="auto" latinLnBrk="0" hangingPunct="1">
              <a:lnSpc>
                <a:spcPct val="90000"/>
              </a:lnSpc>
              <a:spcBef>
                <a:spcPct val="0"/>
              </a:spcBef>
              <a:spcAft>
                <a:spcPts val="1800"/>
              </a:spcAft>
              <a:buClrTx/>
              <a:buSzTx/>
              <a:buFontTx/>
              <a:buNone/>
              <a:tabLst/>
              <a:defRPr/>
            </a:pP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At any point, </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restart this process at Meeting 2 to reevaluate/</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reprioritize resource inequities</a:t>
            </a:r>
          </a:p>
        </p:txBody>
      </p:sp>
      <p:sp>
        <p:nvSpPr>
          <p:cNvPr id="21" name="Rectangle 20">
            <a:extLst>
              <a:ext uri="{FF2B5EF4-FFF2-40B4-BE49-F238E27FC236}">
                <a16:creationId xmlns:a16="http://schemas.microsoft.com/office/drawing/2014/main" id="{E8ADD80E-6C77-5E9B-4B0E-642956513BB2}"/>
              </a:ext>
            </a:extLst>
          </p:cNvPr>
          <p:cNvSpPr/>
          <p:nvPr/>
        </p:nvSpPr>
        <p:spPr>
          <a:xfrm>
            <a:off x="9920522" y="2047721"/>
            <a:ext cx="2093975" cy="1200329"/>
          </a:xfrm>
          <a:prstGeom prst="rect">
            <a:avLst/>
          </a:prstGeom>
          <a:solidFill>
            <a:schemeClr val="bg2">
              <a:lumMod val="20000"/>
              <a:lumOff val="80000"/>
            </a:schemeClr>
          </a:solidFill>
          <a:ln>
            <a:noFill/>
            <a:prstDash val="lgDash"/>
          </a:ln>
        </p:spPr>
        <p:style>
          <a:lnRef idx="2">
            <a:schemeClr val="accent1">
              <a:shade val="15000"/>
            </a:schemeClr>
          </a:lnRef>
          <a:fillRef idx="1">
            <a:schemeClr val="accent1"/>
          </a:fillRef>
          <a:effectRef idx="0">
            <a:schemeClr val="accent1"/>
          </a:effectRef>
          <a:fontRef idx="minor">
            <a:schemeClr val="lt1"/>
          </a:fontRef>
        </p:style>
        <p:txBody>
          <a:bodyPr lIns="182880" rtlCol="0" anchor="ctr" anchorCtr="0"/>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solidFill>
                  <a:prstClr val="black"/>
                </a:solidFill>
                <a:effectLst/>
                <a:uLnTx/>
                <a:uFillTx/>
                <a:latin typeface="Aptos" panose="020B0004020202020204" pitchFamily="34" charset="0"/>
                <a:ea typeface="+mn-ea"/>
                <a:cs typeface="+mn-cs"/>
              </a:rPr>
              <a:t>Ongoing</a:t>
            </a:r>
            <a:br>
              <a:rPr kumimoji="0" lang="en-US" sz="2000" b="1"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Implementation </a:t>
            </a:r>
            <a:b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br>
            <a:r>
              <a:rPr kumimoji="0" lang="en-US" sz="1400" b="0" i="0" u="none" strike="noStrike" kern="1200" cap="none" spc="0" normalizeH="0" baseline="0" noProof="0">
                <a:ln/>
                <a:solidFill>
                  <a:prstClr val="black"/>
                </a:solidFill>
                <a:effectLst/>
                <a:uLnTx/>
                <a:uFillTx/>
                <a:latin typeface="Aptos" panose="020B0004020202020204" pitchFamily="34" charset="0"/>
                <a:ea typeface="+mn-ea"/>
                <a:cs typeface="+mn-cs"/>
              </a:rPr>
              <a:t>and Evaluation</a:t>
            </a:r>
            <a:endParaRPr kumimoji="0" lang="en-US" sz="1400" b="1" i="0" u="none" strike="noStrike" kern="1200" cap="none" spc="0" normalizeH="0" baseline="0" noProof="0">
              <a:ln/>
              <a:solidFill>
                <a:prstClr val="black"/>
              </a:solidFill>
              <a:effectLst/>
              <a:uLnTx/>
              <a:uFillTx/>
              <a:latin typeface="Aptos" panose="020B0004020202020204" pitchFamily="34" charset="0"/>
              <a:ea typeface="+mn-ea"/>
              <a:cs typeface="+mn-cs"/>
            </a:endParaRPr>
          </a:p>
        </p:txBody>
      </p:sp>
      <p:sp>
        <p:nvSpPr>
          <p:cNvPr id="7" name="TextBox 6">
            <a:extLst>
              <a:ext uri="{FF2B5EF4-FFF2-40B4-BE49-F238E27FC236}">
                <a16:creationId xmlns:a16="http://schemas.microsoft.com/office/drawing/2014/main" id="{E0C78569-3160-4315-3BC7-0499F064ABE7}"/>
              </a:ext>
            </a:extLst>
          </p:cNvPr>
          <p:cNvSpPr txBox="1"/>
          <p:nvPr/>
        </p:nvSpPr>
        <p:spPr>
          <a:xfrm>
            <a:off x="177502" y="3293420"/>
            <a:ext cx="2090997" cy="2824173"/>
          </a:xfrm>
          <a:prstGeom prst="rect">
            <a:avLst/>
          </a:prstGeom>
          <a:noFill/>
          <a:ln w="28575">
            <a:solidFill>
              <a:schemeClr val="accent4">
                <a:lumMod val="20000"/>
                <a:lumOff val="80000"/>
              </a:schemeClr>
            </a:solidFill>
          </a:ln>
        </p:spPr>
        <p:txBody>
          <a:bodyPr wrap="square" lIns="182880" tIns="182880" rIns="91440" bIns="45720" rtlCol="0" anchor="t">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Understand resource equity and why it matters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Decide if this process is right for our school</a:t>
            </a:r>
          </a:p>
        </p:txBody>
      </p:sp>
      <p:sp>
        <p:nvSpPr>
          <p:cNvPr id="2" name="TextBox 1">
            <a:extLst>
              <a:ext uri="{FF2B5EF4-FFF2-40B4-BE49-F238E27FC236}">
                <a16:creationId xmlns:a16="http://schemas.microsoft.com/office/drawing/2014/main" id="{BB8AA3FF-4820-3876-AF06-A61AC9EA9BB5}"/>
              </a:ext>
            </a:extLst>
          </p:cNvPr>
          <p:cNvSpPr txBox="1"/>
          <p:nvPr/>
        </p:nvSpPr>
        <p:spPr>
          <a:xfrm>
            <a:off x="177502" y="2047721"/>
            <a:ext cx="2093975" cy="1200328"/>
          </a:xfrm>
          <a:prstGeom prst="rect">
            <a:avLst/>
          </a:prstGeom>
          <a:solidFill>
            <a:schemeClr val="accent4">
              <a:lumMod val="20000"/>
              <a:lumOff val="80000"/>
            </a:schemeClr>
          </a:solidFill>
        </p:spPr>
        <p:txBody>
          <a:bodyPr wrap="square" lIns="1828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Meeting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rPr>
              <a:t>Introduction to Resource Equity</a:t>
            </a:r>
          </a:p>
        </p:txBody>
      </p:sp>
      <p:grpSp>
        <p:nvGrpSpPr>
          <p:cNvPr id="22" name="Group 21">
            <a:extLst>
              <a:ext uri="{FF2B5EF4-FFF2-40B4-BE49-F238E27FC236}">
                <a16:creationId xmlns:a16="http://schemas.microsoft.com/office/drawing/2014/main" id="{1907DADA-BDD7-42D3-8FFE-FEF8F16DF43F}"/>
              </a:ext>
            </a:extLst>
          </p:cNvPr>
          <p:cNvGrpSpPr/>
          <p:nvPr/>
        </p:nvGrpSpPr>
        <p:grpSpPr>
          <a:xfrm>
            <a:off x="445882" y="5365718"/>
            <a:ext cx="1564912" cy="347574"/>
            <a:chOff x="253918" y="3418611"/>
            <a:chExt cx="1564912" cy="347574"/>
          </a:xfrm>
        </p:grpSpPr>
        <p:sp>
          <p:nvSpPr>
            <p:cNvPr id="23" name="Star: 5 Points 40">
              <a:extLst>
                <a:ext uri="{FF2B5EF4-FFF2-40B4-BE49-F238E27FC236}">
                  <a16:creationId xmlns:a16="http://schemas.microsoft.com/office/drawing/2014/main" id="{5A0FDAF0-A914-B9D1-8F9C-76681111F878}"/>
                </a:ext>
              </a:extLst>
            </p:cNvPr>
            <p:cNvSpPr/>
            <p:nvPr/>
          </p:nvSpPr>
          <p:spPr>
            <a:xfrm>
              <a:off x="253918" y="3418611"/>
              <a:ext cx="309390" cy="305794"/>
            </a:xfrm>
            <a:prstGeom prst="star5">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DB023F1-E834-0F1F-FF9D-178FADDF3642}"/>
                </a:ext>
              </a:extLst>
            </p:cNvPr>
            <p:cNvSpPr txBox="1"/>
            <p:nvPr/>
          </p:nvSpPr>
          <p:spPr>
            <a:xfrm>
              <a:off x="568295" y="3427631"/>
              <a:ext cx="12505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3057"/>
                  </a:solidFill>
                  <a:effectLst/>
                  <a:uLnTx/>
                  <a:uFillTx/>
                  <a:latin typeface="Aptos" panose="020B0004020202020204" pitchFamily="34" charset="0"/>
                  <a:ea typeface="+mn-ea"/>
                  <a:cs typeface="+mn-cs"/>
                </a:rPr>
                <a:t>We’re here!</a:t>
              </a:r>
            </a:p>
          </p:txBody>
        </p:sp>
      </p:grpSp>
      <p:pic>
        <p:nvPicPr>
          <p:cNvPr id="32" name="Picture 31">
            <a:extLst>
              <a:ext uri="{FF2B5EF4-FFF2-40B4-BE49-F238E27FC236}">
                <a16:creationId xmlns:a16="http://schemas.microsoft.com/office/drawing/2014/main" id="{EAD06F4E-F222-6114-98A3-6F8A22C9A1BB}"/>
              </a:ext>
            </a:extLst>
          </p:cNvPr>
          <p:cNvPicPr>
            <a:picLocks noChangeAspect="1"/>
          </p:cNvPicPr>
          <p:nvPr/>
        </p:nvPicPr>
        <p:blipFill>
          <a:blip r:embed="rId6"/>
          <a:stretch>
            <a:fillRect/>
          </a:stretch>
        </p:blipFill>
        <p:spPr>
          <a:xfrm>
            <a:off x="2308645" y="2557643"/>
            <a:ext cx="290095" cy="155326"/>
          </a:xfrm>
          <a:prstGeom prst="rect">
            <a:avLst/>
          </a:prstGeom>
        </p:spPr>
      </p:pic>
      <p:pic>
        <p:nvPicPr>
          <p:cNvPr id="33" name="Picture 32">
            <a:extLst>
              <a:ext uri="{FF2B5EF4-FFF2-40B4-BE49-F238E27FC236}">
                <a16:creationId xmlns:a16="http://schemas.microsoft.com/office/drawing/2014/main" id="{766AE676-652F-EF34-C90E-4157837A1526}"/>
              </a:ext>
            </a:extLst>
          </p:cNvPr>
          <p:cNvPicPr>
            <a:picLocks noChangeAspect="1"/>
          </p:cNvPicPr>
          <p:nvPr/>
        </p:nvPicPr>
        <p:blipFill>
          <a:blip r:embed="rId6"/>
          <a:stretch>
            <a:fillRect/>
          </a:stretch>
        </p:blipFill>
        <p:spPr>
          <a:xfrm>
            <a:off x="4735154" y="2557643"/>
            <a:ext cx="290095" cy="155326"/>
          </a:xfrm>
          <a:prstGeom prst="rect">
            <a:avLst/>
          </a:prstGeom>
        </p:spPr>
      </p:pic>
      <p:pic>
        <p:nvPicPr>
          <p:cNvPr id="34" name="Picture 33">
            <a:extLst>
              <a:ext uri="{FF2B5EF4-FFF2-40B4-BE49-F238E27FC236}">
                <a16:creationId xmlns:a16="http://schemas.microsoft.com/office/drawing/2014/main" id="{B5A4F850-DCEA-6537-622A-2B521D30F2B6}"/>
              </a:ext>
            </a:extLst>
          </p:cNvPr>
          <p:cNvPicPr>
            <a:picLocks noChangeAspect="1"/>
          </p:cNvPicPr>
          <p:nvPr/>
        </p:nvPicPr>
        <p:blipFill>
          <a:blip r:embed="rId6"/>
          <a:stretch>
            <a:fillRect/>
          </a:stretch>
        </p:blipFill>
        <p:spPr>
          <a:xfrm>
            <a:off x="7161664" y="2557643"/>
            <a:ext cx="290095" cy="155326"/>
          </a:xfrm>
          <a:prstGeom prst="rect">
            <a:avLst/>
          </a:prstGeom>
        </p:spPr>
      </p:pic>
      <p:pic>
        <p:nvPicPr>
          <p:cNvPr id="36" name="Picture 35">
            <a:extLst>
              <a:ext uri="{FF2B5EF4-FFF2-40B4-BE49-F238E27FC236}">
                <a16:creationId xmlns:a16="http://schemas.microsoft.com/office/drawing/2014/main" id="{D604DF0E-A7A4-4B37-0185-FD071FA085C5}"/>
              </a:ext>
            </a:extLst>
          </p:cNvPr>
          <p:cNvPicPr>
            <a:picLocks noChangeAspect="1"/>
          </p:cNvPicPr>
          <p:nvPr/>
        </p:nvPicPr>
        <p:blipFill>
          <a:blip r:embed="rId6"/>
          <a:stretch>
            <a:fillRect/>
          </a:stretch>
        </p:blipFill>
        <p:spPr>
          <a:xfrm>
            <a:off x="9598810" y="2557643"/>
            <a:ext cx="290095" cy="155326"/>
          </a:xfrm>
          <a:prstGeom prst="rect">
            <a:avLst/>
          </a:prstGeom>
        </p:spPr>
      </p:pic>
      <p:sp>
        <p:nvSpPr>
          <p:cNvPr id="9" name="Rectangle 8">
            <a:extLst>
              <a:ext uri="{FF2B5EF4-FFF2-40B4-BE49-F238E27FC236}">
                <a16:creationId xmlns:a16="http://schemas.microsoft.com/office/drawing/2014/main" id="{12C48D2D-2CBB-3C6F-312F-42FBBA55E23F}"/>
              </a:ext>
            </a:extLst>
          </p:cNvPr>
          <p:cNvSpPr/>
          <p:nvPr/>
        </p:nvSpPr>
        <p:spPr>
          <a:xfrm>
            <a:off x="31899" y="1712886"/>
            <a:ext cx="7415528" cy="4517793"/>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9B5DB5-D800-879D-ABFD-273543697CFF}"/>
              </a:ext>
            </a:extLst>
          </p:cNvPr>
          <p:cNvSpPr/>
          <p:nvPr/>
        </p:nvSpPr>
        <p:spPr>
          <a:xfrm>
            <a:off x="9600121" y="1712886"/>
            <a:ext cx="2481381" cy="4643464"/>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782981C-B767-81EE-E282-2D79E5E33920}"/>
              </a:ext>
            </a:extLst>
          </p:cNvPr>
          <p:cNvSpPr/>
          <p:nvPr/>
        </p:nvSpPr>
        <p:spPr>
          <a:xfrm>
            <a:off x="-4" y="0"/>
            <a:ext cx="12192003" cy="1313732"/>
          </a:xfrm>
          <a:prstGeom prst="rect">
            <a:avLst/>
          </a:prstGeom>
          <a:solidFill>
            <a:srgbClr val="00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a:extLst>
              <a:ext uri="{FF2B5EF4-FFF2-40B4-BE49-F238E27FC236}">
                <a16:creationId xmlns:a16="http://schemas.microsoft.com/office/drawing/2014/main" id="{6C385FC3-4920-E875-A455-AC8E3FC79213}"/>
              </a:ext>
            </a:extLst>
          </p:cNvPr>
          <p:cNvSpPr txBox="1">
            <a:spLocks/>
          </p:cNvSpPr>
          <p:nvPr/>
        </p:nvSpPr>
        <p:spPr>
          <a:xfrm>
            <a:off x="354775" y="45425"/>
            <a:ext cx="106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Aptos" panose="020B0004020202020204" pitchFamily="34" charset="0"/>
              </a:rPr>
              <a:t>Previewing our next meeting</a:t>
            </a:r>
          </a:p>
        </p:txBody>
      </p:sp>
    </p:spTree>
    <p:extLst>
      <p:ext uri="{BB962C8B-B14F-4D97-AF65-F5344CB8AC3E}">
        <p14:creationId xmlns:p14="http://schemas.microsoft.com/office/powerpoint/2010/main" val="14450804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1172C"/>
        </a:solidFill>
        <a:effectLst/>
      </p:bgPr>
    </p:bg>
    <p:spTree>
      <p:nvGrpSpPr>
        <p:cNvPr id="1" name="">
          <a:extLst>
            <a:ext uri="{FF2B5EF4-FFF2-40B4-BE49-F238E27FC236}">
              <a16:creationId xmlns:a16="http://schemas.microsoft.com/office/drawing/2014/main" id="{3E1108E0-1C36-01F8-A204-DBD4F2C4B45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3680B2A-8F59-CA5E-ECCC-44C5E47AE2AD}"/>
              </a:ext>
            </a:extLst>
          </p:cNvPr>
          <p:cNvGraphicFramePr>
            <a:graphicFrameLocks noChangeAspect="1"/>
          </p:cNvGraphicFramePr>
          <p:nvPr>
            <p:custDataLst>
              <p:tags r:id="rId1"/>
            </p:custDataLst>
            <p:extLst>
              <p:ext uri="{D42A27DB-BD31-4B8C-83A1-F6EECF244321}">
                <p14:modId xmlns:p14="http://schemas.microsoft.com/office/powerpoint/2010/main" val="38587375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A3680B2A-8F59-CA5E-ECCC-44C5E47AE2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CA2B1128-B008-44EB-0D03-CD6E4361C030}"/>
              </a:ext>
            </a:extLst>
          </p:cNvPr>
          <p:cNvPicPr>
            <a:picLocks noGrp="1" noRot="1" noMove="1" noResize="1" noEditPoints="1" noAdjustHandles="1" noChangeArrowheads="1" noChangeShapeType="1" noCrop="1"/>
          </p:cNvPicPr>
          <p:nvPr/>
        </p:nvPicPr>
        <p:blipFill>
          <a:blip r:embed="rId6"/>
          <a:srcRect t="12237" b="31499"/>
          <a:stretch/>
        </p:blipFill>
        <p:spPr>
          <a:xfrm>
            <a:off x="0" y="0"/>
            <a:ext cx="12188952" cy="6858000"/>
          </a:xfrm>
          <a:prstGeom prst="rect">
            <a:avLst/>
          </a:prstGeom>
        </p:spPr>
      </p:pic>
      <p:sp>
        <p:nvSpPr>
          <p:cNvPr id="8" name="Title 1">
            <a:extLst>
              <a:ext uri="{FF2B5EF4-FFF2-40B4-BE49-F238E27FC236}">
                <a16:creationId xmlns:a16="http://schemas.microsoft.com/office/drawing/2014/main" id="{70BC330F-C7F3-C721-E3DB-3489B9717A2B}"/>
              </a:ext>
            </a:extLst>
          </p:cNvPr>
          <p:cNvSpPr txBox="1">
            <a:spLocks/>
          </p:cNvSpPr>
          <p:nvPr/>
        </p:nvSpPr>
        <p:spPr>
          <a:xfrm>
            <a:off x="3213756" y="1616682"/>
            <a:ext cx="5761440" cy="3624636"/>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1200" cap="none" spc="0" normalizeH="0" baseline="0" noProof="0">
                <a:ln>
                  <a:noFill/>
                </a:ln>
                <a:solidFill>
                  <a:prstClr val="white"/>
                </a:solidFill>
                <a:effectLst/>
                <a:uLnTx/>
                <a:uFillTx/>
                <a:latin typeface="Aptos" panose="020B0004020202020204" pitchFamily="34" charset="0"/>
                <a:sym typeface="Arial"/>
              </a:rPr>
              <a:t>Thank you!</a:t>
            </a:r>
          </a:p>
        </p:txBody>
      </p:sp>
      <p:sp>
        <p:nvSpPr>
          <p:cNvPr id="2" name="Slide Number Placeholder 1">
            <a:extLst>
              <a:ext uri="{FF2B5EF4-FFF2-40B4-BE49-F238E27FC236}">
                <a16:creationId xmlns:a16="http://schemas.microsoft.com/office/drawing/2014/main" id="{2389CBAC-2246-9FCA-C159-77D6C97CDA75}"/>
              </a:ext>
            </a:extLst>
          </p:cNvPr>
          <p:cNvSpPr>
            <a:spLocks noGrp="1"/>
          </p:cNvSpPr>
          <p:nvPr>
            <p:ph type="sldNum" idx="12"/>
          </p:nvPr>
        </p:nvSpPr>
        <p:spPr/>
        <p:txBody>
          <a:bodyPr/>
          <a:lstStyle/>
          <a:p>
            <a:fld id="{330EA680-D336-4FF7-8B7A-9848BB0A1C32}" type="slidenum">
              <a:rPr lang="en-US" smtClean="0"/>
              <a:t>98</a:t>
            </a:fld>
            <a:endParaRPr lang="en-US"/>
          </a:p>
        </p:txBody>
      </p:sp>
    </p:spTree>
    <p:extLst>
      <p:ext uri="{BB962C8B-B14F-4D97-AF65-F5344CB8AC3E}">
        <p14:creationId xmlns:p14="http://schemas.microsoft.com/office/powerpoint/2010/main" val="21195867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40000" sy="40000" flip="none" algn="tl"/>
        </a:blipFill>
        <a:effectLst/>
      </p:bgPr>
    </p:bg>
    <p:spTree>
      <p:nvGrpSpPr>
        <p:cNvPr id="1" name="">
          <a:extLst>
            <a:ext uri="{FF2B5EF4-FFF2-40B4-BE49-F238E27FC236}">
              <a16:creationId xmlns:a16="http://schemas.microsoft.com/office/drawing/2014/main" id="{F26D72A1-FA75-CC05-9B7C-D5AE14151743}"/>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CAC7C08-4B1D-CE2A-376A-CD1AA3053B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4" name="think-cell data - do not delete" hidden="1">
                        <a:extLst>
                          <a:ext uri="{FF2B5EF4-FFF2-40B4-BE49-F238E27FC236}">
                            <a16:creationId xmlns:a16="http://schemas.microsoft.com/office/drawing/2014/main" id="{8CAC7C08-4B1D-CE2A-376A-CD1AA3053B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39F77B0A-4D04-335D-C9EC-6BFB938F8636}"/>
              </a:ext>
            </a:extLst>
          </p:cNvPr>
          <p:cNvSpPr txBox="1"/>
          <p:nvPr/>
        </p:nvSpPr>
        <p:spPr>
          <a:xfrm>
            <a:off x="5038725" y="33242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C687E84-2D4A-9E7F-7A33-A9536795E5BE}"/>
              </a:ext>
            </a:extLst>
          </p:cNvPr>
          <p:cNvSpPr txBox="1"/>
          <p:nvPr/>
        </p:nvSpPr>
        <p:spPr>
          <a:xfrm>
            <a:off x="1030142" y="1275395"/>
            <a:ext cx="7818399" cy="4097660"/>
          </a:xfrm>
          <a:prstGeom prst="rect">
            <a:avLst/>
          </a:prstGeom>
          <a:noFill/>
        </p:spPr>
        <p:txBody>
          <a:bodyPr wrap="square" rtlCol="0">
            <a:spAutoFit/>
          </a:bodyPr>
          <a:lstStyle/>
          <a:p>
            <a:pPr marL="0" marR="0" lvl="0" indent="0" algn="l" defTabSz="914400" rtl="0" eaLnBrk="1" fontAlgn="auto" latinLnBrk="0" hangingPunct="1">
              <a:lnSpc>
                <a:spcPts val="15600"/>
              </a:lnSpc>
              <a:spcBef>
                <a:spcPts val="0"/>
              </a:spcBef>
              <a:spcAft>
                <a:spcPts val="0"/>
              </a:spcAft>
              <a:buClrTx/>
              <a:buSzTx/>
              <a:buFontTx/>
              <a:buNone/>
              <a:tabLst/>
              <a:defRPr/>
            </a:pPr>
            <a:r>
              <a:rPr kumimoji="0" lang="en-US" sz="15000" b="1" i="0" u="none" strike="noStrike" kern="1200" cap="none" spc="0" normalizeH="0" baseline="0" noProof="0">
                <a:ln>
                  <a:noFill/>
                </a:ln>
                <a:solidFill>
                  <a:srgbClr val="002060"/>
                </a:solidFill>
                <a:effectLst/>
                <a:uLnTx/>
                <a:uFillTx/>
                <a:latin typeface="Aptos" panose="020B0004020202020204" pitchFamily="34" charset="0"/>
                <a:ea typeface="+mn-ea"/>
                <a:cs typeface="+mn-cs"/>
              </a:rPr>
              <a:t>Meeting Five</a:t>
            </a:r>
          </a:p>
        </p:txBody>
      </p:sp>
      <p:pic>
        <p:nvPicPr>
          <p:cNvPr id="27" name="Graphic 26" descr="Bookmark with solid fill">
            <a:extLst>
              <a:ext uri="{FF2B5EF4-FFF2-40B4-BE49-F238E27FC236}">
                <a16:creationId xmlns:a16="http://schemas.microsoft.com/office/drawing/2014/main" id="{C827804A-F67F-5A4F-905D-3BC179547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06188" y="-320633"/>
            <a:ext cx="1831069" cy="1977532"/>
          </a:xfrm>
          <a:prstGeom prst="rect">
            <a:avLst/>
          </a:prstGeom>
        </p:spPr>
      </p:pic>
      <p:sp>
        <p:nvSpPr>
          <p:cNvPr id="28" name="Slide Number Placeholder 27">
            <a:extLst>
              <a:ext uri="{FF2B5EF4-FFF2-40B4-BE49-F238E27FC236}">
                <a16:creationId xmlns:a16="http://schemas.microsoft.com/office/drawing/2014/main" id="{1F44936C-9809-4403-C6CD-5457F2EF92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100" b="0" i="0" u="none" strike="noStrike" kern="1200" cap="none" spc="0" normalizeH="0" baseline="0" noProof="0" smtClean="0">
                <a:ln>
                  <a:noFill/>
                </a:ln>
                <a:solidFill>
                  <a:srgbClr val="7F7F7F">
                    <a:lumMod val="60000"/>
                    <a:lumOff val="4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100" b="0" i="0" u="none" strike="noStrike" kern="1200" cap="none" spc="0" normalizeH="0" baseline="0" noProof="0">
              <a:ln>
                <a:noFill/>
              </a:ln>
              <a:solidFill>
                <a:srgbClr val="7F7F7F">
                  <a:lumMod val="60000"/>
                  <a:lumOff val="40000"/>
                </a:srgbClr>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5454219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8EFsbsS3Ci_Kk48BX9MvH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8EFsbsS3Ci_Kk48BX9MvH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RE Theme">
  <a:themeElements>
    <a:clrScheme name="Strategic System Palette">
      <a:dk1>
        <a:sysClr val="windowText" lastClr="000000"/>
      </a:dk1>
      <a:lt1>
        <a:sysClr val="window" lastClr="FFFFFF"/>
      </a:lt1>
      <a:dk2>
        <a:srgbClr val="FDB813"/>
      </a:dk2>
      <a:lt2>
        <a:srgbClr val="7F7F7F"/>
      </a:lt2>
      <a:accent1>
        <a:srgbClr val="6AA644"/>
      </a:accent1>
      <a:accent2>
        <a:srgbClr val="E90482"/>
      </a:accent2>
      <a:accent3>
        <a:srgbClr val="E42526"/>
      </a:accent3>
      <a:accent4>
        <a:srgbClr val="0563C1"/>
      </a:accent4>
      <a:accent5>
        <a:srgbClr val="8E348D"/>
      </a:accent5>
      <a:accent6>
        <a:srgbClr val="0BA7E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E Theme" id="{2385711F-450A-4469-B4E3-FB308FDD797F}" vid="{95B9CBEC-7DFA-4D01-A8CC-EE2C7D8CCDF3}"/>
    </a:ext>
  </a:extLst>
</a:theme>
</file>

<file path=ppt/theme/theme2.xml><?xml version="1.0" encoding="utf-8"?>
<a:theme xmlns:a="http://schemas.openxmlformats.org/drawingml/2006/main" name="1_ARE Theme">
  <a:themeElements>
    <a:clrScheme name="Strategic System Palette">
      <a:dk1>
        <a:sysClr val="windowText" lastClr="000000"/>
      </a:dk1>
      <a:lt1>
        <a:sysClr val="window" lastClr="FFFFFF"/>
      </a:lt1>
      <a:dk2>
        <a:srgbClr val="FDB813"/>
      </a:dk2>
      <a:lt2>
        <a:srgbClr val="7F7F7F"/>
      </a:lt2>
      <a:accent1>
        <a:srgbClr val="6AA644"/>
      </a:accent1>
      <a:accent2>
        <a:srgbClr val="E90482"/>
      </a:accent2>
      <a:accent3>
        <a:srgbClr val="E42526"/>
      </a:accent3>
      <a:accent4>
        <a:srgbClr val="0563C1"/>
      </a:accent4>
      <a:accent5>
        <a:srgbClr val="8E348D"/>
      </a:accent5>
      <a:accent6>
        <a:srgbClr val="0BA7E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E Theme" id="{2385711F-450A-4469-B4E3-FB308FDD797F}" vid="{95B9CBEC-7DFA-4D01-A8CC-EE2C7D8CCDF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 dockstate="right" visibility="0" width="350" row="3">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3A2E2997-C5AD-4EB4-9746-97BE211AEB39}">
  <we:reference id="wa200007130" version="1.0.0.1" store="en-US" storeType="OMEX"/>
  <we:alternateReferences>
    <we:reference id="wa200007130" version="1.0.0.1" store="wa200007130"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B5087BFF-9764-4BD7-A18A-B81B4E19EF19}">
  <we:reference id="wa200005566" version="3.0.0.2" store="en-US" storeType="OMEX"/>
  <we:alternateReferences>
    <we:reference id="wa200005566" version="3.0.0.2" store="wa20000556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0BB5037646C545B24232A0A51A703F" ma:contentTypeVersion="21" ma:contentTypeDescription="Create a new document." ma:contentTypeScope="" ma:versionID="f447629d13317a81fd17293169d0a450">
  <xsd:schema xmlns:xsd="http://www.w3.org/2001/XMLSchema" xmlns:xs="http://www.w3.org/2001/XMLSchema" xmlns:p="http://schemas.microsoft.com/office/2006/metadata/properties" xmlns:ns2="ecf80356-1182-459d-b400-7dff3c9016ac" xmlns:ns3="28fb1620-5eac-42b4-b390-a9198877d132" xmlns:ns4="http://schemas.microsoft.com/sharepoint/v3/fields" targetNamespace="http://schemas.microsoft.com/office/2006/metadata/properties" ma:root="true" ma:fieldsID="1f00f67990ac651c15f225b402698581" ns2:_="" ns3:_="" ns4:_="">
    <xsd:import namespace="ecf80356-1182-459d-b400-7dff3c9016ac"/>
    <xsd:import namespace="28fb1620-5eac-42b4-b390-a9198877d132"/>
    <xsd:import namespace="http://schemas.microsoft.com/sharepoint/v3/fields"/>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4:_Identifier" minOccurs="0"/>
                <xsd:element ref="ns2:MediaServiceObjectDetectorVersions" minOccurs="0"/>
                <xsd:element ref="ns2:MediaServiceSearchProperties" minOccurs="0"/>
                <xsd:element ref="ns2:District"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f80356-1182-459d-b400-7dff3c9016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e5dcbaf-1543-49f4-ad21-0345727a224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District" ma:index="27" nillable="true" ma:displayName="Partner" ma:format="Dropdown" ma:internalName="District">
      <xsd:simpleType>
        <xsd:restriction base="dms:Text">
          <xsd:maxLength value="255"/>
        </xsd:restriction>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fb1620-5eac-42b4-b390-a9198877d13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d5cffe1-078a-48dc-8145-80e7cf0acdad}" ma:internalName="TaxCatchAll" ma:showField="CatchAllData" ma:web="28fb1620-5eac-42b4-b390-a9198877d13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Identifier" ma:index="24" nillable="true" ma:displayName="Resource Identifier" ma:description="An identifying string or number, usually conforming to a formal identification system" ma:internalName="_Identifier">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dentifier xmlns="http://schemas.microsoft.com/sharepoint/v3/fields">Client Work</_Identifier>
    <lcf76f155ced4ddcb4097134ff3c332f xmlns="ecf80356-1182-459d-b400-7dff3c9016ac">
      <Terms xmlns="http://schemas.microsoft.com/office/infopath/2007/PartnerControls"/>
    </lcf76f155ced4ddcb4097134ff3c332f>
    <TaxCatchAll xmlns="28fb1620-5eac-42b4-b390-a9198877d132" xsi:nil="true"/>
    <District xmlns="ecf80356-1182-459d-b400-7dff3c9016ac" xsi:nil="true"/>
  </documentManagement>
</p:properties>
</file>

<file path=customXml/itemProps1.xml><?xml version="1.0" encoding="utf-8"?>
<ds:datastoreItem xmlns:ds="http://schemas.openxmlformats.org/officeDocument/2006/customXml" ds:itemID="{02E77797-4B28-4241-B9A6-6D4C20933466}">
  <ds:schemaRefs>
    <ds:schemaRef ds:uri="28fb1620-5eac-42b4-b390-a9198877d132"/>
    <ds:schemaRef ds:uri="ecf80356-1182-459d-b400-7dff3c9016a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AFBB8BD-C2AE-43D7-B98B-DB1BC6F2AC8B}">
  <ds:schemaRefs>
    <ds:schemaRef ds:uri="http://schemas.microsoft.com/sharepoint/v3/contenttype/forms"/>
  </ds:schemaRefs>
</ds:datastoreItem>
</file>

<file path=customXml/itemProps3.xml><?xml version="1.0" encoding="utf-8"?>
<ds:datastoreItem xmlns:ds="http://schemas.openxmlformats.org/officeDocument/2006/customXml" ds:itemID="{E2A02624-DDE6-428F-A6DC-A5F0E9BE3B2F}">
  <ds:schemaRefs>
    <ds:schemaRef ds:uri="http://schemas.microsoft.com/office/2006/metadata/properties"/>
    <ds:schemaRef ds:uri="http://www.w3.org/XML/1998/namespace"/>
    <ds:schemaRef ds:uri="http://purl.org/dc/terms/"/>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http://schemas.microsoft.com/sharepoint/v3/fields"/>
    <ds:schemaRef ds:uri="28fb1620-5eac-42b4-b390-a9198877d132"/>
    <ds:schemaRef ds:uri="ecf80356-1182-459d-b400-7dff3c9016ac"/>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ARE Theme</Template>
  <TotalTime>0</TotalTime>
  <Words>12814</Words>
  <Application>Microsoft Office PowerPoint</Application>
  <PresentationFormat>Widescreen</PresentationFormat>
  <Paragraphs>1407</Paragraphs>
  <Slides>113</Slides>
  <Notes>53</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113</vt:i4>
      </vt:variant>
    </vt:vector>
  </HeadingPairs>
  <TitlesOfParts>
    <vt:vector size="124" baseType="lpstr">
      <vt:lpstr>Aptos</vt:lpstr>
      <vt:lpstr>Aptos ExtraBold</vt:lpstr>
      <vt:lpstr>Aptos Narrow</vt:lpstr>
      <vt:lpstr>Arial</vt:lpstr>
      <vt:lpstr>Arial Narrow</vt:lpstr>
      <vt:lpstr>Calibri</vt:lpstr>
      <vt:lpstr>Calibri Light</vt:lpstr>
      <vt:lpstr>Wingdings</vt:lpstr>
      <vt:lpstr>ARE Theme</vt:lpstr>
      <vt:lpstr>1_ARE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Facilitator notes: Meetings 2 and 3</vt:lpstr>
      <vt:lpstr>PowerPoint Presentation</vt:lpstr>
      <vt:lpstr>Agenda</vt:lpstr>
      <vt:lpstr>PowerPoint Presentation</vt:lpstr>
      <vt:lpstr>PowerPoint Presentation</vt:lpstr>
      <vt:lpstr>PowerPoint Presentation</vt:lpstr>
      <vt:lpstr>PowerPoint Presentation</vt:lpstr>
      <vt:lpstr>[Facilitator: placeholder slide]</vt:lpstr>
      <vt:lpstr>PowerPoint Presentation</vt:lpstr>
      <vt:lpstr>PowerPoint Presentation</vt:lpstr>
      <vt:lpstr>PowerPoint Presentation</vt:lpstr>
      <vt:lpstr>PowerPoint Presentation</vt:lpstr>
      <vt:lpstr>Agenda</vt:lpstr>
      <vt:lpstr>PowerPoint Presentation</vt:lpstr>
      <vt:lpstr>PowerPoint Presentation</vt:lpstr>
      <vt:lpstr>[Facilitator: placeholder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Facilitator notes: Meetings 2 and 3</vt:lpstr>
      <vt:lpstr>PowerPoint Presentation</vt:lpstr>
      <vt:lpstr>Agenda</vt:lpstr>
      <vt:lpstr>PowerPoint Presentation</vt:lpstr>
      <vt:lpstr>PowerPoint Presentation</vt:lpstr>
      <vt:lpstr>[Facilitator: placeholder for data and  discussion/action slides]</vt:lpstr>
      <vt:lpstr>PowerPoint Presentation</vt:lpstr>
      <vt:lpstr>[Facilitator: placeholder for data and  discussion/action slides]</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[Facilitator: placeholder for data and  discussion/action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 Equity in Action: A 5-Step Facilitation Guide for High Schools</dc:title>
  <dc:creator/>
  <cp:lastModifiedBy>Ben Beane</cp:lastModifiedBy>
  <cp:revision>2</cp:revision>
  <dcterms:created xsi:type="dcterms:W3CDTF">2025-01-31T20:53:05Z</dcterms:created>
  <dcterms:modified xsi:type="dcterms:W3CDTF">2025-04-10T20:18:15Z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0x010100220BB5037646C545B24232A0A51A703F</vt:lpwstr>
  </property>
  <property fmtid="{D5CDD505-2E9C-101B-9397-08002B2CF9AE}" pid="3" name="MediaServiceImageTags">
    <vt:lpwstr/>
  </property>
</Properties>
</file>