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3.xml" ContentType="application/vnd.openxmlformats-officedocument.presentationml.notesSlide+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notesSlides/notesSlide5.xml" ContentType="application/vnd.openxmlformats-officedocument.presentationml.notesSlide+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0.xml" ContentType="application/vnd.openxmlformats-officedocument.presentationml.tags+xml"/>
  <Override PartName="/ppt/notesSlides/notesSlide13.xml" ContentType="application/vnd.openxmlformats-officedocument.presentationml.notesSlide+xml"/>
  <Override PartName="/ppt/tags/tag21.xml" ContentType="application/vnd.openxmlformats-officedocument.presentationml.tags+xml"/>
  <Override PartName="/ppt/notesSlides/notesSlide14.xml" ContentType="application/vnd.openxmlformats-officedocument.presentationml.notesSlide+xml"/>
  <Override PartName="/ppt/tags/tag22.xml" ContentType="application/vnd.openxmlformats-officedocument.presentationml.tags+xml"/>
  <Override PartName="/ppt/notesSlides/notesSlide15.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6.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7.xml" ContentType="application/vnd.openxmlformats-officedocument.presentationml.notesSlide+xml"/>
  <Override PartName="/ppt/tags/tag27.xml" ContentType="application/vnd.openxmlformats-officedocument.presentationml.tags+xml"/>
  <Override PartName="/ppt/notesSlides/notesSlide18.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9.xml" ContentType="application/vnd.openxmlformats-officedocument.presentationml.notesSlide+xml"/>
  <Override PartName="/ppt/tags/tag32.xml" ContentType="application/vnd.openxmlformats-officedocument.presentationml.tags+xml"/>
  <Override PartName="/ppt/notesSlides/notesSlide20.xml" ContentType="application/vnd.openxmlformats-officedocument.presentationml.notesSlide+xml"/>
  <Override PartName="/ppt/tags/tag33.xml" ContentType="application/vnd.openxmlformats-officedocument.presentationml.tags+xml"/>
  <Override PartName="/ppt/notesSlides/notesSlide21.xml" ContentType="application/vnd.openxmlformats-officedocument.presentationml.notesSlide+xml"/>
  <Override PartName="/ppt/tags/tag34.xml" ContentType="application/vnd.openxmlformats-officedocument.presentationml.tags+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35.xml" ContentType="application/vnd.openxmlformats-officedocument.presentationml.tags+xml"/>
  <Override PartName="/ppt/notesSlides/notesSlide2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36.xml" ContentType="application/vnd.openxmlformats-officedocument.presentationml.tags+xml"/>
  <Override PartName="/ppt/notesSlides/notesSlide2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37.xml" ContentType="application/vnd.openxmlformats-officedocument.presentationml.tags+xml"/>
  <Override PartName="/ppt/notesSlides/notesSlide2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38.xml" ContentType="application/vnd.openxmlformats-officedocument.presentationml.tags+xml"/>
  <Override PartName="/ppt/notesSlides/notesSlide2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9.xml" ContentType="application/vnd.openxmlformats-officedocument.presentationml.tags+xml"/>
  <Override PartName="/ppt/notesSlides/notesSlide27.xml" ContentType="application/vnd.openxmlformats-officedocument.presentationml.notesSlide+xml"/>
  <Override PartName="/ppt/tags/tag40.xml" ContentType="application/vnd.openxmlformats-officedocument.presentationml.tags+xml"/>
  <Override PartName="/ppt/notesSlides/notesSlide2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41.xml" ContentType="application/vnd.openxmlformats-officedocument.presentationml.tags+xml"/>
  <Override PartName="/ppt/notesSlides/notesSlide2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2.xml" ContentType="application/vnd.openxmlformats-officedocument.presentationml.tags+xml"/>
  <Override PartName="/ppt/notesSlides/notesSlide3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43.xml" ContentType="application/vnd.openxmlformats-officedocument.presentationml.tags+xml"/>
  <Override PartName="/ppt/notesSlides/notesSlide3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44.xml" ContentType="application/vnd.openxmlformats-officedocument.presentationml.tags+xml"/>
  <Override PartName="/ppt/notesSlides/notesSlide32.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45.xml" ContentType="application/vnd.openxmlformats-officedocument.presentationml.tags+xml"/>
  <Override PartName="/ppt/notesSlides/notesSlide33.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46.xml" ContentType="application/vnd.openxmlformats-officedocument.presentationml.tags+xml"/>
  <Override PartName="/ppt/notesSlides/notesSlide34.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notesSlides/notesSlide35.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38.xml" ContentType="application/vnd.openxmlformats-officedocument.presentationml.notesSlide+xml"/>
  <Override PartName="/ppt/tags/tag55.xml" ContentType="application/vnd.openxmlformats-officedocument.presentationml.tags+xml"/>
  <Override PartName="/ppt/notesSlides/notesSlide39.xml" ContentType="application/vnd.openxmlformats-officedocument.presentationml.notesSlide+xml"/>
  <Override PartName="/ppt/tags/tag56.xml" ContentType="application/vnd.openxmlformats-officedocument.presentationml.tags+xml"/>
  <Override PartName="/ppt/notesSlides/notesSlide40.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notesSlides/notesSlide41.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42.xml" ContentType="application/vnd.openxmlformats-officedocument.presentationml.notesSlide+xml"/>
  <Override PartName="/ppt/tags/tag63.xml" ContentType="application/vnd.openxmlformats-officedocument.presentationml.tags+xml"/>
  <Override PartName="/ppt/notesSlides/notesSlide43.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44.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45.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notesSlides/notesSlide46.xml" ContentType="application/vnd.openxmlformats-officedocument.presentationml.notesSlide+xml"/>
  <Override PartName="/ppt/tags/tag77.xml" ContentType="application/vnd.openxmlformats-officedocument.presentationml.tags+xml"/>
  <Override PartName="/ppt/notesSlides/notesSlide47.xml" ContentType="application/vnd.openxmlformats-officedocument.presentationml.notesSlide+xml"/>
  <Override PartName="/ppt/tags/tag78.xml" ContentType="application/vnd.openxmlformats-officedocument.presentationml.tags+xml"/>
  <Override PartName="/ppt/notesSlides/notesSlide48.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49.xml" ContentType="application/vnd.openxmlformats-officedocument.presentationml.notesSlide+xml"/>
  <Override PartName="/ppt/tags/tag84.xml" ContentType="application/vnd.openxmlformats-officedocument.presentationml.tags+xml"/>
  <Override PartName="/ppt/notesSlides/notesSlide50.xml" ContentType="application/vnd.openxmlformats-officedocument.presentationml.notesSlide+xml"/>
  <Override PartName="/ppt/tags/tag85.xml" ContentType="application/vnd.openxmlformats-officedocument.presentationml.tags+xml"/>
  <Override PartName="/ppt/notesSlides/notesSlide51.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52.xml" ContentType="application/vnd.openxmlformats-officedocument.presentationml.notesSlide+xml"/>
  <Override PartName="/ppt/tags/tag90.xml" ContentType="application/vnd.openxmlformats-officedocument.presentationml.tags+xml"/>
  <Override PartName="/ppt/notesSlides/notesSlide5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 id="2147483685" r:id="rId5"/>
  </p:sldMasterIdLst>
  <p:notesMasterIdLst>
    <p:notesMasterId r:id="rId119"/>
  </p:notesMasterIdLst>
  <p:sldIdLst>
    <p:sldId id="2146847485" r:id="rId6"/>
    <p:sldId id="2146847353" r:id="rId7"/>
    <p:sldId id="2146847531" r:id="rId8"/>
    <p:sldId id="2146847550" r:id="rId9"/>
    <p:sldId id="2146847549" r:id="rId10"/>
    <p:sldId id="2146847609" r:id="rId11"/>
    <p:sldId id="2146847555" r:id="rId12"/>
    <p:sldId id="2146847356" r:id="rId13"/>
    <p:sldId id="2146847610" r:id="rId14"/>
    <p:sldId id="2146847360" r:id="rId15"/>
    <p:sldId id="2146847611" r:id="rId16"/>
    <p:sldId id="2146847445" r:id="rId17"/>
    <p:sldId id="2146847446" r:id="rId18"/>
    <p:sldId id="2146847383" r:id="rId19"/>
    <p:sldId id="2146847447" r:id="rId20"/>
    <p:sldId id="2146847390" r:id="rId21"/>
    <p:sldId id="2146847556" r:id="rId22"/>
    <p:sldId id="263" r:id="rId23"/>
    <p:sldId id="2146847367" r:id="rId24"/>
    <p:sldId id="264" r:id="rId25"/>
    <p:sldId id="266" r:id="rId26"/>
    <p:sldId id="2146847612" r:id="rId27"/>
    <p:sldId id="2146847369" r:id="rId28"/>
    <p:sldId id="2146847407" r:id="rId29"/>
    <p:sldId id="2146847613" r:id="rId30"/>
    <p:sldId id="2146847614" r:id="rId31"/>
    <p:sldId id="2146847377" r:id="rId32"/>
    <p:sldId id="2146847615" r:id="rId33"/>
    <p:sldId id="2146847379" r:id="rId34"/>
    <p:sldId id="2146847472" r:id="rId35"/>
    <p:sldId id="2146847515" r:id="rId36"/>
    <p:sldId id="2146847463" r:id="rId37"/>
    <p:sldId id="2146847409" r:id="rId38"/>
    <p:sldId id="2146847559" r:id="rId39"/>
    <p:sldId id="2146847548" r:id="rId40"/>
    <p:sldId id="2146847344" r:id="rId41"/>
    <p:sldId id="2146847560" r:id="rId42"/>
    <p:sldId id="2146847561" r:id="rId43"/>
    <p:sldId id="2146847562" r:id="rId44"/>
    <p:sldId id="2146847563" r:id="rId45"/>
    <p:sldId id="2146847564" r:id="rId46"/>
    <p:sldId id="2146847565" r:id="rId47"/>
    <p:sldId id="2146847583" r:id="rId48"/>
    <p:sldId id="2146847606" r:id="rId49"/>
    <p:sldId id="2146847582" r:id="rId50"/>
    <p:sldId id="2146847585" r:id="rId51"/>
    <p:sldId id="2146847586" r:id="rId52"/>
    <p:sldId id="2146847587" r:id="rId53"/>
    <p:sldId id="2146847616" r:id="rId54"/>
    <p:sldId id="2146847198" r:id="rId55"/>
    <p:sldId id="2146847566" r:id="rId56"/>
    <p:sldId id="2146847617" r:id="rId57"/>
    <p:sldId id="2146847581" r:id="rId58"/>
    <p:sldId id="2146847393" r:id="rId59"/>
    <p:sldId id="2146847533" r:id="rId60"/>
    <p:sldId id="2146847590" r:id="rId61"/>
    <p:sldId id="2146847465" r:id="rId62"/>
    <p:sldId id="2146847618" r:id="rId63"/>
    <p:sldId id="2146847571" r:id="rId64"/>
    <p:sldId id="2146847619" r:id="rId65"/>
    <p:sldId id="2146847567" r:id="rId66"/>
    <p:sldId id="2146847620" r:id="rId67"/>
    <p:sldId id="2146847534" r:id="rId68"/>
    <p:sldId id="2146847495" r:id="rId69"/>
    <p:sldId id="2146847521" r:id="rId70"/>
    <p:sldId id="2146847588" r:id="rId71"/>
    <p:sldId id="2146847622" r:id="rId72"/>
    <p:sldId id="2146847570" r:id="rId73"/>
    <p:sldId id="2146847621" r:id="rId74"/>
    <p:sldId id="2146847489" r:id="rId75"/>
    <p:sldId id="2146847592" r:id="rId76"/>
    <p:sldId id="2146847593" r:id="rId77"/>
    <p:sldId id="2146847594" r:id="rId78"/>
    <p:sldId id="2146847591" r:id="rId79"/>
    <p:sldId id="2146847595" r:id="rId80"/>
    <p:sldId id="2146847596" r:id="rId81"/>
    <p:sldId id="2146847598" r:id="rId82"/>
    <p:sldId id="2146847599" r:id="rId83"/>
    <p:sldId id="2146847597" r:id="rId84"/>
    <p:sldId id="2146847600" r:id="rId85"/>
    <p:sldId id="2146847601" r:id="rId86"/>
    <p:sldId id="2146847602" r:id="rId87"/>
    <p:sldId id="2146847603" r:id="rId88"/>
    <p:sldId id="2146847604" r:id="rId89"/>
    <p:sldId id="2146847605" r:id="rId90"/>
    <p:sldId id="2146847623" r:id="rId91"/>
    <p:sldId id="2146847589" r:id="rId92"/>
    <p:sldId id="2146847568" r:id="rId93"/>
    <p:sldId id="2146847624" r:id="rId94"/>
    <p:sldId id="2146847455" r:id="rId95"/>
    <p:sldId id="2146847543" r:id="rId96"/>
    <p:sldId id="2146847535" r:id="rId97"/>
    <p:sldId id="2146847544" r:id="rId98"/>
    <p:sldId id="2146847545" r:id="rId99"/>
    <p:sldId id="2146847572" r:id="rId100"/>
    <p:sldId id="2146847500" r:id="rId101"/>
    <p:sldId id="2146847625" r:id="rId102"/>
    <p:sldId id="2146847573" r:id="rId103"/>
    <p:sldId id="2146847626" r:id="rId104"/>
    <p:sldId id="2146847569" r:id="rId105"/>
    <p:sldId id="2146847627" r:id="rId106"/>
    <p:sldId id="2146847547" r:id="rId107"/>
    <p:sldId id="2146847546" r:id="rId108"/>
    <p:sldId id="2146847628" r:id="rId109"/>
    <p:sldId id="2146847574" r:id="rId110"/>
    <p:sldId id="2146847629" r:id="rId111"/>
    <p:sldId id="2146847630" r:id="rId112"/>
    <p:sldId id="2146847293" r:id="rId113"/>
    <p:sldId id="2146847631" r:id="rId114"/>
    <p:sldId id="2146847457" r:id="rId115"/>
    <p:sldId id="2146847295" r:id="rId116"/>
    <p:sldId id="2146847513" r:id="rId117"/>
    <p:sldId id="2146847575" r:id="rId1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etting Started" id="{D20E5D9E-19EA-4B6E-A242-06C9B53CE12A}">
          <p14:sldIdLst>
            <p14:sldId id="2146847485"/>
            <p14:sldId id="2146847353"/>
            <p14:sldId id="2146847531"/>
            <p14:sldId id="2146847550"/>
            <p14:sldId id="2146847549"/>
          </p14:sldIdLst>
        </p14:section>
        <p14:section name="Meeting 1" id="{1F546AF4-18D7-4A6B-8887-43C0A8FD03CF}">
          <p14:sldIdLst>
            <p14:sldId id="2146847609"/>
            <p14:sldId id="2146847555"/>
            <p14:sldId id="2146847356"/>
            <p14:sldId id="2146847610"/>
            <p14:sldId id="2146847360"/>
            <p14:sldId id="2146847611"/>
            <p14:sldId id="2146847445"/>
            <p14:sldId id="2146847446"/>
            <p14:sldId id="2146847383"/>
            <p14:sldId id="2146847447"/>
            <p14:sldId id="2146847390"/>
            <p14:sldId id="2146847556"/>
            <p14:sldId id="263"/>
            <p14:sldId id="2146847367"/>
            <p14:sldId id="264"/>
            <p14:sldId id="266"/>
            <p14:sldId id="2146847612"/>
            <p14:sldId id="2146847369"/>
            <p14:sldId id="2146847407"/>
            <p14:sldId id="2146847613"/>
            <p14:sldId id="2146847614"/>
            <p14:sldId id="2146847377"/>
            <p14:sldId id="2146847615"/>
            <p14:sldId id="2146847379"/>
          </p14:sldIdLst>
        </p14:section>
        <p14:section name="PREWORK: Before Meeting 2" id="{442FDE72-6B1F-4F55-BC8C-25C5621C4FDE}">
          <p14:sldIdLst>
            <p14:sldId id="2146847472"/>
            <p14:sldId id="2146847515"/>
            <p14:sldId id="2146847463"/>
            <p14:sldId id="2146847409"/>
            <p14:sldId id="2146847559"/>
            <p14:sldId id="2146847548"/>
            <p14:sldId id="2146847344"/>
            <p14:sldId id="2146847560"/>
            <p14:sldId id="2146847561"/>
            <p14:sldId id="2146847562"/>
            <p14:sldId id="2146847563"/>
            <p14:sldId id="2146847564"/>
            <p14:sldId id="2146847565"/>
            <p14:sldId id="2146847583"/>
            <p14:sldId id="2146847606"/>
            <p14:sldId id="2146847582"/>
            <p14:sldId id="2146847585"/>
            <p14:sldId id="2146847586"/>
            <p14:sldId id="2146847587"/>
          </p14:sldIdLst>
        </p14:section>
        <p14:section name="Meeting 2" id="{074A18E9-1894-49A6-B62A-1973D77446F2}">
          <p14:sldIdLst>
            <p14:sldId id="2146847616"/>
            <p14:sldId id="2146847198"/>
            <p14:sldId id="2146847566"/>
            <p14:sldId id="2146847617"/>
            <p14:sldId id="2146847581"/>
            <p14:sldId id="2146847393"/>
            <p14:sldId id="2146847533"/>
            <p14:sldId id="2146847590"/>
            <p14:sldId id="2146847465"/>
            <p14:sldId id="2146847618"/>
            <p14:sldId id="2146847571"/>
          </p14:sldIdLst>
        </p14:section>
        <p14:section name="Meeting 3" id="{13D78C9F-0305-40A5-8D76-5A251613D021}">
          <p14:sldIdLst>
            <p14:sldId id="2146847619"/>
            <p14:sldId id="2146847567"/>
            <p14:sldId id="2146847620"/>
            <p14:sldId id="2146847534"/>
            <p14:sldId id="2146847495"/>
            <p14:sldId id="2146847521"/>
            <p14:sldId id="2146847588"/>
            <p14:sldId id="2146847622"/>
            <p14:sldId id="2146847570"/>
          </p14:sldIdLst>
        </p14:section>
        <p14:section name="PREWORK: Before Meeting 4" id="{87ED44A8-578B-4FA4-8D2E-F664A8248E9C}">
          <p14:sldIdLst>
            <p14:sldId id="2146847621"/>
            <p14:sldId id="2146847489"/>
            <p14:sldId id="2146847592"/>
            <p14:sldId id="2146847593"/>
            <p14:sldId id="2146847594"/>
            <p14:sldId id="2146847591"/>
            <p14:sldId id="2146847595"/>
            <p14:sldId id="2146847596"/>
            <p14:sldId id="2146847598"/>
            <p14:sldId id="2146847599"/>
            <p14:sldId id="2146847597"/>
            <p14:sldId id="2146847600"/>
            <p14:sldId id="2146847601"/>
            <p14:sldId id="2146847602"/>
            <p14:sldId id="2146847603"/>
            <p14:sldId id="2146847604"/>
            <p14:sldId id="2146847605"/>
          </p14:sldIdLst>
        </p14:section>
        <p14:section name="Meeting 4" id="{1919E9DE-2891-4AFE-BBDD-E4A313F0A85E}">
          <p14:sldIdLst>
            <p14:sldId id="2146847623"/>
            <p14:sldId id="2146847589"/>
            <p14:sldId id="2146847568"/>
            <p14:sldId id="2146847624"/>
            <p14:sldId id="2146847455"/>
            <p14:sldId id="2146847543"/>
            <p14:sldId id="2146847535"/>
            <p14:sldId id="2146847544"/>
            <p14:sldId id="2146847545"/>
            <p14:sldId id="2146847572"/>
            <p14:sldId id="2146847500"/>
            <p14:sldId id="2146847625"/>
            <p14:sldId id="2146847573"/>
          </p14:sldIdLst>
        </p14:section>
        <p14:section name="Meeting 5" id="{38BD7D37-8908-4455-9E7F-317AFD58FAF4}">
          <p14:sldIdLst>
            <p14:sldId id="2146847626"/>
            <p14:sldId id="2146847569"/>
            <p14:sldId id="2146847627"/>
            <p14:sldId id="2146847547"/>
            <p14:sldId id="2146847546"/>
            <p14:sldId id="2146847628"/>
            <p14:sldId id="2146847574"/>
            <p14:sldId id="2146847629"/>
            <p14:sldId id="2146847630"/>
            <p14:sldId id="2146847293"/>
            <p14:sldId id="2146847631"/>
            <p14:sldId id="2146847457"/>
            <p14:sldId id="2146847295"/>
            <p14:sldId id="2146847513"/>
            <p14:sldId id="214684757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3866012-9B27-2FA4-2662-388C2DC690B7}" name="Ash Holland" initials="AH" userId="S::aholland@erstrategies.org::cd88c8cd-d9c2-4a25-8cf4-dec058af6ad1" providerId="AD"/>
  <p188:author id="{75E0033F-D18E-D5EE-22FF-5EE0BAF0BD62}" name="Kaitlyn Chantry" initials="KC" userId="S::kchantry@erstrategies.org::e250d2fb-1900-42a9-ab1f-187438d31113" providerId="AD"/>
  <p188:author id="{CCF3A851-3C19-2DD5-F297-F8CBE8F474FC}" name="Alexandra Thulander" initials="AT" userId="a4fc4798739f6aaf" providerId="Windows Live"/>
  <p188:author id="{C84C306B-3F65-6675-1F99-52437FDDFEC9}" name="Betty Chang" initials="BC" userId="S::bchang@erstrategies.org::b5f62edf-30da-4058-ad47-e428c8dc614c" providerId="AD"/>
  <p188:author id="{6DC5887A-81EF-85F9-89E8-407779648579}" name="Rebel Todhunter" initials="RT" userId="S::rtodhunter@erstrategies.org::d14cff3f-a43c-4342-b3fa-f01520a30f73" providerId="AD"/>
  <p188:author id="{69FDFD8C-E6A5-9DD9-A12B-881A8214CE56}" name="Ben Beane" initials="BB" userId="S::bbeane@erstrategies.org::127ea71f-2dc1-4b04-b2ab-71b2c850aa76" providerId="AD"/>
  <p188:author id="{39A64EB3-5396-BBFA-C965-579DCC80B5ED}" name="Sam Carter" initials="SC" userId="S::scarter@erstrategies.org::877a75c8-8c48-491a-9d3b-834804b5c69b" providerId="AD"/>
  <p188:author id="{4549C7C9-0024-31F9-23D2-F4ED350617B7}" name="Keanne Chang" initials="KC" userId="S::kchang@erstrategies.org::2719c91f-c5c9-497e-807a-cbf9803b9336" providerId="AD"/>
  <p188:author id="{ABA6E3C9-3BE4-D038-BB99-0AD714BFD39C}" name="Sarah Waldman" initials="SW" userId="S::swaldman@erstrategies.org::559daa77-914c-4720-81fa-177391ca150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3663"/>
    <a:srgbClr val="E68699"/>
    <a:srgbClr val="003057"/>
    <a:srgbClr val="003594"/>
    <a:srgbClr val="01172C"/>
    <a:srgbClr val="284734"/>
    <a:srgbClr val="E90482"/>
    <a:srgbClr val="FFC72C"/>
    <a:srgbClr val="CF4520"/>
    <a:srgbClr val="9638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E4B460-BE4E-4A04-97E4-A14BED9D7A1D}" v="9" dt="2025-04-08T13:41:47.646"/>
    <p1510:client id="{AB72A5C9-D312-4B20-BCC8-AFF457410775}" v="9" dt="2025-04-08T17:22:41.6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283"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tableStyles" Target="tableStyles.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microsoft.com/office/2015/10/relationships/revisionInfo" Target="revisionInfo.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notesMaster" Target="notesMasters/notesMaster1.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presProps" Target="presProps.xml"/><Relationship Id="rId125" Type="http://schemas.microsoft.com/office/2018/10/relationships/authors" Target="author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236295103387579"/>
          <c:y val="4.9413796382480585E-2"/>
          <c:w val="0.55842507252888163"/>
          <c:h val="0.55485974004606775"/>
        </c:manualLayout>
      </c:layout>
      <c:barChart>
        <c:barDir val="bar"/>
        <c:grouping val="percentStacked"/>
        <c:varyColors val="0"/>
        <c:ser>
          <c:idx val="0"/>
          <c:order val="0"/>
          <c:tx>
            <c:strRef>
              <c:f>Sheet1!$B$1</c:f>
              <c:strCache>
                <c:ptCount val="1"/>
                <c:pt idx="0">
                  <c:v>Almost always or frequently</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Black or 
African American</c:v>
                </c:pt>
                <c:pt idx="1">
                  <c:v>Hispanic or 
Latinx</c:v>
                </c:pt>
                <c:pt idx="2">
                  <c:v>White</c:v>
                </c:pt>
              </c:strCache>
            </c:strRef>
          </c:cat>
          <c:val>
            <c:numRef>
              <c:f>Sheet1!$B$2:$B$4</c:f>
              <c:numCache>
                <c:formatCode>0%</c:formatCode>
                <c:ptCount val="3"/>
                <c:pt idx="0">
                  <c:v>0.22</c:v>
                </c:pt>
                <c:pt idx="1">
                  <c:v>0.25</c:v>
                </c:pt>
                <c:pt idx="2">
                  <c:v>0.39</c:v>
                </c:pt>
              </c:numCache>
            </c:numRef>
          </c:val>
          <c:extLst>
            <c:ext xmlns:c16="http://schemas.microsoft.com/office/drawing/2014/chart" uri="{C3380CC4-5D6E-409C-BE32-E72D297353CC}">
              <c16:uniqueId val="{00000000-A0DE-2E46-A85F-FE1C5897F63B}"/>
            </c:ext>
          </c:extLst>
        </c:ser>
        <c:ser>
          <c:idx val="1"/>
          <c:order val="1"/>
          <c:tx>
            <c:strRef>
              <c:f>Sheet1!$C$1</c:f>
              <c:strCache>
                <c:ptCount val="1"/>
                <c:pt idx="0">
                  <c:v>Sometimes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Black or 
African American</c:v>
                </c:pt>
                <c:pt idx="1">
                  <c:v>Hispanic or 
Latinx</c:v>
                </c:pt>
                <c:pt idx="2">
                  <c:v>White</c:v>
                </c:pt>
              </c:strCache>
            </c:strRef>
          </c:cat>
          <c:val>
            <c:numRef>
              <c:f>Sheet1!$C$2:$C$4</c:f>
              <c:numCache>
                <c:formatCode>0%</c:formatCode>
                <c:ptCount val="3"/>
                <c:pt idx="0">
                  <c:v>0.18</c:v>
                </c:pt>
                <c:pt idx="1">
                  <c:v>0.2</c:v>
                </c:pt>
                <c:pt idx="2">
                  <c:v>0.21</c:v>
                </c:pt>
              </c:numCache>
            </c:numRef>
          </c:val>
          <c:extLst>
            <c:ext xmlns:c16="http://schemas.microsoft.com/office/drawing/2014/chart" uri="{C3380CC4-5D6E-409C-BE32-E72D297353CC}">
              <c16:uniqueId val="{00000001-A0DE-2E46-A85F-FE1C5897F63B}"/>
            </c:ext>
          </c:extLst>
        </c:ser>
        <c:ser>
          <c:idx val="2"/>
          <c:order val="2"/>
          <c:tx>
            <c:strRef>
              <c:f>Sheet1!$D$1</c:f>
              <c:strCache>
                <c:ptCount val="1"/>
                <c:pt idx="0">
                  <c:v>Almost never or once in awhile</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Black or 
African American</c:v>
                </c:pt>
                <c:pt idx="1">
                  <c:v>Hispanic or 
Latinx</c:v>
                </c:pt>
                <c:pt idx="2">
                  <c:v>White</c:v>
                </c:pt>
              </c:strCache>
            </c:strRef>
          </c:cat>
          <c:val>
            <c:numRef>
              <c:f>Sheet1!$D$2:$D$4</c:f>
              <c:numCache>
                <c:formatCode>0%</c:formatCode>
                <c:ptCount val="3"/>
                <c:pt idx="0">
                  <c:v>0.6</c:v>
                </c:pt>
                <c:pt idx="1">
                  <c:v>0.55000000000000004</c:v>
                </c:pt>
                <c:pt idx="2">
                  <c:v>0.4</c:v>
                </c:pt>
              </c:numCache>
            </c:numRef>
          </c:val>
          <c:extLst>
            <c:ext xmlns:c16="http://schemas.microsoft.com/office/drawing/2014/chart" uri="{C3380CC4-5D6E-409C-BE32-E72D297353CC}">
              <c16:uniqueId val="{00000002-A0DE-2E46-A85F-FE1C5897F63B}"/>
            </c:ext>
          </c:extLst>
        </c:ser>
        <c:dLbls>
          <c:dLblPos val="ctr"/>
          <c:showLegendKey val="0"/>
          <c:showVal val="1"/>
          <c:showCatName val="0"/>
          <c:showSerName val="0"/>
          <c:showPercent val="0"/>
          <c:showBubbleSize val="0"/>
        </c:dLbls>
        <c:gapWidth val="150"/>
        <c:overlap val="100"/>
        <c:axId val="1071281007"/>
        <c:axId val="1071283407"/>
      </c:barChart>
      <c:catAx>
        <c:axId val="1071281007"/>
        <c:scaling>
          <c:orientation val="minMax"/>
        </c:scaling>
        <c:delete val="0"/>
        <c:axPos val="l"/>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crossAx val="1071283407"/>
        <c:crosses val="autoZero"/>
        <c:auto val="1"/>
        <c:lblAlgn val="ctr"/>
        <c:lblOffset val="100"/>
        <c:noMultiLvlLbl val="0"/>
      </c:catAx>
      <c:valAx>
        <c:axId val="1071283407"/>
        <c:scaling>
          <c:orientation val="minMax"/>
        </c:scaling>
        <c:delete val="1"/>
        <c:axPos val="b"/>
        <c:numFmt formatCode="0%" sourceLinked="1"/>
        <c:majorTickMark val="none"/>
        <c:minorTickMark val="none"/>
        <c:tickLblPos val="nextTo"/>
        <c:crossAx val="1071281007"/>
        <c:crosses val="autoZero"/>
        <c:crossBetween val="between"/>
      </c:valAx>
      <c:spPr>
        <a:noFill/>
        <a:ln>
          <a:noFill/>
        </a:ln>
        <a:effectLst/>
      </c:spPr>
    </c:plotArea>
    <c:legend>
      <c:legendPos val="b"/>
      <c:layout>
        <c:manualLayout>
          <c:xMode val="edge"/>
          <c:yMode val="edge"/>
          <c:x val="3.0509161415800141E-3"/>
          <c:y val="0.65067039815757644"/>
          <c:w val="0.99694908385841996"/>
          <c:h val="0.2567711359183070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ptos" panose="020B0004020202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303503045064104"/>
          <c:y val="8.9311188858823456E-2"/>
          <c:w val="0.7268204862212948"/>
          <c:h val="0.69080276855667999"/>
        </c:manualLayout>
      </c:layout>
      <c:barChart>
        <c:barDir val="bar"/>
        <c:grouping val="percentStacked"/>
        <c:varyColors val="0"/>
        <c:ser>
          <c:idx val="0"/>
          <c:order val="0"/>
          <c:tx>
            <c:strRef>
              <c:f>Sheet1!$B$1</c:f>
              <c:strCache>
                <c:ptCount val="1"/>
                <c:pt idx="0">
                  <c:v>Quite well or extremely well</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Black or 
African American</c:v>
                </c:pt>
                <c:pt idx="1">
                  <c:v>Hispanic or 
Latinx</c:v>
                </c:pt>
                <c:pt idx="2">
                  <c:v>White</c:v>
                </c:pt>
              </c:strCache>
            </c:strRef>
          </c:cat>
          <c:val>
            <c:numRef>
              <c:f>Sheet1!$B$2:$B$4</c:f>
              <c:numCache>
                <c:formatCode>0%</c:formatCode>
                <c:ptCount val="3"/>
                <c:pt idx="0">
                  <c:v>0.33</c:v>
                </c:pt>
                <c:pt idx="1">
                  <c:v>0.4</c:v>
                </c:pt>
                <c:pt idx="2">
                  <c:v>0.49</c:v>
                </c:pt>
              </c:numCache>
            </c:numRef>
          </c:val>
          <c:extLst>
            <c:ext xmlns:c16="http://schemas.microsoft.com/office/drawing/2014/chart" uri="{C3380CC4-5D6E-409C-BE32-E72D297353CC}">
              <c16:uniqueId val="{00000000-EA11-453B-A01A-FB7A00BE2C23}"/>
            </c:ext>
          </c:extLst>
        </c:ser>
        <c:ser>
          <c:idx val="1"/>
          <c:order val="1"/>
          <c:tx>
            <c:strRef>
              <c:f>Sheet1!$C$1</c:f>
              <c:strCache>
                <c:ptCount val="1"/>
                <c:pt idx="0">
                  <c:v>Somewhat well</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Black or 
African American</c:v>
                </c:pt>
                <c:pt idx="1">
                  <c:v>Hispanic or 
Latinx</c:v>
                </c:pt>
                <c:pt idx="2">
                  <c:v>White</c:v>
                </c:pt>
              </c:strCache>
            </c:strRef>
          </c:cat>
          <c:val>
            <c:numRef>
              <c:f>Sheet1!$C$2:$C$4</c:f>
              <c:numCache>
                <c:formatCode>0%</c:formatCode>
                <c:ptCount val="3"/>
                <c:pt idx="0">
                  <c:v>0.23</c:v>
                </c:pt>
                <c:pt idx="1">
                  <c:v>0.25</c:v>
                </c:pt>
                <c:pt idx="2">
                  <c:v>0.27</c:v>
                </c:pt>
              </c:numCache>
            </c:numRef>
          </c:val>
          <c:extLst>
            <c:ext xmlns:c16="http://schemas.microsoft.com/office/drawing/2014/chart" uri="{C3380CC4-5D6E-409C-BE32-E72D297353CC}">
              <c16:uniqueId val="{00000001-EA11-453B-A01A-FB7A00BE2C23}"/>
            </c:ext>
          </c:extLst>
        </c:ser>
        <c:ser>
          <c:idx val="2"/>
          <c:order val="2"/>
          <c:tx>
            <c:strRef>
              <c:f>Sheet1!$D$1</c:f>
              <c:strCache>
                <c:ptCount val="1"/>
                <c:pt idx="0">
                  <c:v>Not at all or slightly well</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Black or 
African American</c:v>
                </c:pt>
                <c:pt idx="1">
                  <c:v>Hispanic or 
Latinx</c:v>
                </c:pt>
                <c:pt idx="2">
                  <c:v>White</c:v>
                </c:pt>
              </c:strCache>
            </c:strRef>
          </c:cat>
          <c:val>
            <c:numRef>
              <c:f>Sheet1!$D$2:$D$4</c:f>
              <c:numCache>
                <c:formatCode>0%</c:formatCode>
                <c:ptCount val="3"/>
                <c:pt idx="0">
                  <c:v>0.44</c:v>
                </c:pt>
                <c:pt idx="1">
                  <c:v>0.35</c:v>
                </c:pt>
                <c:pt idx="2">
                  <c:v>0.24</c:v>
                </c:pt>
              </c:numCache>
            </c:numRef>
          </c:val>
          <c:extLst>
            <c:ext xmlns:c16="http://schemas.microsoft.com/office/drawing/2014/chart" uri="{C3380CC4-5D6E-409C-BE32-E72D297353CC}">
              <c16:uniqueId val="{00000002-EA11-453B-A01A-FB7A00BE2C23}"/>
            </c:ext>
          </c:extLst>
        </c:ser>
        <c:dLbls>
          <c:dLblPos val="ctr"/>
          <c:showLegendKey val="0"/>
          <c:showVal val="1"/>
          <c:showCatName val="0"/>
          <c:showSerName val="0"/>
          <c:showPercent val="0"/>
          <c:showBubbleSize val="0"/>
        </c:dLbls>
        <c:gapWidth val="150"/>
        <c:overlap val="100"/>
        <c:axId val="1071281007"/>
        <c:axId val="1071283407"/>
      </c:barChart>
      <c:catAx>
        <c:axId val="1071281007"/>
        <c:scaling>
          <c:orientation val="minMax"/>
        </c:scaling>
        <c:delete val="0"/>
        <c:axPos val="l"/>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crossAx val="1071283407"/>
        <c:crosses val="autoZero"/>
        <c:auto val="1"/>
        <c:lblAlgn val="ctr"/>
        <c:lblOffset val="100"/>
        <c:noMultiLvlLbl val="0"/>
      </c:catAx>
      <c:valAx>
        <c:axId val="1071283407"/>
        <c:scaling>
          <c:orientation val="minMax"/>
        </c:scaling>
        <c:delete val="1"/>
        <c:axPos val="b"/>
        <c:numFmt formatCode="0%" sourceLinked="1"/>
        <c:majorTickMark val="none"/>
        <c:minorTickMark val="none"/>
        <c:tickLblPos val="nextTo"/>
        <c:crossAx val="10712810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ptos" panose="020B0004020202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243387604314996"/>
          <c:y val="1.9003492560272228E-2"/>
          <c:w val="0.63636763981746958"/>
          <c:h val="0.78716746777472202"/>
        </c:manualLayout>
      </c:layout>
      <c:barChart>
        <c:barDir val="bar"/>
        <c:grouping val="percentStacked"/>
        <c:varyColors val="0"/>
        <c:ser>
          <c:idx val="0"/>
          <c:order val="0"/>
          <c:tx>
            <c:strRef>
              <c:f>Sheet1!$B$1</c:f>
              <c:strCache>
                <c:ptCount val="1"/>
                <c:pt idx="0">
                  <c:v>Not a problem at all or a small problem</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Families without MLLs</c:v>
                </c:pt>
                <c:pt idx="1">
                  <c:v>Families with MLLs</c:v>
                </c:pt>
                <c:pt idx="2">
                  <c:v>Families who don't qualify for FRL</c:v>
                </c:pt>
                <c:pt idx="3">
                  <c:v>Families who qualify for FRL</c:v>
                </c:pt>
              </c:strCache>
            </c:strRef>
          </c:cat>
          <c:val>
            <c:numRef>
              <c:f>Sheet1!$B$2:$B$5</c:f>
              <c:numCache>
                <c:formatCode>0%</c:formatCode>
                <c:ptCount val="4"/>
                <c:pt idx="0">
                  <c:v>0.37</c:v>
                </c:pt>
                <c:pt idx="1">
                  <c:v>0.14000000000000001</c:v>
                </c:pt>
                <c:pt idx="2">
                  <c:v>0.45</c:v>
                </c:pt>
                <c:pt idx="3">
                  <c:v>0.28000000000000003</c:v>
                </c:pt>
              </c:numCache>
            </c:numRef>
          </c:val>
          <c:extLst>
            <c:ext xmlns:c16="http://schemas.microsoft.com/office/drawing/2014/chart" uri="{C3380CC4-5D6E-409C-BE32-E72D297353CC}">
              <c16:uniqueId val="{00000000-5A07-7A48-9161-EE29504DBFEC}"/>
            </c:ext>
          </c:extLst>
        </c:ser>
        <c:ser>
          <c:idx val="1"/>
          <c:order val="1"/>
          <c:tx>
            <c:strRef>
              <c:f>Sheet1!$C$1</c:f>
              <c:strCache>
                <c:ptCount val="1"/>
                <c:pt idx="0">
                  <c:v>Small or medium problem</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Families without MLLs</c:v>
                </c:pt>
                <c:pt idx="1">
                  <c:v>Families with MLLs</c:v>
                </c:pt>
                <c:pt idx="2">
                  <c:v>Families who don't qualify for FRL</c:v>
                </c:pt>
                <c:pt idx="3">
                  <c:v>Families who qualify for FRL</c:v>
                </c:pt>
              </c:strCache>
            </c:strRef>
          </c:cat>
          <c:val>
            <c:numRef>
              <c:f>Sheet1!$C$2:$C$5</c:f>
              <c:numCache>
                <c:formatCode>0%</c:formatCode>
                <c:ptCount val="4"/>
                <c:pt idx="0">
                  <c:v>0.24</c:v>
                </c:pt>
                <c:pt idx="1">
                  <c:v>0.2</c:v>
                </c:pt>
                <c:pt idx="2">
                  <c:v>0.27</c:v>
                </c:pt>
                <c:pt idx="3">
                  <c:v>0.22</c:v>
                </c:pt>
              </c:numCache>
            </c:numRef>
          </c:val>
          <c:extLst>
            <c:ext xmlns:c16="http://schemas.microsoft.com/office/drawing/2014/chart" uri="{C3380CC4-5D6E-409C-BE32-E72D297353CC}">
              <c16:uniqueId val="{00000001-5A07-7A48-9161-EE29504DBFEC}"/>
            </c:ext>
          </c:extLst>
        </c:ser>
        <c:ser>
          <c:idx val="2"/>
          <c:order val="2"/>
          <c:tx>
            <c:strRef>
              <c:f>Sheet1!$D$1</c:f>
              <c:strCache>
                <c:ptCount val="1"/>
                <c:pt idx="0">
                  <c:v>Large or very large problem</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Families without MLLs</c:v>
                </c:pt>
                <c:pt idx="1">
                  <c:v>Families with MLLs</c:v>
                </c:pt>
                <c:pt idx="2">
                  <c:v>Families who don't qualify for FRL</c:v>
                </c:pt>
                <c:pt idx="3">
                  <c:v>Families who qualify for FRL</c:v>
                </c:pt>
              </c:strCache>
            </c:strRef>
          </c:cat>
          <c:val>
            <c:numRef>
              <c:f>Sheet1!$D$2:$D$5</c:f>
              <c:numCache>
                <c:formatCode>0%</c:formatCode>
                <c:ptCount val="4"/>
                <c:pt idx="0">
                  <c:v>0.39</c:v>
                </c:pt>
                <c:pt idx="1">
                  <c:v>0.66</c:v>
                </c:pt>
                <c:pt idx="2">
                  <c:v>0.28000000000000003</c:v>
                </c:pt>
                <c:pt idx="3">
                  <c:v>0.5</c:v>
                </c:pt>
              </c:numCache>
            </c:numRef>
          </c:val>
          <c:extLst>
            <c:ext xmlns:c16="http://schemas.microsoft.com/office/drawing/2014/chart" uri="{C3380CC4-5D6E-409C-BE32-E72D297353CC}">
              <c16:uniqueId val="{00000002-5A07-7A48-9161-EE29504DBFEC}"/>
            </c:ext>
          </c:extLst>
        </c:ser>
        <c:dLbls>
          <c:dLblPos val="ctr"/>
          <c:showLegendKey val="0"/>
          <c:showVal val="1"/>
          <c:showCatName val="0"/>
          <c:showSerName val="0"/>
          <c:showPercent val="0"/>
          <c:showBubbleSize val="0"/>
        </c:dLbls>
        <c:gapWidth val="150"/>
        <c:overlap val="100"/>
        <c:axId val="1071281007"/>
        <c:axId val="1071283407"/>
      </c:barChart>
      <c:catAx>
        <c:axId val="1071281007"/>
        <c:scaling>
          <c:orientation val="minMax"/>
        </c:scaling>
        <c:delete val="0"/>
        <c:axPos val="l"/>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crossAx val="1071283407"/>
        <c:crosses val="autoZero"/>
        <c:auto val="1"/>
        <c:lblAlgn val="ctr"/>
        <c:lblOffset val="100"/>
        <c:noMultiLvlLbl val="0"/>
      </c:catAx>
      <c:valAx>
        <c:axId val="1071283407"/>
        <c:scaling>
          <c:orientation val="minMax"/>
        </c:scaling>
        <c:delete val="1"/>
        <c:axPos val="b"/>
        <c:numFmt formatCode="0%" sourceLinked="1"/>
        <c:majorTickMark val="none"/>
        <c:minorTickMark val="none"/>
        <c:tickLblPos val="nextTo"/>
        <c:crossAx val="1071281007"/>
        <c:crosses val="autoZero"/>
        <c:crossBetween val="between"/>
      </c:valAx>
      <c:spPr>
        <a:noFill/>
        <a:ln>
          <a:noFill/>
        </a:ln>
        <a:effectLst/>
      </c:spPr>
    </c:plotArea>
    <c:legend>
      <c:legendPos val="b"/>
      <c:layout>
        <c:manualLayout>
          <c:xMode val="edge"/>
          <c:yMode val="edge"/>
          <c:x val="8.6328311959833537E-2"/>
          <c:y val="0.86903109612369334"/>
          <c:w val="0.9133211310028494"/>
          <c:h val="0.104280870495369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ptos" panose="020B000402020202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303491309794325"/>
          <c:y val="5.6355269995257723E-2"/>
          <c:w val="0.72696508690205675"/>
          <c:h val="0.70728072798846287"/>
        </c:manualLayout>
      </c:layout>
      <c:barChart>
        <c:barDir val="bar"/>
        <c:grouping val="percentStacked"/>
        <c:varyColors val="0"/>
        <c:ser>
          <c:idx val="0"/>
          <c:order val="0"/>
          <c:tx>
            <c:strRef>
              <c:f>Sheet1!$B$1</c:f>
              <c:strCache>
                <c:ptCount val="1"/>
                <c:pt idx="0">
                  <c:v>Quite a bit or a tremendous amount</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Black or 
African American</c:v>
                </c:pt>
                <c:pt idx="1">
                  <c:v>Hispanic or 
Latinx</c:v>
                </c:pt>
                <c:pt idx="2">
                  <c:v>White</c:v>
                </c:pt>
              </c:strCache>
            </c:strRef>
          </c:cat>
          <c:val>
            <c:numRef>
              <c:f>Sheet1!$B$2:$B$4</c:f>
              <c:numCache>
                <c:formatCode>0%</c:formatCode>
                <c:ptCount val="3"/>
                <c:pt idx="0">
                  <c:v>0.17</c:v>
                </c:pt>
                <c:pt idx="1">
                  <c:v>0.18</c:v>
                </c:pt>
                <c:pt idx="2">
                  <c:v>0.25</c:v>
                </c:pt>
              </c:numCache>
            </c:numRef>
          </c:val>
          <c:extLst>
            <c:ext xmlns:c16="http://schemas.microsoft.com/office/drawing/2014/chart" uri="{C3380CC4-5D6E-409C-BE32-E72D297353CC}">
              <c16:uniqueId val="{00000000-AC9E-9E42-B2C1-A8984466D41A}"/>
            </c:ext>
          </c:extLst>
        </c:ser>
        <c:ser>
          <c:idx val="1"/>
          <c:order val="1"/>
          <c:tx>
            <c:strRef>
              <c:f>Sheet1!$C$1</c:f>
              <c:strCache>
                <c:ptCount val="1"/>
                <c:pt idx="0">
                  <c:v>Somewhat</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Black or 
African American</c:v>
                </c:pt>
                <c:pt idx="1">
                  <c:v>Hispanic or 
Latinx</c:v>
                </c:pt>
                <c:pt idx="2">
                  <c:v>White</c:v>
                </c:pt>
              </c:strCache>
            </c:strRef>
          </c:cat>
          <c:val>
            <c:numRef>
              <c:f>Sheet1!$C$2:$C$4</c:f>
              <c:numCache>
                <c:formatCode>0%</c:formatCode>
                <c:ptCount val="3"/>
                <c:pt idx="0">
                  <c:v>0.21</c:v>
                </c:pt>
                <c:pt idx="1">
                  <c:v>0.22</c:v>
                </c:pt>
                <c:pt idx="2">
                  <c:v>0.25</c:v>
                </c:pt>
              </c:numCache>
            </c:numRef>
          </c:val>
          <c:extLst>
            <c:ext xmlns:c16="http://schemas.microsoft.com/office/drawing/2014/chart" uri="{C3380CC4-5D6E-409C-BE32-E72D297353CC}">
              <c16:uniqueId val="{00000001-AC9E-9E42-B2C1-A8984466D41A}"/>
            </c:ext>
          </c:extLst>
        </c:ser>
        <c:ser>
          <c:idx val="2"/>
          <c:order val="2"/>
          <c:tx>
            <c:strRef>
              <c:f>Sheet1!$D$1</c:f>
              <c:strCache>
                <c:ptCount val="1"/>
                <c:pt idx="0">
                  <c:v>Not at all or a little bit</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Black or 
African American</c:v>
                </c:pt>
                <c:pt idx="1">
                  <c:v>Hispanic or 
Latinx</c:v>
                </c:pt>
                <c:pt idx="2">
                  <c:v>White</c:v>
                </c:pt>
              </c:strCache>
            </c:strRef>
          </c:cat>
          <c:val>
            <c:numRef>
              <c:f>Sheet1!$D$2:$D$4</c:f>
              <c:numCache>
                <c:formatCode>0%</c:formatCode>
                <c:ptCount val="3"/>
                <c:pt idx="0">
                  <c:v>0.62</c:v>
                </c:pt>
                <c:pt idx="1">
                  <c:v>0.6</c:v>
                </c:pt>
                <c:pt idx="2">
                  <c:v>0.5</c:v>
                </c:pt>
              </c:numCache>
            </c:numRef>
          </c:val>
          <c:extLst>
            <c:ext xmlns:c16="http://schemas.microsoft.com/office/drawing/2014/chart" uri="{C3380CC4-5D6E-409C-BE32-E72D297353CC}">
              <c16:uniqueId val="{00000002-AC9E-9E42-B2C1-A8984466D41A}"/>
            </c:ext>
          </c:extLst>
        </c:ser>
        <c:dLbls>
          <c:dLblPos val="ctr"/>
          <c:showLegendKey val="0"/>
          <c:showVal val="1"/>
          <c:showCatName val="0"/>
          <c:showSerName val="0"/>
          <c:showPercent val="0"/>
          <c:showBubbleSize val="0"/>
        </c:dLbls>
        <c:gapWidth val="150"/>
        <c:overlap val="100"/>
        <c:axId val="1071281007"/>
        <c:axId val="1071283407"/>
      </c:barChart>
      <c:catAx>
        <c:axId val="1071281007"/>
        <c:scaling>
          <c:orientation val="minMax"/>
        </c:scaling>
        <c:delete val="0"/>
        <c:axPos val="l"/>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crossAx val="1071283407"/>
        <c:crosses val="autoZero"/>
        <c:auto val="1"/>
        <c:lblAlgn val="ctr"/>
        <c:lblOffset val="100"/>
        <c:noMultiLvlLbl val="0"/>
      </c:catAx>
      <c:valAx>
        <c:axId val="1071283407"/>
        <c:scaling>
          <c:orientation val="minMax"/>
        </c:scaling>
        <c:delete val="1"/>
        <c:axPos val="b"/>
        <c:numFmt formatCode="0%" sourceLinked="1"/>
        <c:majorTickMark val="none"/>
        <c:minorTickMark val="none"/>
        <c:tickLblPos val="nextTo"/>
        <c:crossAx val="1071281007"/>
        <c:crosses val="autoZero"/>
        <c:crossBetween val="between"/>
      </c:valAx>
      <c:spPr>
        <a:noFill/>
        <a:ln>
          <a:noFill/>
        </a:ln>
        <a:effectLst/>
      </c:spPr>
    </c:plotArea>
    <c:legend>
      <c:legendPos val="b"/>
      <c:layout>
        <c:manualLayout>
          <c:xMode val="edge"/>
          <c:yMode val="edge"/>
          <c:x val="0"/>
          <c:y val="0.79263266541373623"/>
          <c:w val="0.98915850676026418"/>
          <c:h val="0.1826503954385894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ptos" panose="020B000402020202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148985674274127E-2"/>
          <c:y val="8.2863029592237236E-2"/>
          <c:w val="0.77771640665418451"/>
          <c:h val="0.4722381251476766"/>
        </c:manualLayout>
      </c:layout>
      <c:barChart>
        <c:barDir val="col"/>
        <c:grouping val="percentStacked"/>
        <c:varyColors val="0"/>
        <c:ser>
          <c:idx val="0"/>
          <c:order val="0"/>
          <c:tx>
            <c:strRef>
              <c:f>Sheet1!$B$1</c:f>
              <c:strCache>
                <c:ptCount val="1"/>
                <c:pt idx="0">
                  <c:v>Students who qualify for FRL</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8th graders overall</c:v>
                </c:pt>
                <c:pt idx="1">
                  <c:v>8th graders in grade 7 math</c:v>
                </c:pt>
                <c:pt idx="2">
                  <c:v>8th graders in algebra I</c:v>
                </c:pt>
              </c:strCache>
            </c:strRef>
          </c:cat>
          <c:val>
            <c:numRef>
              <c:f>Sheet1!$B$2:$B$4</c:f>
              <c:numCache>
                <c:formatCode>0%</c:formatCode>
                <c:ptCount val="3"/>
                <c:pt idx="0">
                  <c:v>0.79</c:v>
                </c:pt>
                <c:pt idx="1">
                  <c:v>0.94</c:v>
                </c:pt>
                <c:pt idx="2">
                  <c:v>0.43</c:v>
                </c:pt>
              </c:numCache>
            </c:numRef>
          </c:val>
          <c:extLst>
            <c:ext xmlns:c16="http://schemas.microsoft.com/office/drawing/2014/chart" uri="{C3380CC4-5D6E-409C-BE32-E72D297353CC}">
              <c16:uniqueId val="{00000000-B4E8-9C42-BE9F-5B7DCBFBCB86}"/>
            </c:ext>
          </c:extLst>
        </c:ser>
        <c:ser>
          <c:idx val="1"/>
          <c:order val="1"/>
          <c:tx>
            <c:strRef>
              <c:f>Sheet1!$C$1</c:f>
              <c:strCache>
                <c:ptCount val="1"/>
                <c:pt idx="0">
                  <c:v>Students who don't qualify for FRL</c:v>
                </c:pt>
              </c:strCache>
            </c:strRef>
          </c:tx>
          <c:spPr>
            <a:solidFill>
              <a:schemeClr val="bg2">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8th graders overall</c:v>
                </c:pt>
                <c:pt idx="1">
                  <c:v>8th graders in grade 7 math</c:v>
                </c:pt>
                <c:pt idx="2">
                  <c:v>8th graders in algebra I</c:v>
                </c:pt>
              </c:strCache>
            </c:strRef>
          </c:cat>
          <c:val>
            <c:numRef>
              <c:f>Sheet1!$C$2:$C$4</c:f>
              <c:numCache>
                <c:formatCode>0%</c:formatCode>
                <c:ptCount val="3"/>
                <c:pt idx="0">
                  <c:v>0.21</c:v>
                </c:pt>
                <c:pt idx="1">
                  <c:v>0.06</c:v>
                </c:pt>
                <c:pt idx="2">
                  <c:v>0.56999999999999995</c:v>
                </c:pt>
              </c:numCache>
            </c:numRef>
          </c:val>
          <c:extLst>
            <c:ext xmlns:c16="http://schemas.microsoft.com/office/drawing/2014/chart" uri="{C3380CC4-5D6E-409C-BE32-E72D297353CC}">
              <c16:uniqueId val="{00000001-B4E8-9C42-BE9F-5B7DCBFBCB86}"/>
            </c:ext>
          </c:extLst>
        </c:ser>
        <c:dLbls>
          <c:dLblPos val="ctr"/>
          <c:showLegendKey val="0"/>
          <c:showVal val="1"/>
          <c:showCatName val="0"/>
          <c:showSerName val="0"/>
          <c:showPercent val="0"/>
          <c:showBubbleSize val="0"/>
        </c:dLbls>
        <c:gapWidth val="150"/>
        <c:overlap val="100"/>
        <c:axId val="1298897807"/>
        <c:axId val="1298905007"/>
      </c:barChart>
      <c:catAx>
        <c:axId val="12988978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crossAx val="1298905007"/>
        <c:crosses val="autoZero"/>
        <c:auto val="1"/>
        <c:lblAlgn val="ctr"/>
        <c:lblOffset val="100"/>
        <c:noMultiLvlLbl val="0"/>
      </c:catAx>
      <c:valAx>
        <c:axId val="1298905007"/>
        <c:scaling>
          <c:orientation val="minMax"/>
        </c:scaling>
        <c:delete val="1"/>
        <c:axPos val="l"/>
        <c:numFmt formatCode="0%" sourceLinked="1"/>
        <c:majorTickMark val="none"/>
        <c:minorTickMark val="none"/>
        <c:tickLblPos val="nextTo"/>
        <c:crossAx val="1298897807"/>
        <c:crosses val="autoZero"/>
        <c:crossBetween val="between"/>
        <c:minorUnit val="0.2"/>
      </c:valAx>
      <c:spPr>
        <a:noFill/>
        <a:ln>
          <a:noFill/>
        </a:ln>
        <a:effectLst/>
      </c:spPr>
    </c:plotArea>
    <c:legend>
      <c:legendPos val="b"/>
      <c:layout>
        <c:manualLayout>
          <c:xMode val="edge"/>
          <c:yMode val="edge"/>
          <c:x val="9.9751547864206411E-2"/>
          <c:y val="0.81976138591671244"/>
          <c:w val="0.80984654990125382"/>
          <c:h val="0.1420439843295704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ptos" panose="020B0004020202020204"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41023526146253"/>
          <c:y val="2.9831903056229948E-2"/>
          <c:w val="0.80250641335643524"/>
          <c:h val="0.49694720720851726"/>
        </c:manualLayout>
      </c:layout>
      <c:barChart>
        <c:barDir val="col"/>
        <c:grouping val="percentStacked"/>
        <c:varyColors val="0"/>
        <c:ser>
          <c:idx val="0"/>
          <c:order val="0"/>
          <c:tx>
            <c:strRef>
              <c:f>Sheet1!$B$1</c:f>
              <c:strCache>
                <c:ptCount val="1"/>
                <c:pt idx="0">
                  <c:v>White</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8th graders overall</c:v>
                </c:pt>
                <c:pt idx="1">
                  <c:v>8th graders in grade 7 math</c:v>
                </c:pt>
                <c:pt idx="2">
                  <c:v>8th graders in algebra I</c:v>
                </c:pt>
              </c:strCache>
            </c:strRef>
          </c:cat>
          <c:val>
            <c:numRef>
              <c:f>Sheet1!$B$2:$B$4</c:f>
              <c:numCache>
                <c:formatCode>0%</c:formatCode>
                <c:ptCount val="3"/>
                <c:pt idx="0">
                  <c:v>0.27</c:v>
                </c:pt>
                <c:pt idx="1">
                  <c:v>0.11</c:v>
                </c:pt>
                <c:pt idx="2">
                  <c:v>0.53</c:v>
                </c:pt>
              </c:numCache>
            </c:numRef>
          </c:val>
          <c:extLst>
            <c:ext xmlns:c16="http://schemas.microsoft.com/office/drawing/2014/chart" uri="{C3380CC4-5D6E-409C-BE32-E72D297353CC}">
              <c16:uniqueId val="{00000000-1121-E94E-AAD9-70DF45A4398A}"/>
            </c:ext>
          </c:extLst>
        </c:ser>
        <c:ser>
          <c:idx val="3"/>
          <c:order val="1"/>
          <c:tx>
            <c:strRef>
              <c:f>Sheet1!$C$1</c:f>
              <c:strCache>
                <c:ptCount val="1"/>
                <c:pt idx="0">
                  <c:v>Asian</c:v>
                </c:pt>
              </c:strCache>
            </c:strRef>
          </c:tx>
          <c:spPr>
            <a:solidFill>
              <a:schemeClr val="accent1">
                <a:lumMod val="75000"/>
              </a:schemeClr>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1-1121-E94E-AAD9-70DF45A4398A}"/>
                </c:ext>
              </c:extLst>
            </c:dLbl>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8th graders overall</c:v>
                </c:pt>
                <c:pt idx="1">
                  <c:v>8th graders in grade 7 math</c:v>
                </c:pt>
                <c:pt idx="2">
                  <c:v>8th graders in algebra I</c:v>
                </c:pt>
              </c:strCache>
            </c:strRef>
          </c:cat>
          <c:val>
            <c:numRef>
              <c:f>Sheet1!$C$2:$C$4</c:f>
              <c:numCache>
                <c:formatCode>0%</c:formatCode>
                <c:ptCount val="3"/>
                <c:pt idx="0">
                  <c:v>0.06</c:v>
                </c:pt>
                <c:pt idx="1">
                  <c:v>0</c:v>
                </c:pt>
                <c:pt idx="2">
                  <c:v>0.15</c:v>
                </c:pt>
              </c:numCache>
            </c:numRef>
          </c:val>
          <c:extLst>
            <c:ext xmlns:c16="http://schemas.microsoft.com/office/drawing/2014/chart" uri="{C3380CC4-5D6E-409C-BE32-E72D297353CC}">
              <c16:uniqueId val="{00000002-1121-E94E-AAD9-70DF45A4398A}"/>
            </c:ext>
          </c:extLst>
        </c:ser>
        <c:ser>
          <c:idx val="1"/>
          <c:order val="2"/>
          <c:tx>
            <c:strRef>
              <c:f>Sheet1!$D$1</c:f>
              <c:strCache>
                <c:ptCount val="1"/>
                <c:pt idx="0">
                  <c:v>Hispanic or Latinx</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8th graders overall</c:v>
                </c:pt>
                <c:pt idx="1">
                  <c:v>8th graders in grade 7 math</c:v>
                </c:pt>
                <c:pt idx="2">
                  <c:v>8th graders in algebra I</c:v>
                </c:pt>
              </c:strCache>
            </c:strRef>
          </c:cat>
          <c:val>
            <c:numRef>
              <c:f>Sheet1!$D$2:$D$4</c:f>
              <c:numCache>
                <c:formatCode>0%</c:formatCode>
                <c:ptCount val="3"/>
                <c:pt idx="0">
                  <c:v>0.4</c:v>
                </c:pt>
                <c:pt idx="1">
                  <c:v>0.6</c:v>
                </c:pt>
                <c:pt idx="2">
                  <c:v>0.25</c:v>
                </c:pt>
              </c:numCache>
            </c:numRef>
          </c:val>
          <c:extLst>
            <c:ext xmlns:c16="http://schemas.microsoft.com/office/drawing/2014/chart" uri="{C3380CC4-5D6E-409C-BE32-E72D297353CC}">
              <c16:uniqueId val="{00000003-1121-E94E-AAD9-70DF45A4398A}"/>
            </c:ext>
          </c:extLst>
        </c:ser>
        <c:ser>
          <c:idx val="2"/>
          <c:order val="3"/>
          <c:tx>
            <c:strRef>
              <c:f>Sheet1!$E$1</c:f>
              <c:strCache>
                <c:ptCount val="1"/>
                <c:pt idx="0">
                  <c:v>Black or African American</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8th graders overall</c:v>
                </c:pt>
                <c:pt idx="1">
                  <c:v>8th graders in grade 7 math</c:v>
                </c:pt>
                <c:pt idx="2">
                  <c:v>8th graders in algebra I</c:v>
                </c:pt>
              </c:strCache>
            </c:strRef>
          </c:cat>
          <c:val>
            <c:numRef>
              <c:f>Sheet1!$E$2:$E$4</c:f>
              <c:numCache>
                <c:formatCode>0%</c:formatCode>
                <c:ptCount val="3"/>
                <c:pt idx="0">
                  <c:v>0.18</c:v>
                </c:pt>
                <c:pt idx="1">
                  <c:v>0.22</c:v>
                </c:pt>
                <c:pt idx="2">
                  <c:v>7.0000000000000007E-2</c:v>
                </c:pt>
              </c:numCache>
            </c:numRef>
          </c:val>
          <c:extLst>
            <c:ext xmlns:c16="http://schemas.microsoft.com/office/drawing/2014/chart" uri="{C3380CC4-5D6E-409C-BE32-E72D297353CC}">
              <c16:uniqueId val="{00000004-1121-E94E-AAD9-70DF45A4398A}"/>
            </c:ext>
          </c:extLst>
        </c:ser>
        <c:ser>
          <c:idx val="4"/>
          <c:order val="4"/>
          <c:tx>
            <c:strRef>
              <c:f>Sheet1!$F$1</c:f>
              <c:strCache>
                <c:ptCount val="1"/>
                <c:pt idx="0">
                  <c:v>Other</c:v>
                </c:pt>
              </c:strCache>
            </c:strRef>
          </c:tx>
          <c:spPr>
            <a:solidFill>
              <a:schemeClr val="accent1">
                <a:lumMod val="40000"/>
                <a:lumOff val="60000"/>
              </a:schemeClr>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5-1121-E94E-AAD9-70DF45A4398A}"/>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8th graders overall</c:v>
                </c:pt>
                <c:pt idx="1">
                  <c:v>8th graders in grade 7 math</c:v>
                </c:pt>
                <c:pt idx="2">
                  <c:v>8th graders in algebra I</c:v>
                </c:pt>
              </c:strCache>
            </c:strRef>
          </c:cat>
          <c:val>
            <c:numRef>
              <c:f>Sheet1!$F$2:$F$4</c:f>
              <c:numCache>
                <c:formatCode>0%</c:formatCode>
                <c:ptCount val="3"/>
                <c:pt idx="0">
                  <c:v>0.09</c:v>
                </c:pt>
                <c:pt idx="1">
                  <c:v>7.0000000000000007E-2</c:v>
                </c:pt>
                <c:pt idx="2">
                  <c:v>0</c:v>
                </c:pt>
              </c:numCache>
            </c:numRef>
          </c:val>
          <c:extLst>
            <c:ext xmlns:c16="http://schemas.microsoft.com/office/drawing/2014/chart" uri="{C3380CC4-5D6E-409C-BE32-E72D297353CC}">
              <c16:uniqueId val="{00000006-1121-E94E-AAD9-70DF45A4398A}"/>
            </c:ext>
          </c:extLst>
        </c:ser>
        <c:dLbls>
          <c:dLblPos val="ctr"/>
          <c:showLegendKey val="0"/>
          <c:showVal val="1"/>
          <c:showCatName val="0"/>
          <c:showSerName val="0"/>
          <c:showPercent val="0"/>
          <c:showBubbleSize val="0"/>
        </c:dLbls>
        <c:gapWidth val="150"/>
        <c:overlap val="100"/>
        <c:axId val="1298897807"/>
        <c:axId val="1298905007"/>
      </c:barChart>
      <c:catAx>
        <c:axId val="12988978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crossAx val="1298905007"/>
        <c:crosses val="autoZero"/>
        <c:auto val="1"/>
        <c:lblAlgn val="ctr"/>
        <c:lblOffset val="100"/>
        <c:noMultiLvlLbl val="0"/>
      </c:catAx>
      <c:valAx>
        <c:axId val="1298905007"/>
        <c:scaling>
          <c:orientation val="minMax"/>
        </c:scaling>
        <c:delete val="1"/>
        <c:axPos val="l"/>
        <c:numFmt formatCode="0%" sourceLinked="1"/>
        <c:majorTickMark val="none"/>
        <c:minorTickMark val="none"/>
        <c:tickLblPos val="nextTo"/>
        <c:crossAx val="1298897807"/>
        <c:crosses val="autoZero"/>
        <c:crossBetween val="between"/>
        <c:minorUnit val="0.2"/>
      </c:valAx>
      <c:spPr>
        <a:noFill/>
        <a:ln>
          <a:noFill/>
        </a:ln>
        <a:effectLst/>
      </c:spPr>
    </c:plotArea>
    <c:legend>
      <c:legendPos val="b"/>
      <c:layout>
        <c:manualLayout>
          <c:xMode val="edge"/>
          <c:yMode val="edge"/>
          <c:x val="0"/>
          <c:y val="0.71040243192275376"/>
          <c:w val="0.88829624354110126"/>
          <c:h val="0.28959756807724618"/>
        </c:manualLayout>
      </c:layout>
      <c:overlay val="0"/>
      <c:spPr>
        <a:noFill/>
        <a:ln>
          <a:noFill/>
        </a:ln>
        <a:effectLst/>
      </c:spPr>
      <c:txPr>
        <a:bodyPr rot="0" spcFirstLastPara="1" vertOverflow="ellipsis" vert="horz" wrap="square" anchor="ctr" anchorCtr="1"/>
        <a:lstStyle/>
        <a:p>
          <a:pPr algn="just">
            <a:defRPr sz="12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ptos" panose="020B00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890838003345353"/>
          <c:y val="4.0582174843341375E-2"/>
          <c:w val="0.5631361462802893"/>
          <c:h val="0.55485974004606775"/>
        </c:manualLayout>
      </c:layout>
      <c:barChart>
        <c:barDir val="bar"/>
        <c:grouping val="percentStacked"/>
        <c:varyColors val="0"/>
        <c:ser>
          <c:idx val="0"/>
          <c:order val="0"/>
          <c:tx>
            <c:strRef>
              <c:f>Sheet1!$B$1</c:f>
              <c:strCache>
                <c:ptCount val="1"/>
                <c:pt idx="0">
                  <c:v>Quite or extremely interesting</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Black or 
African American</c:v>
                </c:pt>
                <c:pt idx="1">
                  <c:v>Hispanic or 
Latinx</c:v>
                </c:pt>
                <c:pt idx="2">
                  <c:v>White</c:v>
                </c:pt>
              </c:strCache>
            </c:strRef>
          </c:cat>
          <c:val>
            <c:numRef>
              <c:f>Sheet1!$B$2:$B$4</c:f>
              <c:numCache>
                <c:formatCode>0%</c:formatCode>
                <c:ptCount val="3"/>
                <c:pt idx="0">
                  <c:v>0.2</c:v>
                </c:pt>
                <c:pt idx="1">
                  <c:v>0.27</c:v>
                </c:pt>
                <c:pt idx="2">
                  <c:v>0.4</c:v>
                </c:pt>
              </c:numCache>
            </c:numRef>
          </c:val>
          <c:extLst>
            <c:ext xmlns:c16="http://schemas.microsoft.com/office/drawing/2014/chart" uri="{C3380CC4-5D6E-409C-BE32-E72D297353CC}">
              <c16:uniqueId val="{00000000-CE23-A947-BB60-74918C9C7832}"/>
            </c:ext>
          </c:extLst>
        </c:ser>
        <c:ser>
          <c:idx val="1"/>
          <c:order val="1"/>
          <c:tx>
            <c:strRef>
              <c:f>Sheet1!$C$1</c:f>
              <c:strCache>
                <c:ptCount val="1"/>
                <c:pt idx="0">
                  <c:v>Somewhat interesting</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Black or 
African American</c:v>
                </c:pt>
                <c:pt idx="1">
                  <c:v>Hispanic or 
Latinx</c:v>
                </c:pt>
                <c:pt idx="2">
                  <c:v>White</c:v>
                </c:pt>
              </c:strCache>
            </c:strRef>
          </c:cat>
          <c:val>
            <c:numRef>
              <c:f>Sheet1!$C$2:$C$4</c:f>
              <c:numCache>
                <c:formatCode>0%</c:formatCode>
                <c:ptCount val="3"/>
                <c:pt idx="0">
                  <c:v>0.21</c:v>
                </c:pt>
                <c:pt idx="1">
                  <c:v>0.19</c:v>
                </c:pt>
                <c:pt idx="2">
                  <c:v>0.21</c:v>
                </c:pt>
              </c:numCache>
            </c:numRef>
          </c:val>
          <c:extLst>
            <c:ext xmlns:c16="http://schemas.microsoft.com/office/drawing/2014/chart" uri="{C3380CC4-5D6E-409C-BE32-E72D297353CC}">
              <c16:uniqueId val="{00000001-CE23-A947-BB60-74918C9C7832}"/>
            </c:ext>
          </c:extLst>
        </c:ser>
        <c:ser>
          <c:idx val="2"/>
          <c:order val="2"/>
          <c:tx>
            <c:strRef>
              <c:f>Sheet1!$D$1</c:f>
              <c:strCache>
                <c:ptCount val="1"/>
                <c:pt idx="0">
                  <c:v>Not at all or slightly interesting</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Black or 
African American</c:v>
                </c:pt>
                <c:pt idx="1">
                  <c:v>Hispanic or 
Latinx</c:v>
                </c:pt>
                <c:pt idx="2">
                  <c:v>White</c:v>
                </c:pt>
              </c:strCache>
            </c:strRef>
          </c:cat>
          <c:val>
            <c:numRef>
              <c:f>Sheet1!$D$2:$D$4</c:f>
              <c:numCache>
                <c:formatCode>0%</c:formatCode>
                <c:ptCount val="3"/>
                <c:pt idx="0">
                  <c:v>0.59</c:v>
                </c:pt>
                <c:pt idx="1">
                  <c:v>0.54</c:v>
                </c:pt>
                <c:pt idx="2">
                  <c:v>0.39</c:v>
                </c:pt>
              </c:numCache>
            </c:numRef>
          </c:val>
          <c:extLst>
            <c:ext xmlns:c16="http://schemas.microsoft.com/office/drawing/2014/chart" uri="{C3380CC4-5D6E-409C-BE32-E72D297353CC}">
              <c16:uniqueId val="{00000002-CE23-A947-BB60-74918C9C7832}"/>
            </c:ext>
          </c:extLst>
        </c:ser>
        <c:dLbls>
          <c:dLblPos val="ctr"/>
          <c:showLegendKey val="0"/>
          <c:showVal val="1"/>
          <c:showCatName val="0"/>
          <c:showSerName val="0"/>
          <c:showPercent val="0"/>
          <c:showBubbleSize val="0"/>
        </c:dLbls>
        <c:gapWidth val="150"/>
        <c:overlap val="100"/>
        <c:axId val="1071281007"/>
        <c:axId val="1071283407"/>
      </c:barChart>
      <c:catAx>
        <c:axId val="1071281007"/>
        <c:scaling>
          <c:orientation val="minMax"/>
        </c:scaling>
        <c:delete val="0"/>
        <c:axPos val="l"/>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crossAx val="1071283407"/>
        <c:crosses val="autoZero"/>
        <c:auto val="1"/>
        <c:lblAlgn val="ctr"/>
        <c:lblOffset val="100"/>
        <c:noMultiLvlLbl val="0"/>
      </c:catAx>
      <c:valAx>
        <c:axId val="1071283407"/>
        <c:scaling>
          <c:orientation val="minMax"/>
        </c:scaling>
        <c:delete val="1"/>
        <c:axPos val="b"/>
        <c:numFmt formatCode="0%" sourceLinked="1"/>
        <c:majorTickMark val="none"/>
        <c:minorTickMark val="none"/>
        <c:tickLblPos val="nextTo"/>
        <c:crossAx val="1071281007"/>
        <c:crosses val="autoZero"/>
        <c:crossBetween val="between"/>
      </c:valAx>
      <c:spPr>
        <a:noFill/>
        <a:ln>
          <a:noFill/>
        </a:ln>
        <a:effectLst/>
      </c:spPr>
    </c:plotArea>
    <c:legend>
      <c:legendPos val="b"/>
      <c:layout>
        <c:manualLayout>
          <c:xMode val="edge"/>
          <c:yMode val="edge"/>
          <c:x val="0"/>
          <c:y val="0.64624357703994595"/>
          <c:w val="0.96994059959892098"/>
          <c:h val="0.2567851273659312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ptos" panose="020B00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7743870566577"/>
          <c:y val="3.128960865067347E-2"/>
          <c:w val="0.5663898078296038"/>
          <c:h val="0.86854973664391977"/>
        </c:manualLayout>
      </c:layout>
      <c:barChart>
        <c:barDir val="col"/>
        <c:grouping val="percentStacked"/>
        <c:varyColors val="0"/>
        <c:ser>
          <c:idx val="0"/>
          <c:order val="0"/>
          <c:tx>
            <c:strRef>
              <c:f>Sheet1!$B$1</c:f>
              <c:strCache>
                <c:ptCount val="1"/>
                <c:pt idx="0">
                  <c:v>White</c:v>
                </c:pt>
              </c:strCache>
            </c:strRef>
          </c:tx>
          <c:spPr>
            <a:solidFill>
              <a:srgbClr val="D45D0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Students</c:v>
                </c:pt>
                <c:pt idx="1">
                  <c:v>Teachers</c:v>
                </c:pt>
                <c:pt idx="2">
                  <c:v>School Leaders</c:v>
                </c:pt>
              </c:strCache>
            </c:strRef>
          </c:cat>
          <c:val>
            <c:numRef>
              <c:f>Sheet1!$B$2:$B$4</c:f>
              <c:numCache>
                <c:formatCode>0%</c:formatCode>
                <c:ptCount val="3"/>
                <c:pt idx="0">
                  <c:v>0.27</c:v>
                </c:pt>
                <c:pt idx="1">
                  <c:v>0.71</c:v>
                </c:pt>
                <c:pt idx="2">
                  <c:v>0.6</c:v>
                </c:pt>
              </c:numCache>
            </c:numRef>
          </c:val>
          <c:extLst>
            <c:ext xmlns:c16="http://schemas.microsoft.com/office/drawing/2014/chart" uri="{C3380CC4-5D6E-409C-BE32-E72D297353CC}">
              <c16:uniqueId val="{00000000-E6CB-A446-9F1D-6EA346A72D34}"/>
            </c:ext>
          </c:extLst>
        </c:ser>
        <c:ser>
          <c:idx val="1"/>
          <c:order val="1"/>
          <c:tx>
            <c:strRef>
              <c:f>Sheet1!$C$1</c:f>
              <c:strCache>
                <c:ptCount val="1"/>
                <c:pt idx="0">
                  <c:v>Hispanic or Latinx</c:v>
                </c:pt>
              </c:strCache>
            </c:strRef>
          </c:tx>
          <c:spPr>
            <a:solidFill>
              <a:srgbClr val="ED8B0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Students</c:v>
                </c:pt>
                <c:pt idx="1">
                  <c:v>Teachers</c:v>
                </c:pt>
                <c:pt idx="2">
                  <c:v>School Leaders</c:v>
                </c:pt>
              </c:strCache>
            </c:strRef>
          </c:cat>
          <c:val>
            <c:numRef>
              <c:f>Sheet1!$C$2:$C$4</c:f>
              <c:numCache>
                <c:formatCode>0%</c:formatCode>
                <c:ptCount val="3"/>
                <c:pt idx="0">
                  <c:v>0.4</c:v>
                </c:pt>
                <c:pt idx="1">
                  <c:v>0.15</c:v>
                </c:pt>
                <c:pt idx="2">
                  <c:v>0.4</c:v>
                </c:pt>
              </c:numCache>
            </c:numRef>
          </c:val>
          <c:extLst>
            <c:ext xmlns:c16="http://schemas.microsoft.com/office/drawing/2014/chart" uri="{C3380CC4-5D6E-409C-BE32-E72D297353CC}">
              <c16:uniqueId val="{00000001-E6CB-A446-9F1D-6EA346A72D34}"/>
            </c:ext>
          </c:extLst>
        </c:ser>
        <c:ser>
          <c:idx val="2"/>
          <c:order val="2"/>
          <c:tx>
            <c:strRef>
              <c:f>Sheet1!$D$1</c:f>
              <c:strCache>
                <c:ptCount val="1"/>
                <c:pt idx="0">
                  <c:v>Black or African American</c:v>
                </c:pt>
              </c:strCache>
            </c:strRef>
          </c:tx>
          <c:spPr>
            <a:solidFill>
              <a:srgbClr val="FFB13F"/>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Students</c:v>
                </c:pt>
                <c:pt idx="1">
                  <c:v>Teachers</c:v>
                </c:pt>
                <c:pt idx="2">
                  <c:v>School Leaders</c:v>
                </c:pt>
              </c:strCache>
            </c:strRef>
          </c:cat>
          <c:val>
            <c:numRef>
              <c:f>Sheet1!$D$2:$D$4</c:f>
              <c:numCache>
                <c:formatCode>0%</c:formatCode>
                <c:ptCount val="3"/>
                <c:pt idx="0">
                  <c:v>0.18</c:v>
                </c:pt>
                <c:pt idx="1">
                  <c:v>0.06</c:v>
                </c:pt>
              </c:numCache>
            </c:numRef>
          </c:val>
          <c:extLst>
            <c:ext xmlns:c16="http://schemas.microsoft.com/office/drawing/2014/chart" uri="{C3380CC4-5D6E-409C-BE32-E72D297353CC}">
              <c16:uniqueId val="{00000002-E6CB-A446-9F1D-6EA346A72D34}"/>
            </c:ext>
          </c:extLst>
        </c:ser>
        <c:ser>
          <c:idx val="3"/>
          <c:order val="3"/>
          <c:tx>
            <c:strRef>
              <c:f>Sheet1!$E$1</c:f>
              <c:strCache>
                <c:ptCount val="1"/>
                <c:pt idx="0">
                  <c:v>Asian</c:v>
                </c:pt>
              </c:strCache>
            </c:strRef>
          </c:tx>
          <c:spPr>
            <a:solidFill>
              <a:srgbClr val="FFDAA3"/>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1-BE65-4605-889B-8E91F0C39335}"/>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Students</c:v>
                </c:pt>
                <c:pt idx="1">
                  <c:v>Teachers</c:v>
                </c:pt>
                <c:pt idx="2">
                  <c:v>School Leaders</c:v>
                </c:pt>
              </c:strCache>
            </c:strRef>
          </c:cat>
          <c:val>
            <c:numRef>
              <c:f>Sheet1!$E$2:$E$4</c:f>
              <c:numCache>
                <c:formatCode>0%</c:formatCode>
                <c:ptCount val="3"/>
                <c:pt idx="0">
                  <c:v>0.06</c:v>
                </c:pt>
                <c:pt idx="1">
                  <c:v>0.02</c:v>
                </c:pt>
              </c:numCache>
            </c:numRef>
          </c:val>
          <c:extLst>
            <c:ext xmlns:c16="http://schemas.microsoft.com/office/drawing/2014/chart" uri="{C3380CC4-5D6E-409C-BE32-E72D297353CC}">
              <c16:uniqueId val="{00000003-E6CB-A446-9F1D-6EA346A72D34}"/>
            </c:ext>
          </c:extLst>
        </c:ser>
        <c:ser>
          <c:idx val="4"/>
          <c:order val="4"/>
          <c:tx>
            <c:strRef>
              <c:f>Sheet1!$F$1</c:f>
              <c:strCache>
                <c:ptCount val="1"/>
                <c:pt idx="0">
                  <c:v>Other</c:v>
                </c:pt>
              </c:strCache>
            </c:strRef>
          </c:tx>
          <c:spPr>
            <a:solidFill>
              <a:schemeClr val="bg2">
                <a:lumMod val="20000"/>
                <a:lumOff val="80000"/>
              </a:schemeClr>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BE65-4605-889B-8E91F0C39335}"/>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Students</c:v>
                </c:pt>
                <c:pt idx="1">
                  <c:v>Teachers</c:v>
                </c:pt>
                <c:pt idx="2">
                  <c:v>School Leaders</c:v>
                </c:pt>
              </c:strCache>
            </c:strRef>
          </c:cat>
          <c:val>
            <c:numRef>
              <c:f>Sheet1!$F$2:$F$4</c:f>
              <c:numCache>
                <c:formatCode>0%</c:formatCode>
                <c:ptCount val="3"/>
                <c:pt idx="0">
                  <c:v>0.09</c:v>
                </c:pt>
                <c:pt idx="1">
                  <c:v>0.06</c:v>
                </c:pt>
              </c:numCache>
            </c:numRef>
          </c:val>
          <c:extLst>
            <c:ext xmlns:c16="http://schemas.microsoft.com/office/drawing/2014/chart" uri="{C3380CC4-5D6E-409C-BE32-E72D297353CC}">
              <c16:uniqueId val="{00000004-E6CB-A446-9F1D-6EA346A72D34}"/>
            </c:ext>
          </c:extLst>
        </c:ser>
        <c:dLbls>
          <c:dLblPos val="ctr"/>
          <c:showLegendKey val="0"/>
          <c:showVal val="1"/>
          <c:showCatName val="0"/>
          <c:showSerName val="0"/>
          <c:showPercent val="0"/>
          <c:showBubbleSize val="0"/>
        </c:dLbls>
        <c:gapWidth val="150"/>
        <c:overlap val="100"/>
        <c:axId val="1298897807"/>
        <c:axId val="1298905007"/>
      </c:barChart>
      <c:catAx>
        <c:axId val="12988978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crossAx val="1298905007"/>
        <c:crosses val="autoZero"/>
        <c:auto val="1"/>
        <c:lblAlgn val="ctr"/>
        <c:lblOffset val="100"/>
        <c:noMultiLvlLbl val="0"/>
      </c:catAx>
      <c:valAx>
        <c:axId val="1298905007"/>
        <c:scaling>
          <c:orientation val="minMax"/>
        </c:scaling>
        <c:delete val="1"/>
        <c:axPos val="l"/>
        <c:numFmt formatCode="0%" sourceLinked="1"/>
        <c:majorTickMark val="none"/>
        <c:minorTickMark val="none"/>
        <c:tickLblPos val="nextTo"/>
        <c:crossAx val="1298897807"/>
        <c:crosses val="autoZero"/>
        <c:crossBetween val="between"/>
        <c:minorUnit val="0.2"/>
      </c:valAx>
      <c:spPr>
        <a:noFill/>
        <a:ln>
          <a:noFill/>
        </a:ln>
        <a:effectLst/>
      </c:spPr>
    </c:plotArea>
    <c:legend>
      <c:legendPos val="tr"/>
      <c:layout>
        <c:manualLayout>
          <c:xMode val="edge"/>
          <c:yMode val="edge"/>
          <c:x val="0.67645863887749658"/>
          <c:y val="4.501630511838934E-2"/>
          <c:w val="0.32354130668689762"/>
          <c:h val="0.5709213573420294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ptos" panose="020B00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105159676458673"/>
          <c:y val="3.8079222696706556E-2"/>
          <c:w val="0.68862176979491785"/>
          <c:h val="0.70728072798846287"/>
        </c:manualLayout>
      </c:layout>
      <c:barChart>
        <c:barDir val="bar"/>
        <c:grouping val="percentStacked"/>
        <c:varyColors val="0"/>
        <c:ser>
          <c:idx val="0"/>
          <c:order val="0"/>
          <c:tx>
            <c:strRef>
              <c:f>Sheet1!$B$1</c:f>
              <c:strCache>
                <c:ptCount val="1"/>
                <c:pt idx="0">
                  <c:v>Quite a bit or a tremendous amount</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Black or 
African American</c:v>
                </c:pt>
                <c:pt idx="1">
                  <c:v>Hispanic or 
Latinx</c:v>
                </c:pt>
                <c:pt idx="2">
                  <c:v>White</c:v>
                </c:pt>
              </c:strCache>
            </c:strRef>
          </c:cat>
          <c:val>
            <c:numRef>
              <c:f>Sheet1!$B$2:$B$4</c:f>
              <c:numCache>
                <c:formatCode>0%</c:formatCode>
                <c:ptCount val="3"/>
                <c:pt idx="0">
                  <c:v>0.26</c:v>
                </c:pt>
                <c:pt idx="1">
                  <c:v>0.3</c:v>
                </c:pt>
                <c:pt idx="2">
                  <c:v>0.42</c:v>
                </c:pt>
              </c:numCache>
            </c:numRef>
          </c:val>
          <c:extLst>
            <c:ext xmlns:c16="http://schemas.microsoft.com/office/drawing/2014/chart" uri="{C3380CC4-5D6E-409C-BE32-E72D297353CC}">
              <c16:uniqueId val="{00000000-9C53-0946-855A-3CF344F5D9C3}"/>
            </c:ext>
          </c:extLst>
        </c:ser>
        <c:ser>
          <c:idx val="1"/>
          <c:order val="1"/>
          <c:tx>
            <c:strRef>
              <c:f>Sheet1!$C$1</c:f>
              <c:strCache>
                <c:ptCount val="1"/>
                <c:pt idx="0">
                  <c:v>Somewhat</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Black or 
African American</c:v>
                </c:pt>
                <c:pt idx="1">
                  <c:v>Hispanic or 
Latinx</c:v>
                </c:pt>
                <c:pt idx="2">
                  <c:v>White</c:v>
                </c:pt>
              </c:strCache>
            </c:strRef>
          </c:cat>
          <c:val>
            <c:numRef>
              <c:f>Sheet1!$C$2:$C$4</c:f>
              <c:numCache>
                <c:formatCode>0%</c:formatCode>
                <c:ptCount val="3"/>
                <c:pt idx="0">
                  <c:v>0.22</c:v>
                </c:pt>
                <c:pt idx="1">
                  <c:v>0.2</c:v>
                </c:pt>
                <c:pt idx="2">
                  <c:v>0.21</c:v>
                </c:pt>
              </c:numCache>
            </c:numRef>
          </c:val>
          <c:extLst>
            <c:ext xmlns:c16="http://schemas.microsoft.com/office/drawing/2014/chart" uri="{C3380CC4-5D6E-409C-BE32-E72D297353CC}">
              <c16:uniqueId val="{00000001-9C53-0946-855A-3CF344F5D9C3}"/>
            </c:ext>
          </c:extLst>
        </c:ser>
        <c:ser>
          <c:idx val="2"/>
          <c:order val="2"/>
          <c:tx>
            <c:strRef>
              <c:f>Sheet1!$D$1</c:f>
              <c:strCache>
                <c:ptCount val="1"/>
                <c:pt idx="0">
                  <c:v>Not at all or a little bit</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Black or 
African American</c:v>
                </c:pt>
                <c:pt idx="1">
                  <c:v>Hispanic or 
Latinx</c:v>
                </c:pt>
                <c:pt idx="2">
                  <c:v>White</c:v>
                </c:pt>
              </c:strCache>
            </c:strRef>
          </c:cat>
          <c:val>
            <c:numRef>
              <c:f>Sheet1!$D$2:$D$4</c:f>
              <c:numCache>
                <c:formatCode>0%</c:formatCode>
                <c:ptCount val="3"/>
                <c:pt idx="0">
                  <c:v>0.52</c:v>
                </c:pt>
                <c:pt idx="1">
                  <c:v>0.5</c:v>
                </c:pt>
                <c:pt idx="2">
                  <c:v>0.37</c:v>
                </c:pt>
              </c:numCache>
            </c:numRef>
          </c:val>
          <c:extLst>
            <c:ext xmlns:c16="http://schemas.microsoft.com/office/drawing/2014/chart" uri="{C3380CC4-5D6E-409C-BE32-E72D297353CC}">
              <c16:uniqueId val="{00000002-9C53-0946-855A-3CF344F5D9C3}"/>
            </c:ext>
          </c:extLst>
        </c:ser>
        <c:dLbls>
          <c:dLblPos val="ctr"/>
          <c:showLegendKey val="0"/>
          <c:showVal val="1"/>
          <c:showCatName val="0"/>
          <c:showSerName val="0"/>
          <c:showPercent val="0"/>
          <c:showBubbleSize val="0"/>
        </c:dLbls>
        <c:gapWidth val="150"/>
        <c:overlap val="100"/>
        <c:axId val="1071281007"/>
        <c:axId val="1071283407"/>
      </c:barChart>
      <c:catAx>
        <c:axId val="1071281007"/>
        <c:scaling>
          <c:orientation val="minMax"/>
        </c:scaling>
        <c:delete val="0"/>
        <c:axPos val="l"/>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ptos" panose="020B0004020202020204" pitchFamily="34" charset="0"/>
                <a:ea typeface="+mn-ea"/>
                <a:cs typeface="+mn-cs"/>
              </a:defRPr>
            </a:pPr>
            <a:endParaRPr lang="en-US"/>
          </a:p>
        </c:txPr>
        <c:crossAx val="1071283407"/>
        <c:crosses val="autoZero"/>
        <c:auto val="1"/>
        <c:lblAlgn val="ctr"/>
        <c:lblOffset val="100"/>
        <c:noMultiLvlLbl val="0"/>
      </c:catAx>
      <c:valAx>
        <c:axId val="1071283407"/>
        <c:scaling>
          <c:orientation val="minMax"/>
        </c:scaling>
        <c:delete val="1"/>
        <c:axPos val="b"/>
        <c:numFmt formatCode="0%" sourceLinked="1"/>
        <c:majorTickMark val="none"/>
        <c:minorTickMark val="none"/>
        <c:tickLblPos val="nextTo"/>
        <c:crossAx val="1071281007"/>
        <c:crosses val="autoZero"/>
        <c:crossBetween val="between"/>
      </c:valAx>
      <c:spPr>
        <a:noFill/>
        <a:ln>
          <a:noFill/>
        </a:ln>
        <a:effectLst/>
      </c:spPr>
    </c:plotArea>
    <c:legend>
      <c:legendPos val="b"/>
      <c:layout>
        <c:manualLayout>
          <c:xMode val="edge"/>
          <c:yMode val="edge"/>
          <c:x val="4.2805478226677689E-4"/>
          <c:y val="0.70408187282561885"/>
          <c:w val="0.99914373426808889"/>
          <c:h val="0.2716814705352865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latin typeface="Aptos" panose="020B00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92133637693761E-2"/>
          <c:y val="0.1024919535619796"/>
          <c:w val="0.86255383519758233"/>
          <c:h val="0.70323121947910772"/>
        </c:manualLayout>
      </c:layout>
      <c:barChart>
        <c:barDir val="col"/>
        <c:grouping val="stacked"/>
        <c:varyColors val="0"/>
        <c:ser>
          <c:idx val="0"/>
          <c:order val="0"/>
          <c:tx>
            <c:strRef>
              <c:f>Sheet1!$B$1</c:f>
              <c:strCache>
                <c:ptCount val="1"/>
                <c:pt idx="0">
                  <c:v>Column1</c:v>
                </c:pt>
              </c:strCache>
            </c:strRef>
          </c:tx>
          <c:spPr>
            <a:solidFill>
              <a:srgbClr val="FFFBA7"/>
            </a:solidFill>
            <a:ln>
              <a:noFill/>
            </a:ln>
            <a:effectLst/>
          </c:spPr>
          <c:invertIfNegative val="0"/>
          <c:dPt>
            <c:idx val="0"/>
            <c:invertIfNegative val="0"/>
            <c:bubble3D val="0"/>
            <c:spPr>
              <a:solidFill>
                <a:srgbClr val="BFB800"/>
              </a:solidFill>
              <a:ln>
                <a:noFill/>
              </a:ln>
              <a:effectLst/>
            </c:spPr>
            <c:extLst>
              <c:ext xmlns:c16="http://schemas.microsoft.com/office/drawing/2014/chart" uri="{C3380CC4-5D6E-409C-BE32-E72D297353CC}">
                <c16:uniqueId val="{00000001-BC43-1941-96F5-7B8C3E44AC40}"/>
              </c:ext>
            </c:extLst>
          </c:dPt>
          <c:dPt>
            <c:idx val="1"/>
            <c:invertIfNegative val="0"/>
            <c:bubble3D val="0"/>
            <c:spPr>
              <a:noFill/>
              <a:ln>
                <a:noFill/>
              </a:ln>
              <a:effectLst/>
            </c:spPr>
            <c:extLst>
              <c:ext xmlns:c16="http://schemas.microsoft.com/office/drawing/2014/chart" uri="{C3380CC4-5D6E-409C-BE32-E72D297353CC}">
                <c16:uniqueId val="{00000003-BC43-1941-96F5-7B8C3E44AC40}"/>
              </c:ext>
            </c:extLst>
          </c:dPt>
          <c:dPt>
            <c:idx val="4"/>
            <c:invertIfNegative val="0"/>
            <c:bubble3D val="0"/>
            <c:spPr>
              <a:solidFill>
                <a:srgbClr val="BFB800"/>
              </a:solidFill>
              <a:ln>
                <a:noFill/>
              </a:ln>
              <a:effectLst/>
            </c:spPr>
            <c:extLst>
              <c:ext xmlns:c16="http://schemas.microsoft.com/office/drawing/2014/chart" uri="{C3380CC4-5D6E-409C-BE32-E72D297353CC}">
                <c16:uniqueId val="{00000005-BC43-1941-96F5-7B8C3E44AC40}"/>
              </c:ext>
            </c:extLst>
          </c:dPt>
          <c:dLbls>
            <c:dLbl>
              <c:idx val="0"/>
              <c:tx>
                <c:rich>
                  <a:bodyPr/>
                  <a:lstStyle/>
                  <a:p>
                    <a:fld id="{B6F97074-923E-4665-9B7F-F6BF4A023114}" type="VALUE">
                      <a:rPr lang="en-US">
                        <a:solidFill>
                          <a:schemeClr val="tx1"/>
                        </a:solidFill>
                      </a:rPr>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C43-1941-96F5-7B8C3E44AC40}"/>
                </c:ext>
              </c:extLst>
            </c:dLbl>
            <c:dLbl>
              <c:idx val="1"/>
              <c:delete val="1"/>
              <c:extLst>
                <c:ext xmlns:c15="http://schemas.microsoft.com/office/drawing/2012/chart" uri="{CE6537A1-D6FC-4f65-9D91-7224C49458BB}"/>
                <c:ext xmlns:c16="http://schemas.microsoft.com/office/drawing/2014/chart" uri="{C3380CC4-5D6E-409C-BE32-E72D297353CC}">
                  <c16:uniqueId val="{00000003-BC43-1941-96F5-7B8C3E44AC40}"/>
                </c:ext>
              </c:extLst>
            </c:dLbl>
            <c:dLbl>
              <c:idx val="4"/>
              <c:tx>
                <c:rich>
                  <a:bodyPr/>
                  <a:lstStyle/>
                  <a:p>
                    <a:fld id="{87A1BE72-75FC-49BE-9327-0BCF94700F65}" type="VALUE">
                      <a:rPr lang="en-US">
                        <a:solidFill>
                          <a:schemeClr val="tx1"/>
                        </a:solidFill>
                      </a:rPr>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C43-1941-96F5-7B8C3E44AC40}"/>
                </c:ext>
              </c:extLst>
            </c:dLbl>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Hispanic or 
Latinx</c:v>
                </c:pt>
                <c:pt idx="4">
                  <c:v>White</c:v>
                </c:pt>
              </c:strCache>
            </c:strRef>
          </c:cat>
          <c:val>
            <c:numRef>
              <c:f>Sheet1!$B$2:$B$6</c:f>
              <c:numCache>
                <c:formatCode>0%</c:formatCode>
                <c:ptCount val="5"/>
                <c:pt idx="0">
                  <c:v>0.1</c:v>
                </c:pt>
                <c:pt idx="1">
                  <c:v>0.1</c:v>
                </c:pt>
                <c:pt idx="4">
                  <c:v>0.33</c:v>
                </c:pt>
              </c:numCache>
            </c:numRef>
          </c:val>
          <c:extLst>
            <c:ext xmlns:c16="http://schemas.microsoft.com/office/drawing/2014/chart" uri="{C3380CC4-5D6E-409C-BE32-E72D297353CC}">
              <c16:uniqueId val="{00000006-BC43-1941-96F5-7B8C3E44AC40}"/>
            </c:ext>
          </c:extLst>
        </c:ser>
        <c:ser>
          <c:idx val="1"/>
          <c:order val="1"/>
          <c:tx>
            <c:strRef>
              <c:f>Sheet1!$C$1</c:f>
              <c:strCache>
                <c:ptCount val="1"/>
                <c:pt idx="0">
                  <c:v>Column2</c:v>
                </c:pt>
              </c:strCache>
            </c:strRef>
          </c:tx>
          <c:spPr>
            <a:solidFill>
              <a:schemeClr val="bg1">
                <a:lumMod val="95000"/>
              </a:schemeClr>
            </a:solidFill>
            <a:ln>
              <a:noFill/>
              <a:prstDash val="dash"/>
            </a:ln>
            <a:effectLst/>
          </c:spPr>
          <c:invertIfNegative val="0"/>
          <c:dPt>
            <c:idx val="1"/>
            <c:invertIfNegative val="0"/>
            <c:bubble3D val="0"/>
            <c:spPr>
              <a:solidFill>
                <a:schemeClr val="bg1">
                  <a:lumMod val="95000"/>
                </a:schemeClr>
              </a:solidFill>
              <a:ln>
                <a:solidFill>
                  <a:schemeClr val="tx1"/>
                </a:solidFill>
                <a:prstDash val="dash"/>
              </a:ln>
              <a:effectLst/>
            </c:spPr>
            <c:extLst>
              <c:ext xmlns:c16="http://schemas.microsoft.com/office/drawing/2014/chart" uri="{C3380CC4-5D6E-409C-BE32-E72D297353CC}">
                <c16:uniqueId val="{00000008-BC43-1941-96F5-7B8C3E44AC40}"/>
              </c:ext>
            </c:extLst>
          </c:dPt>
          <c:dLbls>
            <c:dLbl>
              <c:idx val="1"/>
              <c:layout>
                <c:manualLayout>
                  <c:x val="0"/>
                  <c:y val="-7.906378517560253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C43-1941-96F5-7B8C3E44AC40}"/>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Hispanic or 
Latinx</c:v>
                </c:pt>
                <c:pt idx="4">
                  <c:v>White</c:v>
                </c:pt>
              </c:strCache>
            </c:strRef>
          </c:cat>
          <c:val>
            <c:numRef>
              <c:f>Sheet1!$C$2:$C$6</c:f>
              <c:numCache>
                <c:formatCode>0%</c:formatCode>
                <c:ptCount val="5"/>
                <c:pt idx="1">
                  <c:v>0.15</c:v>
                </c:pt>
              </c:numCache>
            </c:numRef>
          </c:val>
          <c:extLst>
            <c:ext xmlns:c16="http://schemas.microsoft.com/office/drawing/2014/chart" uri="{C3380CC4-5D6E-409C-BE32-E72D297353CC}">
              <c16:uniqueId val="{00000009-BC43-1941-96F5-7B8C3E44AC40}"/>
            </c:ext>
          </c:extLst>
        </c:ser>
        <c:ser>
          <c:idx val="2"/>
          <c:order val="2"/>
          <c:tx>
            <c:strRef>
              <c:f>Sheet1!$D$1</c:f>
              <c:strCache>
                <c:ptCount val="1"/>
                <c:pt idx="0">
                  <c:v>Column3</c:v>
                </c:pt>
              </c:strCache>
            </c:strRef>
          </c:tx>
          <c:spPr>
            <a:solidFill>
              <a:srgbClr val="FFFBA7"/>
            </a:solidFill>
            <a:ln>
              <a:solidFill>
                <a:schemeClr val="tx1"/>
              </a:solidFill>
            </a:ln>
            <a:effectLst/>
          </c:spPr>
          <c:invertIfNegative val="0"/>
          <c:dPt>
            <c:idx val="1"/>
            <c:invertIfNegative val="0"/>
            <c:bubble3D val="0"/>
            <c:spPr>
              <a:solidFill>
                <a:srgbClr val="FFFBA7"/>
              </a:solidFill>
              <a:ln>
                <a:solidFill>
                  <a:schemeClr val="tx1"/>
                </a:solidFill>
                <a:prstDash val="dash"/>
              </a:ln>
              <a:effectLst/>
            </c:spPr>
            <c:extLst>
              <c:ext xmlns:c16="http://schemas.microsoft.com/office/drawing/2014/chart" uri="{C3380CC4-5D6E-409C-BE32-E72D297353CC}">
                <c16:uniqueId val="{0000000B-BC43-1941-96F5-7B8C3E44AC40}"/>
              </c:ext>
            </c:extLst>
          </c:dPt>
          <c:dLbls>
            <c:dLbl>
              <c:idx val="1"/>
              <c:tx>
                <c:rich>
                  <a:bodyPr/>
                  <a:lstStyle/>
                  <a:p>
                    <a:fld id="{A1BAAED2-9B94-4560-88C8-EB1F05B7FB2A}" type="VALUE">
                      <a:rPr lang="en-US">
                        <a:solidFill>
                          <a:schemeClr val="tx1"/>
                        </a:solidFill>
                      </a:rPr>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BC43-1941-96F5-7B8C3E44AC40}"/>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Hispanic or 
Latinx</c:v>
                </c:pt>
                <c:pt idx="4">
                  <c:v>White</c:v>
                </c:pt>
              </c:strCache>
            </c:strRef>
          </c:cat>
          <c:val>
            <c:numRef>
              <c:f>Sheet1!$D$2:$D$6</c:f>
              <c:numCache>
                <c:formatCode>0%</c:formatCode>
                <c:ptCount val="5"/>
                <c:pt idx="1">
                  <c:v>0.08</c:v>
                </c:pt>
              </c:numCache>
            </c:numRef>
          </c:val>
          <c:extLst>
            <c:ext xmlns:c16="http://schemas.microsoft.com/office/drawing/2014/chart" uri="{C3380CC4-5D6E-409C-BE32-E72D297353CC}">
              <c16:uniqueId val="{0000000C-BC43-1941-96F5-7B8C3E44AC40}"/>
            </c:ext>
          </c:extLst>
        </c:ser>
        <c:dLbls>
          <c:dLblPos val="ctr"/>
          <c:showLegendKey val="0"/>
          <c:showVal val="1"/>
          <c:showCatName val="0"/>
          <c:showSerName val="0"/>
          <c:showPercent val="0"/>
          <c:showBubbleSize val="0"/>
        </c:dLbls>
        <c:gapWidth val="150"/>
        <c:overlap val="100"/>
        <c:axId val="832374288"/>
        <c:axId val="832375728"/>
      </c:barChart>
      <c:catAx>
        <c:axId val="832374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crossAx val="832375728"/>
        <c:crosses val="autoZero"/>
        <c:auto val="1"/>
        <c:lblAlgn val="ctr"/>
        <c:lblOffset val="100"/>
        <c:noMultiLvlLbl val="0"/>
      </c:catAx>
      <c:valAx>
        <c:axId val="832375728"/>
        <c:scaling>
          <c:orientation val="minMax"/>
          <c:max val="0.5"/>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crossAx val="832374288"/>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ptos" panose="020B00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88672609239453"/>
          <c:y val="0.16633097744109368"/>
          <c:w val="0.66340450943328266"/>
          <c:h val="0.65372735983516861"/>
        </c:manualLayout>
      </c:layout>
      <c:barChart>
        <c:barDir val="bar"/>
        <c:grouping val="percentStacked"/>
        <c:varyColors val="0"/>
        <c:ser>
          <c:idx val="0"/>
          <c:order val="0"/>
          <c:tx>
            <c:strRef>
              <c:f>Sheet1!$B$1</c:f>
              <c:strCache>
                <c:ptCount val="1"/>
                <c:pt idx="0">
                  <c:v>Quite or extremely happy</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Black or 
African American</c:v>
                </c:pt>
                <c:pt idx="1">
                  <c:v>Hispanic or 
Latinx</c:v>
                </c:pt>
                <c:pt idx="2">
                  <c:v>White</c:v>
                </c:pt>
              </c:strCache>
            </c:strRef>
          </c:cat>
          <c:val>
            <c:numRef>
              <c:f>Sheet1!$B$2:$B$4</c:f>
              <c:numCache>
                <c:formatCode>0%</c:formatCode>
                <c:ptCount val="3"/>
                <c:pt idx="0">
                  <c:v>0.41</c:v>
                </c:pt>
                <c:pt idx="1">
                  <c:v>0.46</c:v>
                </c:pt>
                <c:pt idx="2">
                  <c:v>0.52</c:v>
                </c:pt>
              </c:numCache>
            </c:numRef>
          </c:val>
          <c:extLst>
            <c:ext xmlns:c16="http://schemas.microsoft.com/office/drawing/2014/chart" uri="{C3380CC4-5D6E-409C-BE32-E72D297353CC}">
              <c16:uniqueId val="{00000000-9116-D94A-BD4E-96F0FD2378D9}"/>
            </c:ext>
          </c:extLst>
        </c:ser>
        <c:ser>
          <c:idx val="1"/>
          <c:order val="1"/>
          <c:tx>
            <c:strRef>
              <c:f>Sheet1!$C$1</c:f>
              <c:strCache>
                <c:ptCount val="1"/>
                <c:pt idx="0">
                  <c:v>Somewhat happy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Black or 
African American</c:v>
                </c:pt>
                <c:pt idx="1">
                  <c:v>Hispanic or 
Latinx</c:v>
                </c:pt>
                <c:pt idx="2">
                  <c:v>White</c:v>
                </c:pt>
              </c:strCache>
            </c:strRef>
          </c:cat>
          <c:val>
            <c:numRef>
              <c:f>Sheet1!$C$2:$C$4</c:f>
              <c:numCache>
                <c:formatCode>0%</c:formatCode>
                <c:ptCount val="3"/>
                <c:pt idx="0">
                  <c:v>0.22</c:v>
                </c:pt>
                <c:pt idx="1">
                  <c:v>0.21</c:v>
                </c:pt>
                <c:pt idx="2">
                  <c:v>0.19</c:v>
                </c:pt>
              </c:numCache>
            </c:numRef>
          </c:val>
          <c:extLst>
            <c:ext xmlns:c16="http://schemas.microsoft.com/office/drawing/2014/chart" uri="{C3380CC4-5D6E-409C-BE32-E72D297353CC}">
              <c16:uniqueId val="{00000001-9116-D94A-BD4E-96F0FD2378D9}"/>
            </c:ext>
          </c:extLst>
        </c:ser>
        <c:ser>
          <c:idx val="2"/>
          <c:order val="2"/>
          <c:tx>
            <c:strRef>
              <c:f>Sheet1!$D$1</c:f>
              <c:strCache>
                <c:ptCount val="1"/>
                <c:pt idx="0">
                  <c:v>Not at all or slightly happy</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Black or 
African American</c:v>
                </c:pt>
                <c:pt idx="1">
                  <c:v>Hispanic or 
Latinx</c:v>
                </c:pt>
                <c:pt idx="2">
                  <c:v>White</c:v>
                </c:pt>
              </c:strCache>
            </c:strRef>
          </c:cat>
          <c:val>
            <c:numRef>
              <c:f>Sheet1!$D$2:$D$4</c:f>
              <c:numCache>
                <c:formatCode>0%</c:formatCode>
                <c:ptCount val="3"/>
                <c:pt idx="0">
                  <c:v>0.37</c:v>
                </c:pt>
                <c:pt idx="1">
                  <c:v>0.33</c:v>
                </c:pt>
                <c:pt idx="2">
                  <c:v>0.28999999999999998</c:v>
                </c:pt>
              </c:numCache>
            </c:numRef>
          </c:val>
          <c:extLst>
            <c:ext xmlns:c16="http://schemas.microsoft.com/office/drawing/2014/chart" uri="{C3380CC4-5D6E-409C-BE32-E72D297353CC}">
              <c16:uniqueId val="{00000002-9116-D94A-BD4E-96F0FD2378D9}"/>
            </c:ext>
          </c:extLst>
        </c:ser>
        <c:dLbls>
          <c:dLblPos val="ctr"/>
          <c:showLegendKey val="0"/>
          <c:showVal val="1"/>
          <c:showCatName val="0"/>
          <c:showSerName val="0"/>
          <c:showPercent val="0"/>
          <c:showBubbleSize val="0"/>
        </c:dLbls>
        <c:gapWidth val="150"/>
        <c:overlap val="100"/>
        <c:axId val="1071281007"/>
        <c:axId val="1071283407"/>
      </c:barChart>
      <c:catAx>
        <c:axId val="1071281007"/>
        <c:scaling>
          <c:orientation val="minMax"/>
        </c:scaling>
        <c:delete val="0"/>
        <c:axPos val="l"/>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just">
              <a:defRPr sz="1400" b="0" i="0" u="none" strike="noStrike" kern="1200" baseline="0">
                <a:solidFill>
                  <a:schemeClr val="tx1"/>
                </a:solidFill>
                <a:latin typeface="Aptos" panose="020B0004020202020204" pitchFamily="34" charset="0"/>
                <a:ea typeface="+mn-ea"/>
                <a:cs typeface="+mn-cs"/>
              </a:defRPr>
            </a:pPr>
            <a:endParaRPr lang="en-US"/>
          </a:p>
        </c:txPr>
        <c:crossAx val="1071283407"/>
        <c:crosses val="autoZero"/>
        <c:auto val="1"/>
        <c:lblAlgn val="ctr"/>
        <c:lblOffset val="100"/>
        <c:noMultiLvlLbl val="0"/>
      </c:catAx>
      <c:valAx>
        <c:axId val="1071283407"/>
        <c:scaling>
          <c:orientation val="minMax"/>
        </c:scaling>
        <c:delete val="1"/>
        <c:axPos val="b"/>
        <c:numFmt formatCode="0%" sourceLinked="1"/>
        <c:majorTickMark val="none"/>
        <c:minorTickMark val="none"/>
        <c:tickLblPos val="nextTo"/>
        <c:crossAx val="1071281007"/>
        <c:crosses val="autoZero"/>
        <c:crossBetween val="between"/>
      </c:valAx>
      <c:spPr>
        <a:noFill/>
        <a:ln>
          <a:noFill/>
        </a:ln>
        <a:effectLst/>
      </c:spPr>
    </c:plotArea>
    <c:legend>
      <c:legendPos val="b"/>
      <c:layout>
        <c:manualLayout>
          <c:xMode val="edge"/>
          <c:yMode val="edge"/>
          <c:x val="6.9593729225069512E-2"/>
          <c:y val="0.87956185586452507"/>
          <c:w val="0.83642422091497726"/>
          <c:h val="9.5445941899361453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ptos" panose="020B00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445596706184389E-3"/>
          <c:y val="5.4929996693190604E-2"/>
          <c:w val="0.99395544032938155"/>
          <c:h val="0.70860442813626889"/>
        </c:manualLayout>
      </c:layout>
      <c:barChart>
        <c:barDir val="col"/>
        <c:grouping val="stacked"/>
        <c:varyColors val="0"/>
        <c:ser>
          <c:idx val="0"/>
          <c:order val="0"/>
          <c:tx>
            <c:strRef>
              <c:f>Sheet1!$B$1</c:f>
              <c:strCache>
                <c:ptCount val="1"/>
                <c:pt idx="0">
                  <c:v>Avg Class Size</c:v>
                </c:pt>
              </c:strCache>
            </c:strRef>
          </c:tx>
          <c:spPr>
            <a:solidFill>
              <a:schemeClr val="bg1">
                <a:lumMod val="75000"/>
              </a:schemeClr>
            </a:solidFill>
            <a:ln>
              <a:noFill/>
            </a:ln>
            <a:effectLst/>
          </c:spPr>
          <c:invertIfNegative val="0"/>
          <c:dPt>
            <c:idx val="1"/>
            <c:invertIfNegative val="0"/>
            <c:bubble3D val="0"/>
            <c:spPr>
              <a:solidFill>
                <a:srgbClr val="963821"/>
              </a:solidFill>
              <a:ln>
                <a:noFill/>
              </a:ln>
              <a:effectLst/>
            </c:spPr>
            <c:extLst>
              <c:ext xmlns:c16="http://schemas.microsoft.com/office/drawing/2014/chart" uri="{C3380CC4-5D6E-409C-BE32-E72D297353CC}">
                <c16:uniqueId val="{00000001-1F77-A348-BFEE-862D4B7302A3}"/>
              </c:ext>
            </c:extLst>
          </c:dPt>
          <c:dPt>
            <c:idx val="2"/>
            <c:invertIfNegative val="0"/>
            <c:bubble3D val="0"/>
            <c:spPr>
              <a:solidFill>
                <a:schemeClr val="bg1">
                  <a:lumMod val="75000"/>
                </a:schemeClr>
              </a:solidFill>
              <a:ln>
                <a:noFill/>
              </a:ln>
              <a:effectLst/>
            </c:spPr>
            <c:extLst>
              <c:ext xmlns:c16="http://schemas.microsoft.com/office/drawing/2014/chart" uri="{C3380CC4-5D6E-409C-BE32-E72D297353CC}">
                <c16:uniqueId val="{00000003-1F77-A348-BFEE-862D4B7302A3}"/>
              </c:ext>
            </c:extLst>
          </c:dPt>
          <c:dPt>
            <c:idx val="3"/>
            <c:invertIfNegative val="0"/>
            <c:bubble3D val="0"/>
            <c:spPr>
              <a:solidFill>
                <a:schemeClr val="bg1">
                  <a:lumMod val="75000"/>
                </a:schemeClr>
              </a:solidFill>
              <a:ln>
                <a:noFill/>
              </a:ln>
              <a:effectLst/>
            </c:spPr>
            <c:extLst>
              <c:ext xmlns:c16="http://schemas.microsoft.com/office/drawing/2014/chart" uri="{C3380CC4-5D6E-409C-BE32-E72D297353CC}">
                <c16:uniqueId val="{00000005-1F77-A348-BFEE-862D4B7302A3}"/>
              </c:ext>
            </c:extLst>
          </c:dPt>
          <c:dLbls>
            <c:dLbl>
              <c:idx val="1"/>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1F77-A348-BFEE-862D4B7302A3}"/>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Math Support</c:v>
                </c:pt>
                <c:pt idx="1">
                  <c:v>Grade 6 Math</c:v>
                </c:pt>
                <c:pt idx="2">
                  <c:v>Grade 7 Math</c:v>
                </c:pt>
                <c:pt idx="3">
                  <c:v>Grade 8 Math</c:v>
                </c:pt>
                <c:pt idx="4">
                  <c:v>Algebra I</c:v>
                </c:pt>
              </c:strCache>
            </c:strRef>
          </c:cat>
          <c:val>
            <c:numRef>
              <c:f>Sheet1!$B$2:$B$6</c:f>
              <c:numCache>
                <c:formatCode>0</c:formatCode>
                <c:ptCount val="5"/>
                <c:pt idx="0">
                  <c:v>24</c:v>
                </c:pt>
                <c:pt idx="1">
                  <c:v>26</c:v>
                </c:pt>
                <c:pt idx="2">
                  <c:v>26</c:v>
                </c:pt>
                <c:pt idx="3">
                  <c:v>24</c:v>
                </c:pt>
                <c:pt idx="4">
                  <c:v>20</c:v>
                </c:pt>
              </c:numCache>
            </c:numRef>
          </c:val>
          <c:extLst>
            <c:ext xmlns:c16="http://schemas.microsoft.com/office/drawing/2014/chart" uri="{C3380CC4-5D6E-409C-BE32-E72D297353CC}">
              <c16:uniqueId val="{00000006-1F77-A348-BFEE-862D4B7302A3}"/>
            </c:ext>
          </c:extLst>
        </c:ser>
        <c:dLbls>
          <c:dLblPos val="ctr"/>
          <c:showLegendKey val="0"/>
          <c:showVal val="1"/>
          <c:showCatName val="0"/>
          <c:showSerName val="0"/>
          <c:showPercent val="0"/>
          <c:showBubbleSize val="0"/>
        </c:dLbls>
        <c:gapWidth val="150"/>
        <c:overlap val="100"/>
        <c:axId val="832374288"/>
        <c:axId val="832375728"/>
      </c:barChart>
      <c:catAx>
        <c:axId val="832374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crossAx val="832375728"/>
        <c:crosses val="autoZero"/>
        <c:auto val="1"/>
        <c:lblAlgn val="ctr"/>
        <c:lblOffset val="100"/>
        <c:noMultiLvlLbl val="0"/>
      </c:catAx>
      <c:valAx>
        <c:axId val="832375728"/>
        <c:scaling>
          <c:orientation val="minMax"/>
          <c:max val="30"/>
        </c:scaling>
        <c:delete val="1"/>
        <c:axPos val="l"/>
        <c:numFmt formatCode="0" sourceLinked="1"/>
        <c:majorTickMark val="out"/>
        <c:minorTickMark val="none"/>
        <c:tickLblPos val="nextTo"/>
        <c:crossAx val="8323742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latin typeface="Aptos" panose="020B0004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187416756389513E-2"/>
          <c:y val="0.13588382064726437"/>
          <c:w val="0.83603063699278168"/>
          <c:h val="0.55203338819148151"/>
        </c:manualLayout>
      </c:layout>
      <c:barChart>
        <c:barDir val="col"/>
        <c:grouping val="clustered"/>
        <c:varyColors val="0"/>
        <c:ser>
          <c:idx val="0"/>
          <c:order val="0"/>
          <c:tx>
            <c:strRef>
              <c:f>Sheet1!$B$1</c:f>
              <c:strCache>
                <c:ptCount val="1"/>
                <c:pt idx="0">
                  <c:v>OSS</c:v>
                </c:pt>
              </c:strCache>
            </c:strRef>
          </c:tx>
          <c:spPr>
            <a:solidFill>
              <a:schemeClr val="accent4">
                <a:lumMod val="50000"/>
              </a:schemeClr>
            </a:solidFill>
            <a:ln>
              <a:noFill/>
            </a:ln>
            <a:effectLst/>
          </c:spPr>
          <c:invertIfNegative val="0"/>
          <c:dPt>
            <c:idx val="1"/>
            <c:invertIfNegative val="0"/>
            <c:bubble3D val="0"/>
            <c:spPr>
              <a:solidFill>
                <a:schemeClr val="accent4">
                  <a:lumMod val="50000"/>
                </a:schemeClr>
              </a:solidFill>
              <a:ln>
                <a:noFill/>
              </a:ln>
              <a:effectLst/>
            </c:spPr>
            <c:extLst>
              <c:ext xmlns:c16="http://schemas.microsoft.com/office/drawing/2014/chart" uri="{C3380CC4-5D6E-409C-BE32-E72D297353CC}">
                <c16:uniqueId val="{00000001-3F8A-8745-9F0F-42F873645390}"/>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White</c:v>
                </c:pt>
                <c:pt idx="1">
                  <c:v>Hispanic or Latinx</c:v>
                </c:pt>
                <c:pt idx="2">
                  <c:v>Black or African American</c:v>
                </c:pt>
              </c:strCache>
            </c:strRef>
          </c:cat>
          <c:val>
            <c:numRef>
              <c:f>Sheet1!$B$2:$B$4</c:f>
              <c:numCache>
                <c:formatCode>0%</c:formatCode>
                <c:ptCount val="3"/>
                <c:pt idx="0">
                  <c:v>0.03</c:v>
                </c:pt>
                <c:pt idx="1">
                  <c:v>7.0000000000000007E-2</c:v>
                </c:pt>
                <c:pt idx="2">
                  <c:v>0.1</c:v>
                </c:pt>
              </c:numCache>
            </c:numRef>
          </c:val>
          <c:extLst>
            <c:ext xmlns:c16="http://schemas.microsoft.com/office/drawing/2014/chart" uri="{C3380CC4-5D6E-409C-BE32-E72D297353CC}">
              <c16:uniqueId val="{00000002-3F8A-8745-9F0F-42F873645390}"/>
            </c:ext>
          </c:extLst>
        </c:ser>
        <c:ser>
          <c:idx val="1"/>
          <c:order val="1"/>
          <c:tx>
            <c:strRef>
              <c:f>Sheet1!$C$1</c:f>
              <c:strCache>
                <c:ptCount val="1"/>
                <c:pt idx="0">
                  <c:v>ISS</c:v>
                </c:pt>
              </c:strCache>
            </c:strRef>
          </c:tx>
          <c:spPr>
            <a:solidFill>
              <a:srgbClr val="6797D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White</c:v>
                </c:pt>
                <c:pt idx="1">
                  <c:v>Hispanic or Latinx</c:v>
                </c:pt>
                <c:pt idx="2">
                  <c:v>Black or African American</c:v>
                </c:pt>
              </c:strCache>
            </c:strRef>
          </c:cat>
          <c:val>
            <c:numRef>
              <c:f>Sheet1!$C$2:$C$4</c:f>
              <c:numCache>
                <c:formatCode>0%</c:formatCode>
                <c:ptCount val="3"/>
                <c:pt idx="0">
                  <c:v>0.03</c:v>
                </c:pt>
                <c:pt idx="1">
                  <c:v>0.06</c:v>
                </c:pt>
                <c:pt idx="2">
                  <c:v>0.09</c:v>
                </c:pt>
              </c:numCache>
            </c:numRef>
          </c:val>
          <c:extLst>
            <c:ext xmlns:c16="http://schemas.microsoft.com/office/drawing/2014/chart" uri="{C3380CC4-5D6E-409C-BE32-E72D297353CC}">
              <c16:uniqueId val="{00000003-3F8A-8745-9F0F-42F873645390}"/>
            </c:ext>
          </c:extLst>
        </c:ser>
        <c:ser>
          <c:idx val="2"/>
          <c:order val="2"/>
          <c:tx>
            <c:strRef>
              <c:f>Sheet1!$D$1</c:f>
              <c:strCache>
                <c:ptCount val="1"/>
                <c:pt idx="0">
                  <c:v>Expulsion</c:v>
                </c:pt>
              </c:strCache>
            </c:strRef>
          </c:tx>
          <c:spPr>
            <a:solidFill>
              <a:schemeClr val="accent4">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White</c:v>
                </c:pt>
                <c:pt idx="1">
                  <c:v>Hispanic or Latinx</c:v>
                </c:pt>
                <c:pt idx="2">
                  <c:v>Black or African American</c:v>
                </c:pt>
              </c:strCache>
            </c:strRef>
          </c:cat>
          <c:val>
            <c:numRef>
              <c:f>Sheet1!$D$2:$D$4</c:f>
              <c:numCache>
                <c:formatCode>0%</c:formatCode>
                <c:ptCount val="3"/>
                <c:pt idx="0">
                  <c:v>0.01</c:v>
                </c:pt>
                <c:pt idx="1">
                  <c:v>0.02</c:v>
                </c:pt>
                <c:pt idx="2">
                  <c:v>0.03</c:v>
                </c:pt>
              </c:numCache>
            </c:numRef>
          </c:val>
          <c:extLst>
            <c:ext xmlns:c16="http://schemas.microsoft.com/office/drawing/2014/chart" uri="{C3380CC4-5D6E-409C-BE32-E72D297353CC}">
              <c16:uniqueId val="{00000004-3F8A-8745-9F0F-42F873645390}"/>
            </c:ext>
          </c:extLst>
        </c:ser>
        <c:dLbls>
          <c:dLblPos val="outEnd"/>
          <c:showLegendKey val="0"/>
          <c:showVal val="1"/>
          <c:showCatName val="0"/>
          <c:showSerName val="0"/>
          <c:showPercent val="0"/>
          <c:showBubbleSize val="0"/>
        </c:dLbls>
        <c:gapWidth val="150"/>
        <c:axId val="832374288"/>
        <c:axId val="832375728"/>
      </c:barChart>
      <c:catAx>
        <c:axId val="832374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crossAx val="832375728"/>
        <c:crosses val="autoZero"/>
        <c:auto val="1"/>
        <c:lblAlgn val="ctr"/>
        <c:lblOffset val="100"/>
        <c:noMultiLvlLbl val="0"/>
      </c:catAx>
      <c:valAx>
        <c:axId val="832375728"/>
        <c:scaling>
          <c:orientation val="minMax"/>
          <c:max val="0.15000000000000002"/>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crossAx val="832374288"/>
        <c:crosses val="autoZero"/>
        <c:crossBetween val="between"/>
        <c:majorUnit val="5.000000000000001E-2"/>
      </c:valAx>
      <c:spPr>
        <a:noFill/>
        <a:ln w="25400">
          <a:noFill/>
        </a:ln>
        <a:effectLst/>
      </c:spPr>
    </c:plotArea>
    <c:legend>
      <c:legendPos val="t"/>
      <c:layout>
        <c:manualLayout>
          <c:xMode val="edge"/>
          <c:yMode val="edge"/>
          <c:x val="0.23579459533355565"/>
          <c:y val="0.89697557084175983"/>
          <c:w val="0.47007617513525979"/>
          <c:h val="9.674637016641245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latin typeface="Aptos" panose="020B0004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321456919700613"/>
          <c:y val="0.21701537445514071"/>
          <c:w val="0.68405257475343628"/>
          <c:h val="0.59654370972843462"/>
        </c:manualLayout>
      </c:layout>
      <c:barChart>
        <c:barDir val="bar"/>
        <c:grouping val="percentStacked"/>
        <c:varyColors val="0"/>
        <c:ser>
          <c:idx val="0"/>
          <c:order val="0"/>
          <c:tx>
            <c:strRef>
              <c:f>Sheet1!$B$1</c:f>
              <c:strCache>
                <c:ptCount val="1"/>
                <c:pt idx="0">
                  <c:v>Quite or extremely connected</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Black or 
African American</c:v>
                </c:pt>
                <c:pt idx="1">
                  <c:v>Hispanic or 
Latinx</c:v>
                </c:pt>
                <c:pt idx="2">
                  <c:v>White</c:v>
                </c:pt>
              </c:strCache>
            </c:strRef>
          </c:cat>
          <c:val>
            <c:numRef>
              <c:f>Sheet1!$B$2:$B$4</c:f>
              <c:numCache>
                <c:formatCode>0%</c:formatCode>
                <c:ptCount val="3"/>
                <c:pt idx="0">
                  <c:v>0.35</c:v>
                </c:pt>
                <c:pt idx="1">
                  <c:v>0.41</c:v>
                </c:pt>
                <c:pt idx="2">
                  <c:v>0.6</c:v>
                </c:pt>
              </c:numCache>
            </c:numRef>
          </c:val>
          <c:extLst>
            <c:ext xmlns:c16="http://schemas.microsoft.com/office/drawing/2014/chart" uri="{C3380CC4-5D6E-409C-BE32-E72D297353CC}">
              <c16:uniqueId val="{00000000-7B1B-1C47-B3A6-1BC0023598E4}"/>
            </c:ext>
          </c:extLst>
        </c:ser>
        <c:ser>
          <c:idx val="1"/>
          <c:order val="1"/>
          <c:tx>
            <c:strRef>
              <c:f>Sheet1!$C$1</c:f>
              <c:strCache>
                <c:ptCount val="1"/>
                <c:pt idx="0">
                  <c:v>Somewhat connected</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Black or 
African American</c:v>
                </c:pt>
                <c:pt idx="1">
                  <c:v>Hispanic or 
Latinx</c:v>
                </c:pt>
                <c:pt idx="2">
                  <c:v>White</c:v>
                </c:pt>
              </c:strCache>
            </c:strRef>
          </c:cat>
          <c:val>
            <c:numRef>
              <c:f>Sheet1!$C$2:$C$4</c:f>
              <c:numCache>
                <c:formatCode>0%</c:formatCode>
                <c:ptCount val="3"/>
                <c:pt idx="0">
                  <c:v>0.25</c:v>
                </c:pt>
                <c:pt idx="1">
                  <c:v>0.24</c:v>
                </c:pt>
                <c:pt idx="2">
                  <c:v>0.2</c:v>
                </c:pt>
              </c:numCache>
            </c:numRef>
          </c:val>
          <c:extLst>
            <c:ext xmlns:c16="http://schemas.microsoft.com/office/drawing/2014/chart" uri="{C3380CC4-5D6E-409C-BE32-E72D297353CC}">
              <c16:uniqueId val="{00000001-7B1B-1C47-B3A6-1BC0023598E4}"/>
            </c:ext>
          </c:extLst>
        </c:ser>
        <c:ser>
          <c:idx val="2"/>
          <c:order val="2"/>
          <c:tx>
            <c:strRef>
              <c:f>Sheet1!$D$1</c:f>
              <c:strCache>
                <c:ptCount val="1"/>
                <c:pt idx="0">
                  <c:v>Not at all or slightly connected</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Black or 
African American</c:v>
                </c:pt>
                <c:pt idx="1">
                  <c:v>Hispanic or 
Latinx</c:v>
                </c:pt>
                <c:pt idx="2">
                  <c:v>White</c:v>
                </c:pt>
              </c:strCache>
            </c:strRef>
          </c:cat>
          <c:val>
            <c:numRef>
              <c:f>Sheet1!$D$2:$D$4</c:f>
              <c:numCache>
                <c:formatCode>0%</c:formatCode>
                <c:ptCount val="3"/>
                <c:pt idx="0">
                  <c:v>0.4</c:v>
                </c:pt>
                <c:pt idx="1">
                  <c:v>0.35</c:v>
                </c:pt>
                <c:pt idx="2">
                  <c:v>0.2</c:v>
                </c:pt>
              </c:numCache>
            </c:numRef>
          </c:val>
          <c:extLst>
            <c:ext xmlns:c16="http://schemas.microsoft.com/office/drawing/2014/chart" uri="{C3380CC4-5D6E-409C-BE32-E72D297353CC}">
              <c16:uniqueId val="{00000002-7B1B-1C47-B3A6-1BC0023598E4}"/>
            </c:ext>
          </c:extLst>
        </c:ser>
        <c:dLbls>
          <c:dLblPos val="ctr"/>
          <c:showLegendKey val="0"/>
          <c:showVal val="1"/>
          <c:showCatName val="0"/>
          <c:showSerName val="0"/>
          <c:showPercent val="0"/>
          <c:showBubbleSize val="0"/>
        </c:dLbls>
        <c:gapWidth val="150"/>
        <c:overlap val="100"/>
        <c:axId val="1071281007"/>
        <c:axId val="1071283407"/>
      </c:barChart>
      <c:catAx>
        <c:axId val="1071281007"/>
        <c:scaling>
          <c:orientation val="minMax"/>
        </c:scaling>
        <c:delete val="0"/>
        <c:axPos val="l"/>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ptos" panose="020B0004020202020204" pitchFamily="34" charset="0"/>
                <a:ea typeface="+mn-ea"/>
                <a:cs typeface="+mn-cs"/>
              </a:defRPr>
            </a:pPr>
            <a:endParaRPr lang="en-US"/>
          </a:p>
        </c:txPr>
        <c:crossAx val="1071283407"/>
        <c:crosses val="autoZero"/>
        <c:auto val="1"/>
        <c:lblAlgn val="ctr"/>
        <c:lblOffset val="100"/>
        <c:noMultiLvlLbl val="0"/>
      </c:catAx>
      <c:valAx>
        <c:axId val="1071283407"/>
        <c:scaling>
          <c:orientation val="minMax"/>
        </c:scaling>
        <c:delete val="1"/>
        <c:axPos val="b"/>
        <c:numFmt formatCode="0%" sourceLinked="1"/>
        <c:majorTickMark val="none"/>
        <c:minorTickMark val="none"/>
        <c:tickLblPos val="nextTo"/>
        <c:crossAx val="1071281007"/>
        <c:crosses val="autoZero"/>
        <c:crossBetween val="between"/>
      </c:valAx>
      <c:spPr>
        <a:noFill/>
        <a:ln>
          <a:noFill/>
        </a:ln>
        <a:effectLst/>
      </c:spPr>
    </c:plotArea>
    <c:legend>
      <c:legendPos val="b"/>
      <c:layout>
        <c:manualLayout>
          <c:xMode val="edge"/>
          <c:yMode val="edge"/>
          <c:x val="9.7198023034305109E-2"/>
          <c:y val="0.87493034309668027"/>
          <c:w val="0.90280197696569497"/>
          <c:h val="0.10035287187039763"/>
        </c:manualLayout>
      </c:layout>
      <c:overlay val="0"/>
      <c:spPr>
        <a:noFill/>
        <a:ln>
          <a:noFill/>
        </a:ln>
        <a:effectLst/>
      </c:spPr>
      <c:txPr>
        <a:bodyPr rot="0" spcFirstLastPara="1" vertOverflow="ellipsis" vert="horz" wrap="square" anchor="ctr" anchorCtr="1"/>
        <a:lstStyle/>
        <a:p>
          <a:pPr algn="just">
            <a:defRPr sz="12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Aptos" panose="020B00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51B557-CD16-4845-8C6B-82D75DC6E45A}"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9DA4AE-77C3-474D-85B6-D1204424DE0D}" type="slidenum">
              <a:rPr lang="en-US" smtClean="0"/>
              <a:t>‹#›</a:t>
            </a:fld>
            <a:endParaRPr lang="en-US"/>
          </a:p>
        </p:txBody>
      </p:sp>
    </p:spTree>
    <p:extLst>
      <p:ext uri="{BB962C8B-B14F-4D97-AF65-F5344CB8AC3E}">
        <p14:creationId xmlns:p14="http://schemas.microsoft.com/office/powerpoint/2010/main" val="2558763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09474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d177feeeea_7_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2d177feeeea_7_83:notes"/>
          <p:cNvSpPr txBox="1">
            <a:spLocks noGrp="1"/>
          </p:cNvSpPr>
          <p:nvPr>
            <p:ph type="body" idx="1"/>
          </p:nvPr>
        </p:nvSpPr>
        <p:spPr>
          <a:xfrm>
            <a:off x="685800" y="4400550"/>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0" name="Google Shape;340;g2d177feeeea_7_8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d177feeeea_7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g2d177feeeea_7_96:notes"/>
          <p:cNvSpPr txBox="1">
            <a:spLocks noGrp="1"/>
          </p:cNvSpPr>
          <p:nvPr>
            <p:ph type="body" idx="1"/>
          </p:nvPr>
        </p:nvSpPr>
        <p:spPr>
          <a:xfrm>
            <a:off x="685800" y="4400550"/>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g2d177feeeea_7_9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d177feeeea_7_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g2d177feeeea_7_128:notes"/>
          <p:cNvSpPr txBox="1">
            <a:spLocks noGrp="1"/>
          </p:cNvSpPr>
          <p:nvPr>
            <p:ph type="body" idx="1"/>
          </p:nvPr>
        </p:nvSpPr>
        <p:spPr>
          <a:xfrm>
            <a:off x="685800" y="4400550"/>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g2d177feeeea_7_1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A86D4-A84C-6608-4282-5266182D83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B77CA1-5261-BBC0-BD85-736B140889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C75DC5-3718-F779-F025-2EE6D6B07CB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275B073-B6E4-1B75-FEDF-DC6A74619B5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DA4AE-77C3-474D-85B6-D1204424DE0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98276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F2FD1-9225-2632-AAE1-113DACA9E8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EFE7F7-7916-94A6-0FBD-740B0B0677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BEF04D-BC69-F063-C3D2-1DB45E4A002F}"/>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0FE3418C-517D-07C0-CBCD-E952A0834446}"/>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83035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DA4AE-77C3-474D-85B6-D1204424DE0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29205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463DD-C070-255A-540E-C22FE33FDA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D08830-BC96-6F46-A7B2-190D7F2834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18338E-385E-2C0A-0729-37F2E0B0E84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A528028-A707-4794-91B7-A4E59582AA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DA4AE-77C3-474D-85B6-D1204424DE0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82330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192DA-1873-F266-AA11-FBD4C667C0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61F68C-F56D-DC0F-92C8-840049AF58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194CC3-BC66-AB91-3E6A-13440210BD7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1E41290-8B41-0076-5889-88ADC96644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DA4AE-77C3-474D-85B6-D1204424DE0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30909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2D9AC-1E78-2C23-ECED-3AED668FA9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A32823-9BFC-5C4A-1EB8-CA6C5CFBF5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38C875-FC69-738B-D56A-17720C2F8B27}"/>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BDFE4C5C-8CDB-9383-AF34-A57E0FB0170B}"/>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11899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DA4AE-77C3-474D-85B6-D1204424DE0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10103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952809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ED448-7C72-5C2F-63BA-DABA06E84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BB7E03-2919-01CB-47D5-BEB0B8C23B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AD0F92-162E-125D-D8C0-236F982C9E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CE0890-AA79-B254-530C-35C10D4545B5}"/>
              </a:ext>
            </a:extLst>
          </p:cNvPr>
          <p:cNvSpPr>
            <a:spLocks noGrp="1"/>
          </p:cNvSpPr>
          <p:nvPr>
            <p:ph type="sldNum" sz="quarter" idx="5"/>
          </p:nvPr>
        </p:nvSpPr>
        <p:spPr/>
        <p:txBody>
          <a:bodyPr/>
          <a:lstStyle/>
          <a:p>
            <a:fld id="{A0C090D2-0898-426D-8C72-1019DF654C81}" type="slidenum">
              <a:rPr lang="en-US" smtClean="0"/>
              <a:t>34</a:t>
            </a:fld>
            <a:endParaRPr lang="en-US"/>
          </a:p>
        </p:txBody>
      </p:sp>
    </p:spTree>
    <p:extLst>
      <p:ext uri="{BB962C8B-B14F-4D97-AF65-F5344CB8AC3E}">
        <p14:creationId xmlns:p14="http://schemas.microsoft.com/office/powerpoint/2010/main" val="8077739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ED448-7C72-5C2F-63BA-DABA06E84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BB7E03-2919-01CB-47D5-BEB0B8C23B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AD0F92-162E-125D-D8C0-236F982C9E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CE0890-AA79-B254-530C-35C10D4545B5}"/>
              </a:ext>
            </a:extLst>
          </p:cNvPr>
          <p:cNvSpPr>
            <a:spLocks noGrp="1"/>
          </p:cNvSpPr>
          <p:nvPr>
            <p:ph type="sldNum" sz="quarter" idx="5"/>
          </p:nvPr>
        </p:nvSpPr>
        <p:spPr/>
        <p:txBody>
          <a:bodyPr/>
          <a:lstStyle/>
          <a:p>
            <a:fld id="{A0C090D2-0898-426D-8C72-1019DF654C81}" type="slidenum">
              <a:rPr lang="en-US" smtClean="0"/>
              <a:t>35</a:t>
            </a:fld>
            <a:endParaRPr lang="en-US"/>
          </a:p>
        </p:txBody>
      </p:sp>
    </p:spTree>
    <p:extLst>
      <p:ext uri="{BB962C8B-B14F-4D97-AF65-F5344CB8AC3E}">
        <p14:creationId xmlns:p14="http://schemas.microsoft.com/office/powerpoint/2010/main" val="38390612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ED448-7C72-5C2F-63BA-DABA06E84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BB7E03-2919-01CB-47D5-BEB0B8C23B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AD0F92-162E-125D-D8C0-236F982C9E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CE0890-AA79-B254-530C-35C10D4545B5}"/>
              </a:ext>
            </a:extLst>
          </p:cNvPr>
          <p:cNvSpPr>
            <a:spLocks noGrp="1"/>
          </p:cNvSpPr>
          <p:nvPr>
            <p:ph type="sldNum" sz="quarter" idx="5"/>
          </p:nvPr>
        </p:nvSpPr>
        <p:spPr/>
        <p:txBody>
          <a:bodyPr/>
          <a:lstStyle/>
          <a:p>
            <a:fld id="{A0C090D2-0898-426D-8C72-1019DF654C81}" type="slidenum">
              <a:rPr lang="en-US" smtClean="0"/>
              <a:t>36</a:t>
            </a:fld>
            <a:endParaRPr lang="en-US"/>
          </a:p>
        </p:txBody>
      </p:sp>
    </p:spTree>
    <p:extLst>
      <p:ext uri="{BB962C8B-B14F-4D97-AF65-F5344CB8AC3E}">
        <p14:creationId xmlns:p14="http://schemas.microsoft.com/office/powerpoint/2010/main" val="26199803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ED448-7C72-5C2F-63BA-DABA06E84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BB7E03-2919-01CB-47D5-BEB0B8C23B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AD0F92-162E-125D-D8C0-236F982C9E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CE0890-AA79-B254-530C-35C10D4545B5}"/>
              </a:ext>
            </a:extLst>
          </p:cNvPr>
          <p:cNvSpPr>
            <a:spLocks noGrp="1"/>
          </p:cNvSpPr>
          <p:nvPr>
            <p:ph type="sldNum" sz="quarter" idx="5"/>
          </p:nvPr>
        </p:nvSpPr>
        <p:spPr/>
        <p:txBody>
          <a:bodyPr/>
          <a:lstStyle/>
          <a:p>
            <a:fld id="{A0C090D2-0898-426D-8C72-1019DF654C81}" type="slidenum">
              <a:rPr lang="en-US" smtClean="0"/>
              <a:t>37</a:t>
            </a:fld>
            <a:endParaRPr lang="en-US"/>
          </a:p>
        </p:txBody>
      </p:sp>
    </p:spTree>
    <p:extLst>
      <p:ext uri="{BB962C8B-B14F-4D97-AF65-F5344CB8AC3E}">
        <p14:creationId xmlns:p14="http://schemas.microsoft.com/office/powerpoint/2010/main" val="127367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ED448-7C72-5C2F-63BA-DABA06E84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BB7E03-2919-01CB-47D5-BEB0B8C23B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AD0F92-162E-125D-D8C0-236F982C9E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CE0890-AA79-B254-530C-35C10D4545B5}"/>
              </a:ext>
            </a:extLst>
          </p:cNvPr>
          <p:cNvSpPr>
            <a:spLocks noGrp="1"/>
          </p:cNvSpPr>
          <p:nvPr>
            <p:ph type="sldNum" sz="quarter" idx="5"/>
          </p:nvPr>
        </p:nvSpPr>
        <p:spPr/>
        <p:txBody>
          <a:bodyPr/>
          <a:lstStyle/>
          <a:p>
            <a:fld id="{A0C090D2-0898-426D-8C72-1019DF654C81}" type="slidenum">
              <a:rPr lang="en-US" smtClean="0"/>
              <a:t>38</a:t>
            </a:fld>
            <a:endParaRPr lang="en-US"/>
          </a:p>
        </p:txBody>
      </p:sp>
    </p:spTree>
    <p:extLst>
      <p:ext uri="{BB962C8B-B14F-4D97-AF65-F5344CB8AC3E}">
        <p14:creationId xmlns:p14="http://schemas.microsoft.com/office/powerpoint/2010/main" val="40717233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ED448-7C72-5C2F-63BA-DABA06E84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BB7E03-2919-01CB-47D5-BEB0B8C23B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AD0F92-162E-125D-D8C0-236F982C9E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CE0890-AA79-B254-530C-35C10D4545B5}"/>
              </a:ext>
            </a:extLst>
          </p:cNvPr>
          <p:cNvSpPr>
            <a:spLocks noGrp="1"/>
          </p:cNvSpPr>
          <p:nvPr>
            <p:ph type="sldNum" sz="quarter" idx="5"/>
          </p:nvPr>
        </p:nvSpPr>
        <p:spPr/>
        <p:txBody>
          <a:bodyPr/>
          <a:lstStyle/>
          <a:p>
            <a:fld id="{A0C090D2-0898-426D-8C72-1019DF654C81}" type="slidenum">
              <a:rPr lang="en-US" smtClean="0"/>
              <a:t>39</a:t>
            </a:fld>
            <a:endParaRPr lang="en-US"/>
          </a:p>
        </p:txBody>
      </p:sp>
    </p:spTree>
    <p:extLst>
      <p:ext uri="{BB962C8B-B14F-4D97-AF65-F5344CB8AC3E}">
        <p14:creationId xmlns:p14="http://schemas.microsoft.com/office/powerpoint/2010/main" val="11448361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ED448-7C72-5C2F-63BA-DABA06E84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BB7E03-2919-01CB-47D5-BEB0B8C23B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AD0F92-162E-125D-D8C0-236F982C9E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CE0890-AA79-B254-530C-35C10D4545B5}"/>
              </a:ext>
            </a:extLst>
          </p:cNvPr>
          <p:cNvSpPr>
            <a:spLocks noGrp="1"/>
          </p:cNvSpPr>
          <p:nvPr>
            <p:ph type="sldNum" sz="quarter" idx="5"/>
          </p:nvPr>
        </p:nvSpPr>
        <p:spPr/>
        <p:txBody>
          <a:bodyPr/>
          <a:lstStyle/>
          <a:p>
            <a:fld id="{A0C090D2-0898-426D-8C72-1019DF654C81}" type="slidenum">
              <a:rPr lang="en-US" smtClean="0"/>
              <a:t>40</a:t>
            </a:fld>
            <a:endParaRPr lang="en-US"/>
          </a:p>
        </p:txBody>
      </p:sp>
    </p:spTree>
    <p:extLst>
      <p:ext uri="{BB962C8B-B14F-4D97-AF65-F5344CB8AC3E}">
        <p14:creationId xmlns:p14="http://schemas.microsoft.com/office/powerpoint/2010/main" val="9848142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ED448-7C72-5C2F-63BA-DABA06E84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BB7E03-2919-01CB-47D5-BEB0B8C23B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AD0F92-162E-125D-D8C0-236F982C9E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CE0890-AA79-B254-530C-35C10D4545B5}"/>
              </a:ext>
            </a:extLst>
          </p:cNvPr>
          <p:cNvSpPr>
            <a:spLocks noGrp="1"/>
          </p:cNvSpPr>
          <p:nvPr>
            <p:ph type="sldNum" sz="quarter" idx="5"/>
          </p:nvPr>
        </p:nvSpPr>
        <p:spPr/>
        <p:txBody>
          <a:bodyPr/>
          <a:lstStyle/>
          <a:p>
            <a:fld id="{A0C090D2-0898-426D-8C72-1019DF654C81}" type="slidenum">
              <a:rPr lang="en-US" smtClean="0"/>
              <a:t>41</a:t>
            </a:fld>
            <a:endParaRPr lang="en-US"/>
          </a:p>
        </p:txBody>
      </p:sp>
    </p:spTree>
    <p:extLst>
      <p:ext uri="{BB962C8B-B14F-4D97-AF65-F5344CB8AC3E}">
        <p14:creationId xmlns:p14="http://schemas.microsoft.com/office/powerpoint/2010/main" val="1156215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ED448-7C72-5C2F-63BA-DABA06E84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BB7E03-2919-01CB-47D5-BEB0B8C23B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AD0F92-162E-125D-D8C0-236F982C9E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CE0890-AA79-B254-530C-35C10D4545B5}"/>
              </a:ext>
            </a:extLst>
          </p:cNvPr>
          <p:cNvSpPr>
            <a:spLocks noGrp="1"/>
          </p:cNvSpPr>
          <p:nvPr>
            <p:ph type="sldNum" sz="quarter" idx="5"/>
          </p:nvPr>
        </p:nvSpPr>
        <p:spPr/>
        <p:txBody>
          <a:bodyPr/>
          <a:lstStyle/>
          <a:p>
            <a:fld id="{A0C090D2-0898-426D-8C72-1019DF654C81}" type="slidenum">
              <a:rPr lang="en-US" smtClean="0"/>
              <a:t>42</a:t>
            </a:fld>
            <a:endParaRPr lang="en-US"/>
          </a:p>
        </p:txBody>
      </p:sp>
    </p:spTree>
    <p:extLst>
      <p:ext uri="{BB962C8B-B14F-4D97-AF65-F5344CB8AC3E}">
        <p14:creationId xmlns:p14="http://schemas.microsoft.com/office/powerpoint/2010/main" val="16771947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ED448-7C72-5C2F-63BA-DABA06E84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BB7E03-2919-01CB-47D5-BEB0B8C23B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AD0F92-162E-125D-D8C0-236F982C9E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CE0890-AA79-B254-530C-35C10D4545B5}"/>
              </a:ext>
            </a:extLst>
          </p:cNvPr>
          <p:cNvSpPr>
            <a:spLocks noGrp="1"/>
          </p:cNvSpPr>
          <p:nvPr>
            <p:ph type="sldNum" sz="quarter" idx="5"/>
          </p:nvPr>
        </p:nvSpPr>
        <p:spPr/>
        <p:txBody>
          <a:bodyPr/>
          <a:lstStyle/>
          <a:p>
            <a:fld id="{A0C090D2-0898-426D-8C72-1019DF654C81}" type="slidenum">
              <a:rPr lang="en-US" smtClean="0"/>
              <a:t>43</a:t>
            </a:fld>
            <a:endParaRPr lang="en-US"/>
          </a:p>
        </p:txBody>
      </p:sp>
    </p:spTree>
    <p:extLst>
      <p:ext uri="{BB962C8B-B14F-4D97-AF65-F5344CB8AC3E}">
        <p14:creationId xmlns:p14="http://schemas.microsoft.com/office/powerpoint/2010/main" val="2557115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DA4AE-77C3-474D-85B6-D1204424DE0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847460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207E9-48DB-AC82-A25F-CF0C126522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CAD56F-DDCF-F0F4-B0C7-4D837A6EEE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9FCFB8-9BC3-B01E-810A-219A6100DDB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0310449-DFAE-E6AF-38CA-071743A19B23}"/>
              </a:ext>
            </a:extLst>
          </p:cNvPr>
          <p:cNvSpPr>
            <a:spLocks noGrp="1"/>
          </p:cNvSpPr>
          <p:nvPr>
            <p:ph type="sldNum" sz="quarter" idx="5"/>
          </p:nvPr>
        </p:nvSpPr>
        <p:spPr/>
        <p:txBody>
          <a:bodyPr/>
          <a:lstStyle/>
          <a:p>
            <a:fld id="{A0C090D2-0898-426D-8C72-1019DF654C81}" type="slidenum">
              <a:rPr lang="en-US" smtClean="0"/>
              <a:t>44</a:t>
            </a:fld>
            <a:endParaRPr lang="en-US"/>
          </a:p>
        </p:txBody>
      </p:sp>
    </p:spTree>
    <p:extLst>
      <p:ext uri="{BB962C8B-B14F-4D97-AF65-F5344CB8AC3E}">
        <p14:creationId xmlns:p14="http://schemas.microsoft.com/office/powerpoint/2010/main" val="16271020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ED448-7C72-5C2F-63BA-DABA06E84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BB7E03-2919-01CB-47D5-BEB0B8C23B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AD0F92-162E-125D-D8C0-236F982C9E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CE0890-AA79-B254-530C-35C10D4545B5}"/>
              </a:ext>
            </a:extLst>
          </p:cNvPr>
          <p:cNvSpPr>
            <a:spLocks noGrp="1"/>
          </p:cNvSpPr>
          <p:nvPr>
            <p:ph type="sldNum" sz="quarter" idx="5"/>
          </p:nvPr>
        </p:nvSpPr>
        <p:spPr/>
        <p:txBody>
          <a:bodyPr/>
          <a:lstStyle/>
          <a:p>
            <a:fld id="{A0C090D2-0898-426D-8C72-1019DF654C81}" type="slidenum">
              <a:rPr lang="en-US" smtClean="0"/>
              <a:t>45</a:t>
            </a:fld>
            <a:endParaRPr lang="en-US"/>
          </a:p>
        </p:txBody>
      </p:sp>
    </p:spTree>
    <p:extLst>
      <p:ext uri="{BB962C8B-B14F-4D97-AF65-F5344CB8AC3E}">
        <p14:creationId xmlns:p14="http://schemas.microsoft.com/office/powerpoint/2010/main" val="12130857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ED448-7C72-5C2F-63BA-DABA06E84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BB7E03-2919-01CB-47D5-BEB0B8C23B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AD0F92-162E-125D-D8C0-236F982C9E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CE0890-AA79-B254-530C-35C10D4545B5}"/>
              </a:ext>
            </a:extLst>
          </p:cNvPr>
          <p:cNvSpPr>
            <a:spLocks noGrp="1"/>
          </p:cNvSpPr>
          <p:nvPr>
            <p:ph type="sldNum" sz="quarter" idx="5"/>
          </p:nvPr>
        </p:nvSpPr>
        <p:spPr/>
        <p:txBody>
          <a:bodyPr/>
          <a:lstStyle/>
          <a:p>
            <a:fld id="{A0C090D2-0898-426D-8C72-1019DF654C81}" type="slidenum">
              <a:rPr lang="en-US" smtClean="0"/>
              <a:t>46</a:t>
            </a:fld>
            <a:endParaRPr lang="en-US"/>
          </a:p>
        </p:txBody>
      </p:sp>
    </p:spTree>
    <p:extLst>
      <p:ext uri="{BB962C8B-B14F-4D97-AF65-F5344CB8AC3E}">
        <p14:creationId xmlns:p14="http://schemas.microsoft.com/office/powerpoint/2010/main" val="30438163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ED448-7C72-5C2F-63BA-DABA06E84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BB7E03-2919-01CB-47D5-BEB0B8C23B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AD0F92-162E-125D-D8C0-236F982C9E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CE0890-AA79-B254-530C-35C10D4545B5}"/>
              </a:ext>
            </a:extLst>
          </p:cNvPr>
          <p:cNvSpPr>
            <a:spLocks noGrp="1"/>
          </p:cNvSpPr>
          <p:nvPr>
            <p:ph type="sldNum" sz="quarter" idx="5"/>
          </p:nvPr>
        </p:nvSpPr>
        <p:spPr/>
        <p:txBody>
          <a:bodyPr/>
          <a:lstStyle/>
          <a:p>
            <a:fld id="{A0C090D2-0898-426D-8C72-1019DF654C81}" type="slidenum">
              <a:rPr lang="en-US" smtClean="0"/>
              <a:t>47</a:t>
            </a:fld>
            <a:endParaRPr lang="en-US"/>
          </a:p>
        </p:txBody>
      </p:sp>
    </p:spTree>
    <p:extLst>
      <p:ext uri="{BB962C8B-B14F-4D97-AF65-F5344CB8AC3E}">
        <p14:creationId xmlns:p14="http://schemas.microsoft.com/office/powerpoint/2010/main" val="16472064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ED448-7C72-5C2F-63BA-DABA06E84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BB7E03-2919-01CB-47D5-BEB0B8C23B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AD0F92-162E-125D-D8C0-236F982C9E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CE0890-AA79-B254-530C-35C10D4545B5}"/>
              </a:ext>
            </a:extLst>
          </p:cNvPr>
          <p:cNvSpPr>
            <a:spLocks noGrp="1"/>
          </p:cNvSpPr>
          <p:nvPr>
            <p:ph type="sldNum" sz="quarter" idx="5"/>
          </p:nvPr>
        </p:nvSpPr>
        <p:spPr/>
        <p:txBody>
          <a:bodyPr/>
          <a:lstStyle/>
          <a:p>
            <a:fld id="{A0C090D2-0898-426D-8C72-1019DF654C81}" type="slidenum">
              <a:rPr lang="en-US" smtClean="0"/>
              <a:t>48</a:t>
            </a:fld>
            <a:endParaRPr lang="en-US"/>
          </a:p>
        </p:txBody>
      </p:sp>
    </p:spTree>
    <p:extLst>
      <p:ext uri="{BB962C8B-B14F-4D97-AF65-F5344CB8AC3E}">
        <p14:creationId xmlns:p14="http://schemas.microsoft.com/office/powerpoint/2010/main" val="31149019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030666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EFD33-597C-0991-DA29-98A3601871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2234B1-31AD-D38E-C7F1-1C37E2B49B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160E59-49F9-3A42-6DF1-DB99FBE531B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4489FB0-E164-8070-FE1D-604965C393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DA4AE-77C3-474D-85B6-D1204424DE0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622315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DA4AE-77C3-474D-85B6-D1204424DE0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70073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6404F-5AA5-6D65-3827-35DF12FC98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85E7B8-EAA7-C270-FA10-5149F551BC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9D9BA2-98AB-21D3-E2BA-942ACF9EC54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A2AD8FC-502A-8070-4EB3-3DFE554AA3B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DA4AE-77C3-474D-85B6-D1204424DE0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747885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2D9AC-1E78-2C23-ECED-3AED668FA9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A32823-9BFC-5C4A-1EB8-CA6C5CFBF5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38C875-FC69-738B-D56A-17720C2F8B27}"/>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BDFE4C5C-8CDB-9383-AF34-A57E0FB0170B}"/>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08078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DA4AE-77C3-474D-85B6-D1204424DE0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018286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320866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B996F-A3E3-CA53-6860-FBBBC0930D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A04F03-60E6-FDB3-67A7-43602A67CA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3D91D9-C814-255F-2EEF-8C77F6F65DC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C2919E4-BC26-3026-C040-69D25E0B5D3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DA4AE-77C3-474D-85B6-D1204424DE0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329395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6CB1D-BAA7-8596-DF03-15EB251418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874974-4370-792C-76E9-4FF6306AF6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CAD9D6-2B60-43DF-8A69-D6141E961AC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39E1524-230A-EF2F-A57D-5D522FD944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DA4AE-77C3-474D-85B6-D1204424DE0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955997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2D9AC-1E78-2C23-ECED-3AED668FA9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A32823-9BFC-5C4A-1EB8-CA6C5CFBF5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38C875-FC69-738B-D56A-17720C2F8B27}"/>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BDFE4C5C-8CDB-9383-AF34-A57E0FB0170B}"/>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116332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10455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2D9AC-1E78-2C23-ECED-3AED668FA9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A32823-9BFC-5C4A-1EB8-CA6C5CFBF5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38C875-FC69-738B-D56A-17720C2F8B27}"/>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BDFE4C5C-8CDB-9383-AF34-A57E0FB0170B}"/>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299731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D619A-305C-8B55-2494-993C40B809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36BF7D-FBA3-3D4F-741B-E8492383A7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BD0C2-4058-1522-E085-8E7C27C9EFA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C42AA4E-7288-3BDD-299F-3875390FAB1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DA4AE-77C3-474D-85B6-D1204424DE0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87020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2D9AC-1E78-2C23-ECED-3AED668FA9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A32823-9BFC-5C4A-1EB8-CA6C5CFBF5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38C875-FC69-738B-D56A-17720C2F8B27}"/>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BDFE4C5C-8CDB-9383-AF34-A57E0FB0170B}"/>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205329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6615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2D9AC-1E78-2C23-ECED-3AED668FA9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A32823-9BFC-5C4A-1EB8-CA6C5CFBF5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38C875-FC69-738B-D56A-17720C2F8B27}"/>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BDFE4C5C-8CDB-9383-AF34-A57E0FB0170B}"/>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33591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26675-5F07-FDB1-DA41-660CCCE8DF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C197B0-9EA4-E30C-1E4A-DD7C301A23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4E5430-355B-059F-8C18-E9D6771DDB62}"/>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4CDBB3F7-AEDB-6016-0085-0F1AC2B06D7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884745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A593B-2B72-1DE6-2F78-1428168302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58F117-0478-C86B-5041-1A933031FE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96A5C7-4984-0A83-04E2-55B720FA5A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85A012C-DE39-99E2-8DAB-F7477F35C2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DA4AE-77C3-474D-85B6-D1204424DE0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50695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5EE72-7928-A4C7-082B-9E194474CF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25CA19-A30A-BDF2-4D1D-F8B8FC9EED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EB0067-5AAB-EA46-D0C7-78047856E6A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4F1C9DE-64FB-19F0-D4C9-5C402A24C0B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DA4AE-77C3-474D-85B6-D1204424DE0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204523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BB62C-45B1-1D4A-E195-20893A249F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33046B-4D84-2906-A95C-3EE6B483E9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18D5B4-E7DE-403D-FAA9-E6E781DA2709}"/>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6D5A84FE-661C-12FA-088F-99BF7AE5DF6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005764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2D9AC-1E78-2C23-ECED-3AED668FA9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A32823-9BFC-5C4A-1EB8-CA6C5CFBF5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38C875-FC69-738B-D56A-17720C2F8B27}"/>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BDFE4C5C-8CDB-9383-AF34-A57E0FB0170B}"/>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20488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E1D20-7D13-0F1E-6348-BD2ED7B33F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5008B6-9958-8B10-E66C-68A2619BAC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597A04-1D24-3F08-229E-1AADCB2BD923}"/>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6DD54D1E-7B34-A7E5-F82E-C6410ED60262}"/>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9512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C9E55-F14F-B18A-73E0-86A7492EA1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91C3E8-E818-15A0-1423-45F28963AD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AAF8BC-166D-F339-0E1F-68F1EEB94AA8}"/>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53A92994-EEFA-B2E6-ED91-1C51DE874B39}"/>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74311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a:extLst>
            <a:ext uri="{FF2B5EF4-FFF2-40B4-BE49-F238E27FC236}">
              <a16:creationId xmlns:a16="http://schemas.microsoft.com/office/drawing/2014/main" id="{9A303C7F-91D9-1B89-9054-A9FC7DF41B56}"/>
            </a:ext>
          </a:extLst>
        </p:cNvPr>
        <p:cNvGrpSpPr/>
        <p:nvPr/>
      </p:nvGrpSpPr>
      <p:grpSpPr>
        <a:xfrm>
          <a:off x="0" y="0"/>
          <a:ext cx="0" cy="0"/>
          <a:chOff x="0" y="0"/>
          <a:chExt cx="0" cy="0"/>
        </a:xfrm>
      </p:grpSpPr>
      <p:sp>
        <p:nvSpPr>
          <p:cNvPr id="307" name="Google Shape;307;g2d177feeeea_7_54:notes">
            <a:extLst>
              <a:ext uri="{FF2B5EF4-FFF2-40B4-BE49-F238E27FC236}">
                <a16:creationId xmlns:a16="http://schemas.microsoft.com/office/drawing/2014/main" id="{9A79B37B-45FA-6AE0-8397-1126DE50B1C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g2d177feeeea_7_54:notes">
            <a:extLst>
              <a:ext uri="{FF2B5EF4-FFF2-40B4-BE49-F238E27FC236}">
                <a16:creationId xmlns:a16="http://schemas.microsoft.com/office/drawing/2014/main" id="{412E3636-9BCF-3E60-BA5C-5D7A1D0FF970}"/>
              </a:ext>
            </a:extLst>
          </p:cNvPr>
          <p:cNvSpPr txBox="1">
            <a:spLocks noGrp="1"/>
          </p:cNvSpPr>
          <p:nvPr>
            <p:ph type="body" idx="1"/>
          </p:nvPr>
        </p:nvSpPr>
        <p:spPr>
          <a:xfrm>
            <a:off x="685800" y="4400550"/>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a:p>
        </p:txBody>
      </p:sp>
      <p:sp>
        <p:nvSpPr>
          <p:cNvPr id="309" name="Google Shape;309;g2d177feeeea_7_54:notes">
            <a:extLst>
              <a:ext uri="{FF2B5EF4-FFF2-40B4-BE49-F238E27FC236}">
                <a16:creationId xmlns:a16="http://schemas.microsoft.com/office/drawing/2014/main" id="{B7534B8B-1619-3086-F949-BE2F185FFCC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24106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a:extLst>
            <a:ext uri="{FF2B5EF4-FFF2-40B4-BE49-F238E27FC236}">
              <a16:creationId xmlns:a16="http://schemas.microsoft.com/office/drawing/2014/main" id="{9A303C7F-91D9-1B89-9054-A9FC7DF41B56}"/>
            </a:ext>
          </a:extLst>
        </p:cNvPr>
        <p:cNvGrpSpPr/>
        <p:nvPr/>
      </p:nvGrpSpPr>
      <p:grpSpPr>
        <a:xfrm>
          <a:off x="0" y="0"/>
          <a:ext cx="0" cy="0"/>
          <a:chOff x="0" y="0"/>
          <a:chExt cx="0" cy="0"/>
        </a:xfrm>
      </p:grpSpPr>
      <p:sp>
        <p:nvSpPr>
          <p:cNvPr id="307" name="Google Shape;307;g2d177feeeea_7_54:notes">
            <a:extLst>
              <a:ext uri="{FF2B5EF4-FFF2-40B4-BE49-F238E27FC236}">
                <a16:creationId xmlns:a16="http://schemas.microsoft.com/office/drawing/2014/main" id="{9A79B37B-45FA-6AE0-8397-1126DE50B1C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g2d177feeeea_7_54:notes">
            <a:extLst>
              <a:ext uri="{FF2B5EF4-FFF2-40B4-BE49-F238E27FC236}">
                <a16:creationId xmlns:a16="http://schemas.microsoft.com/office/drawing/2014/main" id="{412E3636-9BCF-3E60-BA5C-5D7A1D0FF970}"/>
              </a:ext>
            </a:extLst>
          </p:cNvPr>
          <p:cNvSpPr txBox="1">
            <a:spLocks noGrp="1"/>
          </p:cNvSpPr>
          <p:nvPr>
            <p:ph type="body" idx="1"/>
          </p:nvPr>
        </p:nvSpPr>
        <p:spPr>
          <a:xfrm>
            <a:off x="685800" y="4400550"/>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a:p>
        </p:txBody>
      </p:sp>
      <p:sp>
        <p:nvSpPr>
          <p:cNvPr id="309" name="Google Shape;309;g2d177feeeea_7_54:notes">
            <a:extLst>
              <a:ext uri="{FF2B5EF4-FFF2-40B4-BE49-F238E27FC236}">
                <a16:creationId xmlns:a16="http://schemas.microsoft.com/office/drawing/2014/main" id="{B7534B8B-1619-3086-F949-BE2F185FFCC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40325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53E8C-805C-4C6A-A0FA-EF43C69EB675}"/>
              </a:ext>
            </a:extLst>
          </p:cNvPr>
          <p:cNvSpPr>
            <a:spLocks noGrp="1"/>
          </p:cNvSpPr>
          <p:nvPr>
            <p:ph type="ctrTitle"/>
          </p:nvPr>
        </p:nvSpPr>
        <p:spPr>
          <a:xfrm>
            <a:off x="1524000" y="1122363"/>
            <a:ext cx="9144000" cy="2387600"/>
          </a:xfrm>
        </p:spPr>
        <p:txBody>
          <a:bodyPr anchor="b"/>
          <a:lstStyle>
            <a:lvl1pPr algn="ctr">
              <a:defRPr sz="6000" b="1">
                <a:solidFill>
                  <a:srgbClr val="003057"/>
                </a:solidFill>
              </a:defRPr>
            </a:lvl1pPr>
          </a:lstStyle>
          <a:p>
            <a:r>
              <a:rPr lang="en-US"/>
              <a:t>Click to edit Master title style</a:t>
            </a:r>
          </a:p>
        </p:txBody>
      </p:sp>
      <p:sp>
        <p:nvSpPr>
          <p:cNvPr id="3" name="Subtitle 2">
            <a:extLst>
              <a:ext uri="{FF2B5EF4-FFF2-40B4-BE49-F238E27FC236}">
                <a16:creationId xmlns:a16="http://schemas.microsoft.com/office/drawing/2014/main" id="{D362F212-C587-45C6-8E00-9F476A2D8D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8EC0C1-B74F-4B2B-8C6E-2F804179BD1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42B730B-1712-4DE0-9FF2-78B3524A82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285713-8D7B-4FEB-AE07-321B2A87EDD6}"/>
              </a:ext>
            </a:extLst>
          </p:cNvPr>
          <p:cNvSpPr>
            <a:spLocks noGrp="1"/>
          </p:cNvSpPr>
          <p:nvPr>
            <p:ph type="sldNum" sz="quarter" idx="12"/>
          </p:nvPr>
        </p:nvSpPr>
        <p:spPr>
          <a:xfrm>
            <a:off x="8741664" y="6356350"/>
            <a:ext cx="3319272"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22713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B6C4C-2D52-4189-AF14-437D85A733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E2820A-E4BB-456C-93DD-31B26BE001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445FBB-A047-45C0-847E-5ECE212A163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477EBDF-A72B-49BD-8821-5867D35A5B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B12ED-2EB7-452D-8248-89FC96F19E06}"/>
              </a:ext>
            </a:extLst>
          </p:cNvPr>
          <p:cNvSpPr>
            <a:spLocks noGrp="1"/>
          </p:cNvSpPr>
          <p:nvPr>
            <p:ph type="sldNum" sz="quarter" idx="12"/>
          </p:nvPr>
        </p:nvSpPr>
        <p:spPr>
          <a:xfrm>
            <a:off x="8741664" y="6356350"/>
            <a:ext cx="3319272" cy="365125"/>
          </a:xfrm>
          <a:prstGeom prst="rect">
            <a:avLst/>
          </a:prstGeom>
        </p:spPr>
        <p:txBody>
          <a:bodyPr/>
          <a:lstStyle/>
          <a:p>
            <a:fld id="{330EA680-D336-4FF7-8B7A-9848BB0A1C32}" type="slidenum">
              <a:rPr lang="en-US" smtClean="0"/>
              <a:t>‹#›</a:t>
            </a:fld>
            <a:endParaRPr lang="en-US"/>
          </a:p>
        </p:txBody>
      </p:sp>
      <p:pic>
        <p:nvPicPr>
          <p:cNvPr id="8" name="Picture 2" descr="A close up of a logo&#10;&#10;Description automatically generated">
            <a:extLst>
              <a:ext uri="{FF2B5EF4-FFF2-40B4-BE49-F238E27FC236}">
                <a16:creationId xmlns:a16="http://schemas.microsoft.com/office/drawing/2014/main" id="{6F9C1922-9C82-3734-7676-5B9B407132A3}"/>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39596" y="6303222"/>
            <a:ext cx="403295" cy="471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945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C67AE9-1096-4BD3-B886-A3AAABF3B7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CDD9A7-B81E-42A8-A3EA-8DED3A73F3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71EF2-5771-4F5D-8EEF-A53C90C79E7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B32244D-F11F-4F1C-835B-E9A997CFCB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E6662A-C36C-4637-A847-950B1E3EA169}"/>
              </a:ext>
            </a:extLst>
          </p:cNvPr>
          <p:cNvSpPr>
            <a:spLocks noGrp="1"/>
          </p:cNvSpPr>
          <p:nvPr>
            <p:ph type="sldNum" sz="quarter" idx="12"/>
          </p:nvPr>
        </p:nvSpPr>
        <p:spPr>
          <a:xfrm>
            <a:off x="8741664" y="6356350"/>
            <a:ext cx="3319272" cy="365125"/>
          </a:xfrm>
          <a:prstGeom prst="rect">
            <a:avLst/>
          </a:prstGeom>
        </p:spPr>
        <p:txBody>
          <a:bodyPr/>
          <a:lstStyle/>
          <a:p>
            <a:fld id="{330EA680-D336-4FF7-8B7A-9848BB0A1C32}" type="slidenum">
              <a:rPr lang="en-US" smtClean="0"/>
              <a:t>‹#›</a:t>
            </a:fld>
            <a:endParaRPr lang="en-US"/>
          </a:p>
        </p:txBody>
      </p:sp>
      <p:pic>
        <p:nvPicPr>
          <p:cNvPr id="8" name="Picture 2" descr="A close up of a logo&#10;&#10;Description automatically generated">
            <a:extLst>
              <a:ext uri="{FF2B5EF4-FFF2-40B4-BE49-F238E27FC236}">
                <a16:creationId xmlns:a16="http://schemas.microsoft.com/office/drawing/2014/main" id="{FFC553A0-9077-ADF6-6577-7DFFFAA4E11F}"/>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39596" y="6303222"/>
            <a:ext cx="403295" cy="471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5542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_1">
  <p:cSld name="Blank_1">
    <p:spTree>
      <p:nvGrpSpPr>
        <p:cNvPr id="1" name="Shape 14"/>
        <p:cNvGrpSpPr/>
        <p:nvPr/>
      </p:nvGrpSpPr>
      <p:grpSpPr>
        <a:xfrm>
          <a:off x="0" y="0"/>
          <a:ext cx="0" cy="0"/>
          <a:chOff x="0" y="0"/>
          <a:chExt cx="0" cy="0"/>
        </a:xfrm>
      </p:grpSpPr>
      <p:sp>
        <p:nvSpPr>
          <p:cNvPr id="15" name="Google Shape;15;p84"/>
          <p:cNvSpPr txBox="1">
            <a:spLocks noGrp="1"/>
          </p:cNvSpPr>
          <p:nvPr>
            <p:ph type="sldNum" idx="12"/>
          </p:nvPr>
        </p:nvSpPr>
        <p:spPr>
          <a:xfrm>
            <a:off x="8741664" y="6343650"/>
            <a:ext cx="3319272"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88888"/>
                </a:solidFill>
                <a:latin typeface="Arial Narrow"/>
                <a:ea typeface="Arial Narrow"/>
                <a:cs typeface="Arial Narrow"/>
                <a:sym typeface="Arial Narrow"/>
              </a:defRPr>
            </a:lvl1pPr>
            <a:lvl2pPr marL="0" lvl="1" indent="0" algn="r">
              <a:spcBef>
                <a:spcPts val="0"/>
              </a:spcBef>
              <a:buNone/>
              <a:defRPr sz="1200" b="0" i="0" u="none" strike="noStrike" cap="none">
                <a:solidFill>
                  <a:srgbClr val="888888"/>
                </a:solidFill>
                <a:latin typeface="Arial Narrow"/>
                <a:ea typeface="Arial Narrow"/>
                <a:cs typeface="Arial Narrow"/>
                <a:sym typeface="Arial Narrow"/>
              </a:defRPr>
            </a:lvl2pPr>
            <a:lvl3pPr marL="0" lvl="2" indent="0" algn="r">
              <a:spcBef>
                <a:spcPts val="0"/>
              </a:spcBef>
              <a:buNone/>
              <a:defRPr sz="1200" b="0" i="0" u="none" strike="noStrike" cap="none">
                <a:solidFill>
                  <a:srgbClr val="888888"/>
                </a:solidFill>
                <a:latin typeface="Arial Narrow"/>
                <a:ea typeface="Arial Narrow"/>
                <a:cs typeface="Arial Narrow"/>
                <a:sym typeface="Arial Narrow"/>
              </a:defRPr>
            </a:lvl3pPr>
            <a:lvl4pPr marL="0" lvl="3" indent="0" algn="r">
              <a:spcBef>
                <a:spcPts val="0"/>
              </a:spcBef>
              <a:buNone/>
              <a:defRPr sz="1200" b="0" i="0" u="none" strike="noStrike" cap="none">
                <a:solidFill>
                  <a:srgbClr val="888888"/>
                </a:solidFill>
                <a:latin typeface="Arial Narrow"/>
                <a:ea typeface="Arial Narrow"/>
                <a:cs typeface="Arial Narrow"/>
                <a:sym typeface="Arial Narrow"/>
              </a:defRPr>
            </a:lvl4pPr>
            <a:lvl5pPr marL="0" lvl="4" indent="0" algn="r">
              <a:spcBef>
                <a:spcPts val="0"/>
              </a:spcBef>
              <a:buNone/>
              <a:defRPr sz="1200" b="0" i="0" u="none" strike="noStrike" cap="none">
                <a:solidFill>
                  <a:srgbClr val="888888"/>
                </a:solidFill>
                <a:latin typeface="Arial Narrow"/>
                <a:ea typeface="Arial Narrow"/>
                <a:cs typeface="Arial Narrow"/>
                <a:sym typeface="Arial Narrow"/>
              </a:defRPr>
            </a:lvl5pPr>
            <a:lvl6pPr marL="0" lvl="5" indent="0" algn="r">
              <a:spcBef>
                <a:spcPts val="0"/>
              </a:spcBef>
              <a:buNone/>
              <a:defRPr sz="1200" b="0" i="0" u="none" strike="noStrike" cap="none">
                <a:solidFill>
                  <a:srgbClr val="888888"/>
                </a:solidFill>
                <a:latin typeface="Arial Narrow"/>
                <a:ea typeface="Arial Narrow"/>
                <a:cs typeface="Arial Narrow"/>
                <a:sym typeface="Arial Narrow"/>
              </a:defRPr>
            </a:lvl6pPr>
            <a:lvl7pPr marL="0" lvl="6" indent="0" algn="r">
              <a:spcBef>
                <a:spcPts val="0"/>
              </a:spcBef>
              <a:buNone/>
              <a:defRPr sz="1200" b="0" i="0" u="none" strike="noStrike" cap="none">
                <a:solidFill>
                  <a:srgbClr val="888888"/>
                </a:solidFill>
                <a:latin typeface="Arial Narrow"/>
                <a:ea typeface="Arial Narrow"/>
                <a:cs typeface="Arial Narrow"/>
                <a:sym typeface="Arial Narrow"/>
              </a:defRPr>
            </a:lvl7pPr>
            <a:lvl8pPr marL="0" lvl="7" indent="0" algn="r">
              <a:spcBef>
                <a:spcPts val="0"/>
              </a:spcBef>
              <a:buNone/>
              <a:defRPr sz="1200" b="0" i="0" u="none" strike="noStrike" cap="none">
                <a:solidFill>
                  <a:srgbClr val="888888"/>
                </a:solidFill>
                <a:latin typeface="Arial Narrow"/>
                <a:ea typeface="Arial Narrow"/>
                <a:cs typeface="Arial Narrow"/>
                <a:sym typeface="Arial Narrow"/>
              </a:defRPr>
            </a:lvl8pPr>
            <a:lvl9pPr marL="0" lvl="8" indent="0" algn="r">
              <a:spcBef>
                <a:spcPts val="0"/>
              </a:spcBef>
              <a:buNone/>
              <a:defRPr sz="1200" b="0" i="0" u="none" strike="noStrike" cap="none">
                <a:solidFill>
                  <a:srgbClr val="888888"/>
                </a:solidFill>
                <a:latin typeface="Arial Narrow"/>
                <a:ea typeface="Arial Narrow"/>
                <a:cs typeface="Arial Narrow"/>
                <a:sym typeface="Arial Narrow"/>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srgbClr val="888888"/>
                </a:solidFill>
                <a:effectLst/>
                <a:uLnTx/>
                <a:uFillTx/>
                <a:latin typeface="Arial Narrow"/>
                <a:sym typeface="Arial Narrow"/>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888888"/>
              </a:solidFill>
              <a:effectLst/>
              <a:uLnTx/>
              <a:uFillTx/>
              <a:latin typeface="Arial Narrow"/>
              <a:sym typeface="Arial Narrow"/>
            </a:endParaRPr>
          </a:p>
        </p:txBody>
      </p:sp>
    </p:spTree>
    <p:extLst>
      <p:ext uri="{BB962C8B-B14F-4D97-AF65-F5344CB8AC3E}">
        <p14:creationId xmlns:p14="http://schemas.microsoft.com/office/powerpoint/2010/main" val="136661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53E8C-805C-4C6A-A0FA-EF43C69EB675}"/>
              </a:ext>
            </a:extLst>
          </p:cNvPr>
          <p:cNvSpPr>
            <a:spLocks noGrp="1"/>
          </p:cNvSpPr>
          <p:nvPr>
            <p:ph type="ctrTitle"/>
          </p:nvPr>
        </p:nvSpPr>
        <p:spPr>
          <a:xfrm>
            <a:off x="1524000" y="1122363"/>
            <a:ext cx="9144000" cy="2387600"/>
          </a:xfrm>
        </p:spPr>
        <p:txBody>
          <a:bodyPr anchor="b"/>
          <a:lstStyle>
            <a:lvl1pPr algn="ctr">
              <a:defRPr sz="6000" b="1">
                <a:solidFill>
                  <a:srgbClr val="003057"/>
                </a:solidFill>
              </a:defRPr>
            </a:lvl1pPr>
          </a:lstStyle>
          <a:p>
            <a:r>
              <a:rPr lang="en-US"/>
              <a:t>Click to edit Master title style</a:t>
            </a:r>
          </a:p>
        </p:txBody>
      </p:sp>
      <p:sp>
        <p:nvSpPr>
          <p:cNvPr id="3" name="Subtitle 2">
            <a:extLst>
              <a:ext uri="{FF2B5EF4-FFF2-40B4-BE49-F238E27FC236}">
                <a16:creationId xmlns:a16="http://schemas.microsoft.com/office/drawing/2014/main" id="{D362F212-C587-45C6-8E00-9F476A2D8D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8EC0C1-B74F-4B2B-8C6E-2F804179BD1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42B730B-1712-4DE0-9FF2-78B3524A82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285713-8D7B-4FEB-AE07-321B2A87EDD6}"/>
              </a:ext>
            </a:extLst>
          </p:cNvPr>
          <p:cNvSpPr>
            <a:spLocks noGrp="1"/>
          </p:cNvSpPr>
          <p:nvPr>
            <p:ph type="sldNum" sz="quarter" idx="12"/>
          </p:nvPr>
        </p:nvSpPr>
        <p:spPr>
          <a:xfrm>
            <a:off x="8741664" y="6356350"/>
            <a:ext cx="3319272"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53456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06F77-2189-4294-BD2A-2E74170949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DC4CD3-5864-4911-9513-F1F53C6E13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A49ACB-0217-46B0-9900-320DE3064DC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99578D5-A88E-40ED-9202-AE7DC40CC9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58802A-EB7F-4E71-91DE-C00DD7B9264B}"/>
              </a:ext>
            </a:extLst>
          </p:cNvPr>
          <p:cNvSpPr>
            <a:spLocks noGrp="1"/>
          </p:cNvSpPr>
          <p:nvPr>
            <p:ph type="sldNum" sz="quarter" idx="12"/>
          </p:nvPr>
        </p:nvSpPr>
        <p:spPr>
          <a:xfrm>
            <a:off x="8741664" y="6356350"/>
            <a:ext cx="3319272" cy="365125"/>
          </a:xfrm>
          <a:prstGeom prst="rect">
            <a:avLst/>
          </a:prstGeom>
        </p:spPr>
        <p:txBody>
          <a:bodyPr/>
          <a:lstStyle/>
          <a:p>
            <a:fld id="{330EA680-D336-4FF7-8B7A-9848BB0A1C32}" type="slidenum">
              <a:rPr lang="en-US" smtClean="0"/>
              <a:t>‹#›</a:t>
            </a:fld>
            <a:endParaRPr lang="en-US"/>
          </a:p>
        </p:txBody>
      </p:sp>
      <p:pic>
        <p:nvPicPr>
          <p:cNvPr id="7" name="Picture 2" descr="A close up of a logo&#10;&#10;Description automatically generated">
            <a:extLst>
              <a:ext uri="{FF2B5EF4-FFF2-40B4-BE49-F238E27FC236}">
                <a16:creationId xmlns:a16="http://schemas.microsoft.com/office/drawing/2014/main" id="{185E66B3-9DD0-0F58-B57A-C7AEBC453216}"/>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61903" r="3983"/>
          <a:stretch/>
        </p:blipFill>
        <p:spPr bwMode="auto">
          <a:xfrm>
            <a:off x="139596" y="6303222"/>
            <a:ext cx="403295" cy="471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374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C1BDB-8CCD-4999-BCDC-5C76F2CBC3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EEB3BF-019F-4E54-9BEB-7C37FA2578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896115-A54A-4350-95E6-CB873D3999B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351E75D-9D07-4A9B-AC47-8BBD1B342A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F6A7B-F0A1-422A-B126-6D9AD5E4FDEE}"/>
              </a:ext>
            </a:extLst>
          </p:cNvPr>
          <p:cNvSpPr>
            <a:spLocks noGrp="1"/>
          </p:cNvSpPr>
          <p:nvPr>
            <p:ph type="sldNum" sz="quarter" idx="12"/>
          </p:nvPr>
        </p:nvSpPr>
        <p:spPr>
          <a:xfrm>
            <a:off x="8741664" y="6356350"/>
            <a:ext cx="3319272" cy="365125"/>
          </a:xfrm>
          <a:prstGeom prst="rect">
            <a:avLst/>
          </a:prstGeom>
        </p:spPr>
        <p:txBody>
          <a:bodyPr/>
          <a:lstStyle/>
          <a:p>
            <a:fld id="{330EA680-D336-4FF7-8B7A-9848BB0A1C32}" type="slidenum">
              <a:rPr lang="en-US" smtClean="0"/>
              <a:t>‹#›</a:t>
            </a:fld>
            <a:endParaRPr lang="en-US"/>
          </a:p>
        </p:txBody>
      </p:sp>
      <p:pic>
        <p:nvPicPr>
          <p:cNvPr id="7" name="Picture 2" descr="A close up of a logo&#10;&#10;Description automatically generated">
            <a:extLst>
              <a:ext uri="{FF2B5EF4-FFF2-40B4-BE49-F238E27FC236}">
                <a16:creationId xmlns:a16="http://schemas.microsoft.com/office/drawing/2014/main" id="{F37D2CEE-F448-B2FE-7FDC-7B5F89D84064}"/>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61903" r="3983"/>
          <a:stretch/>
        </p:blipFill>
        <p:spPr bwMode="auto">
          <a:xfrm>
            <a:off x="139596" y="6303222"/>
            <a:ext cx="403295" cy="471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0773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20906-9ECC-4E87-9C12-CBED6144E6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D1F590-0BA8-4DD4-94D7-E882960058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D2FEA7-9659-4F62-A874-783D0F5D0A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4230C2-9A77-40D7-A8A0-2AD89FEC42C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838B526-44E3-4828-9CE3-EA5EF94AAC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63DB61-0825-40C9-90AB-F001085F0A97}"/>
              </a:ext>
            </a:extLst>
          </p:cNvPr>
          <p:cNvSpPr>
            <a:spLocks noGrp="1"/>
          </p:cNvSpPr>
          <p:nvPr>
            <p:ph type="sldNum" sz="quarter" idx="12"/>
          </p:nvPr>
        </p:nvSpPr>
        <p:spPr>
          <a:xfrm>
            <a:off x="8741664" y="6356350"/>
            <a:ext cx="3319272" cy="365125"/>
          </a:xfrm>
          <a:prstGeom prst="rect">
            <a:avLst/>
          </a:prstGeom>
        </p:spPr>
        <p:txBody>
          <a:bodyPr/>
          <a:lstStyle/>
          <a:p>
            <a:fld id="{330EA680-D336-4FF7-8B7A-9848BB0A1C32}" type="slidenum">
              <a:rPr lang="en-US" smtClean="0"/>
              <a:t>‹#›</a:t>
            </a:fld>
            <a:endParaRPr lang="en-US"/>
          </a:p>
        </p:txBody>
      </p:sp>
      <p:pic>
        <p:nvPicPr>
          <p:cNvPr id="8" name="Picture 2" descr="A close up of a logo&#10;&#10;Description automatically generated">
            <a:extLst>
              <a:ext uri="{FF2B5EF4-FFF2-40B4-BE49-F238E27FC236}">
                <a16:creationId xmlns:a16="http://schemas.microsoft.com/office/drawing/2014/main" id="{7CFEDC5D-5AFA-BAD8-6E41-6EA071F51E49}"/>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61903" r="3983"/>
          <a:stretch/>
        </p:blipFill>
        <p:spPr bwMode="auto">
          <a:xfrm>
            <a:off x="139596" y="6303222"/>
            <a:ext cx="403295" cy="471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951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0E5D0-5040-4A33-8832-2E4E55DBE2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3C31DF-358B-47C0-BB24-AA31E0522B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785263-87C0-447E-94CF-6E3D24D573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BC7AA1-B1B0-4169-AFC8-84FE43069C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1A28B0-42C9-4E5C-8904-65EAAA2A83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8D4697-6F6F-4AD0-A4BF-21B71279898B}"/>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2E937BAD-F84D-4876-8AC9-E87E7733F6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D9EF2D-FB55-42FB-861D-4E1B9C736646}"/>
              </a:ext>
            </a:extLst>
          </p:cNvPr>
          <p:cNvSpPr>
            <a:spLocks noGrp="1"/>
          </p:cNvSpPr>
          <p:nvPr>
            <p:ph type="sldNum" sz="quarter" idx="12"/>
          </p:nvPr>
        </p:nvSpPr>
        <p:spPr>
          <a:xfrm>
            <a:off x="8741664" y="6356350"/>
            <a:ext cx="3319272" cy="365125"/>
          </a:xfrm>
          <a:prstGeom prst="rect">
            <a:avLst/>
          </a:prstGeom>
        </p:spPr>
        <p:txBody>
          <a:bodyPr/>
          <a:lstStyle/>
          <a:p>
            <a:fld id="{330EA680-D336-4FF7-8B7A-9848BB0A1C32}" type="slidenum">
              <a:rPr lang="en-US" smtClean="0"/>
              <a:t>‹#›</a:t>
            </a:fld>
            <a:endParaRPr lang="en-US"/>
          </a:p>
        </p:txBody>
      </p:sp>
      <p:pic>
        <p:nvPicPr>
          <p:cNvPr id="10" name="Picture 2" descr="A close up of a logo&#10;&#10;Description automatically generated">
            <a:extLst>
              <a:ext uri="{FF2B5EF4-FFF2-40B4-BE49-F238E27FC236}">
                <a16:creationId xmlns:a16="http://schemas.microsoft.com/office/drawing/2014/main" id="{9D236D64-82E3-BBEE-255D-668FA5E4B191}"/>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61903" r="3983"/>
          <a:stretch/>
        </p:blipFill>
        <p:spPr bwMode="auto">
          <a:xfrm>
            <a:off x="139596" y="6303222"/>
            <a:ext cx="403295" cy="471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7528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82EE0-10D1-4BA2-A903-1B383D4C5C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300FC4-D13B-4959-96A4-4B5838764507}"/>
              </a:ext>
            </a:extLst>
          </p:cNvPr>
          <p:cNvSpPr>
            <a:spLocks noGrp="1"/>
          </p:cNvSpPr>
          <p:nvPr>
            <p:ph type="dt" sz="half" idx="10"/>
          </p:nvPr>
        </p:nvSpPr>
        <p:spPr/>
        <p:txBody>
          <a:bodyPr/>
          <a:lstStyle>
            <a:lvl1pPr>
              <a:defRPr sz="1100">
                <a:latin typeface="Aptos" panose="020B0004020202020204" pitchFamily="34" charset="0"/>
              </a:defRPr>
            </a:lvl1pPr>
          </a:lstStyle>
          <a:p>
            <a:endParaRPr lang="en-US"/>
          </a:p>
        </p:txBody>
      </p:sp>
      <p:sp>
        <p:nvSpPr>
          <p:cNvPr id="4" name="Footer Placeholder 3">
            <a:extLst>
              <a:ext uri="{FF2B5EF4-FFF2-40B4-BE49-F238E27FC236}">
                <a16:creationId xmlns:a16="http://schemas.microsoft.com/office/drawing/2014/main" id="{B574A9EB-CDF4-416E-9319-A44FF0AB50D9}"/>
              </a:ext>
            </a:extLst>
          </p:cNvPr>
          <p:cNvSpPr>
            <a:spLocks noGrp="1"/>
          </p:cNvSpPr>
          <p:nvPr>
            <p:ph type="ftr" sz="quarter" idx="11"/>
          </p:nvPr>
        </p:nvSpPr>
        <p:spPr/>
        <p:txBody>
          <a:bodyPr/>
          <a:lstStyle>
            <a:lvl1pPr>
              <a:defRPr sz="1100">
                <a:latin typeface="Aptos" panose="020B0004020202020204" pitchFamily="34" charset="0"/>
              </a:defRPr>
            </a:lvl1pPr>
          </a:lstStyle>
          <a:p>
            <a:endParaRPr lang="en-US"/>
          </a:p>
        </p:txBody>
      </p:sp>
      <p:sp>
        <p:nvSpPr>
          <p:cNvPr id="5" name="Slide Number Placeholder 4">
            <a:extLst>
              <a:ext uri="{FF2B5EF4-FFF2-40B4-BE49-F238E27FC236}">
                <a16:creationId xmlns:a16="http://schemas.microsoft.com/office/drawing/2014/main" id="{FEB0A419-98EC-4E47-B0C0-2201F6AD3846}"/>
              </a:ext>
            </a:extLst>
          </p:cNvPr>
          <p:cNvSpPr>
            <a:spLocks noGrp="1"/>
          </p:cNvSpPr>
          <p:nvPr>
            <p:ph type="sldNum" sz="quarter" idx="12"/>
          </p:nvPr>
        </p:nvSpPr>
        <p:spPr>
          <a:xfrm>
            <a:off x="8741664" y="6356350"/>
            <a:ext cx="3319272" cy="365125"/>
          </a:xfrm>
          <a:prstGeom prst="rect">
            <a:avLst/>
          </a:prstGeom>
        </p:spPr>
        <p:txBody>
          <a:bodyPr/>
          <a:lstStyle>
            <a:lvl1pPr>
              <a:defRPr sz="1100">
                <a:latin typeface="Aptos" panose="020B0004020202020204" pitchFamily="34" charset="0"/>
              </a:defRPr>
            </a:lvl1pPr>
          </a:lstStyle>
          <a:p>
            <a:fld id="{330EA680-D336-4FF7-8B7A-9848BB0A1C32}" type="slidenum">
              <a:rPr lang="en-US" smtClean="0"/>
              <a:pPr/>
              <a:t>‹#›</a:t>
            </a:fld>
            <a:endParaRPr lang="en-US"/>
          </a:p>
        </p:txBody>
      </p:sp>
      <p:pic>
        <p:nvPicPr>
          <p:cNvPr id="6" name="Picture 2" descr="A close up of a logo&#10;&#10;Description automatically generated">
            <a:extLst>
              <a:ext uri="{FF2B5EF4-FFF2-40B4-BE49-F238E27FC236}">
                <a16:creationId xmlns:a16="http://schemas.microsoft.com/office/drawing/2014/main" id="{D21A2D2C-1805-3DE9-8457-AE471414411E}"/>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61903" r="3983"/>
          <a:stretch/>
        </p:blipFill>
        <p:spPr bwMode="auto">
          <a:xfrm>
            <a:off x="139596" y="6303222"/>
            <a:ext cx="403295" cy="471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426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1BA6C7-DD8A-4F34-BCD5-85CDD6E38C73}"/>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EA1C201-2D6F-43A1-B43C-E66A767C0F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A6B1BD-4ED7-4CCC-963E-BC1188074499}"/>
              </a:ext>
            </a:extLst>
          </p:cNvPr>
          <p:cNvSpPr>
            <a:spLocks noGrp="1"/>
          </p:cNvSpPr>
          <p:nvPr>
            <p:ph type="sldNum" sz="quarter" idx="12"/>
          </p:nvPr>
        </p:nvSpPr>
        <p:spPr>
          <a:xfrm>
            <a:off x="8741664" y="6356350"/>
            <a:ext cx="3319272" cy="365125"/>
          </a:xfrm>
          <a:prstGeom prst="rect">
            <a:avLst/>
          </a:prstGeom>
        </p:spPr>
        <p:txBody>
          <a:bodyPr/>
          <a:lstStyle/>
          <a:p>
            <a:fld id="{330EA680-D336-4FF7-8B7A-9848BB0A1C32}" type="slidenum">
              <a:rPr lang="en-US" smtClean="0"/>
              <a:t>‹#›</a:t>
            </a:fld>
            <a:endParaRPr lang="en-US"/>
          </a:p>
        </p:txBody>
      </p:sp>
      <p:pic>
        <p:nvPicPr>
          <p:cNvPr id="6" name="Picture 2" descr="A close up of a logo&#10;&#10;Description automatically generated">
            <a:extLst>
              <a:ext uri="{FF2B5EF4-FFF2-40B4-BE49-F238E27FC236}">
                <a16:creationId xmlns:a16="http://schemas.microsoft.com/office/drawing/2014/main" id="{A6675C80-950F-052A-D8DC-12E750572EE0}"/>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61903" r="3983"/>
          <a:stretch/>
        </p:blipFill>
        <p:spPr bwMode="auto">
          <a:xfrm>
            <a:off x="139596" y="6303222"/>
            <a:ext cx="403295" cy="471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183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06F77-2189-4294-BD2A-2E74170949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DC4CD3-5864-4911-9513-F1F53C6E13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A49ACB-0217-46B0-9900-320DE3064DC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99578D5-A88E-40ED-9202-AE7DC40CC9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58802A-EB7F-4E71-91DE-C00DD7B9264B}"/>
              </a:ext>
            </a:extLst>
          </p:cNvPr>
          <p:cNvSpPr>
            <a:spLocks noGrp="1"/>
          </p:cNvSpPr>
          <p:nvPr>
            <p:ph type="sldNum" sz="quarter" idx="12"/>
          </p:nvPr>
        </p:nvSpPr>
        <p:spPr>
          <a:xfrm>
            <a:off x="8741664" y="6356350"/>
            <a:ext cx="3319272" cy="365125"/>
          </a:xfrm>
          <a:prstGeom prst="rect">
            <a:avLst/>
          </a:prstGeom>
        </p:spPr>
        <p:txBody>
          <a:bodyPr/>
          <a:lstStyle/>
          <a:p>
            <a:fld id="{330EA680-D336-4FF7-8B7A-9848BB0A1C32}" type="slidenum">
              <a:rPr lang="en-US" smtClean="0"/>
              <a:t>‹#›</a:t>
            </a:fld>
            <a:endParaRPr lang="en-US"/>
          </a:p>
        </p:txBody>
      </p:sp>
      <p:pic>
        <p:nvPicPr>
          <p:cNvPr id="7" name="Picture 2" descr="A close up of a logo&#10;&#10;Description automatically generated">
            <a:extLst>
              <a:ext uri="{FF2B5EF4-FFF2-40B4-BE49-F238E27FC236}">
                <a16:creationId xmlns:a16="http://schemas.microsoft.com/office/drawing/2014/main" id="{185E66B3-9DD0-0F58-B57A-C7AEBC453216}"/>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39596" y="6303222"/>
            <a:ext cx="403295" cy="471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87474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4C149-473C-4B7E-B19D-13EAA7D4A1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BC8348-C3B3-4173-8AC6-81B3C9E002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8D3B9C-357E-470E-ACAA-11F993C371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F6EA3A-E846-4330-9363-DA0F9DA0ED5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1A7E5C0-F666-4489-80B5-EFDB53BEC2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ABDA82-F459-46F6-B83A-1C14B5BAF6AE}"/>
              </a:ext>
            </a:extLst>
          </p:cNvPr>
          <p:cNvSpPr>
            <a:spLocks noGrp="1"/>
          </p:cNvSpPr>
          <p:nvPr>
            <p:ph type="sldNum" sz="quarter" idx="12"/>
          </p:nvPr>
        </p:nvSpPr>
        <p:spPr>
          <a:xfrm>
            <a:off x="8741664" y="6356350"/>
            <a:ext cx="3319272" cy="365125"/>
          </a:xfrm>
          <a:prstGeom prst="rect">
            <a:avLst/>
          </a:prstGeom>
        </p:spPr>
        <p:txBody>
          <a:bodyPr/>
          <a:lstStyle/>
          <a:p>
            <a:fld id="{330EA680-D336-4FF7-8B7A-9848BB0A1C32}" type="slidenum">
              <a:rPr lang="en-US" smtClean="0"/>
              <a:t>‹#›</a:t>
            </a:fld>
            <a:endParaRPr lang="en-US"/>
          </a:p>
        </p:txBody>
      </p:sp>
      <p:pic>
        <p:nvPicPr>
          <p:cNvPr id="9" name="Picture 2" descr="A close up of a logo&#10;&#10;Description automatically generated">
            <a:extLst>
              <a:ext uri="{FF2B5EF4-FFF2-40B4-BE49-F238E27FC236}">
                <a16:creationId xmlns:a16="http://schemas.microsoft.com/office/drawing/2014/main" id="{39EFB07D-3A0E-2B44-405C-802A94E4A70A}"/>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61903" r="3983"/>
          <a:stretch/>
        </p:blipFill>
        <p:spPr bwMode="auto">
          <a:xfrm>
            <a:off x="139596" y="6303222"/>
            <a:ext cx="403295" cy="471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5241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450D-6A42-4227-8A4F-C4000F0C00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262EF29-8E78-438B-93D8-79D87B6AAF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3260767-4E0B-49A2-B7D0-5F43B3543F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7F4F4B-7F76-49A6-83AE-52258878344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AED4F98-CFED-4FAC-94F1-0A213126ED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65DDD5-72A8-4FEE-A031-1CDA6EBF9D84}"/>
              </a:ext>
            </a:extLst>
          </p:cNvPr>
          <p:cNvSpPr>
            <a:spLocks noGrp="1"/>
          </p:cNvSpPr>
          <p:nvPr>
            <p:ph type="sldNum" sz="quarter" idx="12"/>
          </p:nvPr>
        </p:nvSpPr>
        <p:spPr>
          <a:xfrm>
            <a:off x="8741664" y="6356350"/>
            <a:ext cx="3319272" cy="365125"/>
          </a:xfrm>
          <a:prstGeom prst="rect">
            <a:avLst/>
          </a:prstGeom>
        </p:spPr>
        <p:txBody>
          <a:bodyPr/>
          <a:lstStyle/>
          <a:p>
            <a:fld id="{330EA680-D336-4FF7-8B7A-9848BB0A1C32}" type="slidenum">
              <a:rPr lang="en-US" smtClean="0"/>
              <a:t>‹#›</a:t>
            </a:fld>
            <a:endParaRPr lang="en-US"/>
          </a:p>
        </p:txBody>
      </p:sp>
      <p:pic>
        <p:nvPicPr>
          <p:cNvPr id="9" name="Picture 2" descr="A close up of a logo&#10;&#10;Description automatically generated">
            <a:extLst>
              <a:ext uri="{FF2B5EF4-FFF2-40B4-BE49-F238E27FC236}">
                <a16:creationId xmlns:a16="http://schemas.microsoft.com/office/drawing/2014/main" id="{F02E0285-AFED-1749-6D17-EA8705340392}"/>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61903" r="3983"/>
          <a:stretch/>
        </p:blipFill>
        <p:spPr bwMode="auto">
          <a:xfrm>
            <a:off x="139596" y="6303222"/>
            <a:ext cx="403295" cy="471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676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B6C4C-2D52-4189-AF14-437D85A733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E2820A-E4BB-456C-93DD-31B26BE001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445FBB-A047-45C0-847E-5ECE212A163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477EBDF-A72B-49BD-8821-5867D35A5B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B12ED-2EB7-452D-8248-89FC96F19E06}"/>
              </a:ext>
            </a:extLst>
          </p:cNvPr>
          <p:cNvSpPr>
            <a:spLocks noGrp="1"/>
          </p:cNvSpPr>
          <p:nvPr>
            <p:ph type="sldNum" sz="quarter" idx="12"/>
          </p:nvPr>
        </p:nvSpPr>
        <p:spPr>
          <a:xfrm>
            <a:off x="8741664" y="6356350"/>
            <a:ext cx="3319272" cy="365125"/>
          </a:xfrm>
          <a:prstGeom prst="rect">
            <a:avLst/>
          </a:prstGeom>
        </p:spPr>
        <p:txBody>
          <a:bodyPr/>
          <a:lstStyle/>
          <a:p>
            <a:fld id="{330EA680-D336-4FF7-8B7A-9848BB0A1C32}" type="slidenum">
              <a:rPr lang="en-US" smtClean="0"/>
              <a:t>‹#›</a:t>
            </a:fld>
            <a:endParaRPr lang="en-US"/>
          </a:p>
        </p:txBody>
      </p:sp>
      <p:pic>
        <p:nvPicPr>
          <p:cNvPr id="8" name="Picture 2" descr="A close up of a logo&#10;&#10;Description automatically generated">
            <a:extLst>
              <a:ext uri="{FF2B5EF4-FFF2-40B4-BE49-F238E27FC236}">
                <a16:creationId xmlns:a16="http://schemas.microsoft.com/office/drawing/2014/main" id="{6F9C1922-9C82-3734-7676-5B9B407132A3}"/>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61903" r="3983"/>
          <a:stretch/>
        </p:blipFill>
        <p:spPr bwMode="auto">
          <a:xfrm>
            <a:off x="139596" y="6303222"/>
            <a:ext cx="403295" cy="471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36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C67AE9-1096-4BD3-B886-A3AAABF3B7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CDD9A7-B81E-42A8-A3EA-8DED3A73F3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71EF2-5771-4F5D-8EEF-A53C90C79E7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B32244D-F11F-4F1C-835B-E9A997CFCB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E6662A-C36C-4637-A847-950B1E3EA169}"/>
              </a:ext>
            </a:extLst>
          </p:cNvPr>
          <p:cNvSpPr>
            <a:spLocks noGrp="1"/>
          </p:cNvSpPr>
          <p:nvPr>
            <p:ph type="sldNum" sz="quarter" idx="12"/>
          </p:nvPr>
        </p:nvSpPr>
        <p:spPr>
          <a:xfrm>
            <a:off x="8741664" y="6356350"/>
            <a:ext cx="3319272" cy="365125"/>
          </a:xfrm>
          <a:prstGeom prst="rect">
            <a:avLst/>
          </a:prstGeom>
        </p:spPr>
        <p:txBody>
          <a:bodyPr/>
          <a:lstStyle/>
          <a:p>
            <a:fld id="{330EA680-D336-4FF7-8B7A-9848BB0A1C32}" type="slidenum">
              <a:rPr lang="en-US" smtClean="0"/>
              <a:t>‹#›</a:t>
            </a:fld>
            <a:endParaRPr lang="en-US"/>
          </a:p>
        </p:txBody>
      </p:sp>
      <p:pic>
        <p:nvPicPr>
          <p:cNvPr id="8" name="Picture 2" descr="A close up of a logo&#10;&#10;Description automatically generated">
            <a:extLst>
              <a:ext uri="{FF2B5EF4-FFF2-40B4-BE49-F238E27FC236}">
                <a16:creationId xmlns:a16="http://schemas.microsoft.com/office/drawing/2014/main" id="{FFC553A0-9077-ADF6-6577-7DFFFAA4E11F}"/>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61903" r="3983"/>
          <a:stretch/>
        </p:blipFill>
        <p:spPr bwMode="auto">
          <a:xfrm>
            <a:off x="139596" y="6303222"/>
            <a:ext cx="403295" cy="471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5023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_1">
  <p:cSld name="Blank_1">
    <p:spTree>
      <p:nvGrpSpPr>
        <p:cNvPr id="1" name="Shape 14"/>
        <p:cNvGrpSpPr/>
        <p:nvPr/>
      </p:nvGrpSpPr>
      <p:grpSpPr>
        <a:xfrm>
          <a:off x="0" y="0"/>
          <a:ext cx="0" cy="0"/>
          <a:chOff x="0" y="0"/>
          <a:chExt cx="0" cy="0"/>
        </a:xfrm>
      </p:grpSpPr>
      <p:sp>
        <p:nvSpPr>
          <p:cNvPr id="15" name="Google Shape;15;p84"/>
          <p:cNvSpPr txBox="1">
            <a:spLocks noGrp="1"/>
          </p:cNvSpPr>
          <p:nvPr>
            <p:ph type="sldNum" idx="12"/>
          </p:nvPr>
        </p:nvSpPr>
        <p:spPr>
          <a:xfrm>
            <a:off x="8741664" y="6343650"/>
            <a:ext cx="3319272"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88888"/>
                </a:solidFill>
                <a:latin typeface="Arial Narrow"/>
                <a:ea typeface="Arial Narrow"/>
                <a:cs typeface="Arial Narrow"/>
                <a:sym typeface="Arial Narrow"/>
              </a:defRPr>
            </a:lvl1pPr>
            <a:lvl2pPr marL="0" lvl="1" indent="0" algn="r">
              <a:spcBef>
                <a:spcPts val="0"/>
              </a:spcBef>
              <a:buNone/>
              <a:defRPr sz="1200" b="0" i="0" u="none" strike="noStrike" cap="none">
                <a:solidFill>
                  <a:srgbClr val="888888"/>
                </a:solidFill>
                <a:latin typeface="Arial Narrow"/>
                <a:ea typeface="Arial Narrow"/>
                <a:cs typeface="Arial Narrow"/>
                <a:sym typeface="Arial Narrow"/>
              </a:defRPr>
            </a:lvl2pPr>
            <a:lvl3pPr marL="0" lvl="2" indent="0" algn="r">
              <a:spcBef>
                <a:spcPts val="0"/>
              </a:spcBef>
              <a:buNone/>
              <a:defRPr sz="1200" b="0" i="0" u="none" strike="noStrike" cap="none">
                <a:solidFill>
                  <a:srgbClr val="888888"/>
                </a:solidFill>
                <a:latin typeface="Arial Narrow"/>
                <a:ea typeface="Arial Narrow"/>
                <a:cs typeface="Arial Narrow"/>
                <a:sym typeface="Arial Narrow"/>
              </a:defRPr>
            </a:lvl3pPr>
            <a:lvl4pPr marL="0" lvl="3" indent="0" algn="r">
              <a:spcBef>
                <a:spcPts val="0"/>
              </a:spcBef>
              <a:buNone/>
              <a:defRPr sz="1200" b="0" i="0" u="none" strike="noStrike" cap="none">
                <a:solidFill>
                  <a:srgbClr val="888888"/>
                </a:solidFill>
                <a:latin typeface="Arial Narrow"/>
                <a:ea typeface="Arial Narrow"/>
                <a:cs typeface="Arial Narrow"/>
                <a:sym typeface="Arial Narrow"/>
              </a:defRPr>
            </a:lvl4pPr>
            <a:lvl5pPr marL="0" lvl="4" indent="0" algn="r">
              <a:spcBef>
                <a:spcPts val="0"/>
              </a:spcBef>
              <a:buNone/>
              <a:defRPr sz="1200" b="0" i="0" u="none" strike="noStrike" cap="none">
                <a:solidFill>
                  <a:srgbClr val="888888"/>
                </a:solidFill>
                <a:latin typeface="Arial Narrow"/>
                <a:ea typeface="Arial Narrow"/>
                <a:cs typeface="Arial Narrow"/>
                <a:sym typeface="Arial Narrow"/>
              </a:defRPr>
            </a:lvl5pPr>
            <a:lvl6pPr marL="0" lvl="5" indent="0" algn="r">
              <a:spcBef>
                <a:spcPts val="0"/>
              </a:spcBef>
              <a:buNone/>
              <a:defRPr sz="1200" b="0" i="0" u="none" strike="noStrike" cap="none">
                <a:solidFill>
                  <a:srgbClr val="888888"/>
                </a:solidFill>
                <a:latin typeface="Arial Narrow"/>
                <a:ea typeface="Arial Narrow"/>
                <a:cs typeface="Arial Narrow"/>
                <a:sym typeface="Arial Narrow"/>
              </a:defRPr>
            </a:lvl6pPr>
            <a:lvl7pPr marL="0" lvl="6" indent="0" algn="r">
              <a:spcBef>
                <a:spcPts val="0"/>
              </a:spcBef>
              <a:buNone/>
              <a:defRPr sz="1200" b="0" i="0" u="none" strike="noStrike" cap="none">
                <a:solidFill>
                  <a:srgbClr val="888888"/>
                </a:solidFill>
                <a:latin typeface="Arial Narrow"/>
                <a:ea typeface="Arial Narrow"/>
                <a:cs typeface="Arial Narrow"/>
                <a:sym typeface="Arial Narrow"/>
              </a:defRPr>
            </a:lvl7pPr>
            <a:lvl8pPr marL="0" lvl="7" indent="0" algn="r">
              <a:spcBef>
                <a:spcPts val="0"/>
              </a:spcBef>
              <a:buNone/>
              <a:defRPr sz="1200" b="0" i="0" u="none" strike="noStrike" cap="none">
                <a:solidFill>
                  <a:srgbClr val="888888"/>
                </a:solidFill>
                <a:latin typeface="Arial Narrow"/>
                <a:ea typeface="Arial Narrow"/>
                <a:cs typeface="Arial Narrow"/>
                <a:sym typeface="Arial Narrow"/>
              </a:defRPr>
            </a:lvl8pPr>
            <a:lvl9pPr marL="0" lvl="8" indent="0" algn="r">
              <a:spcBef>
                <a:spcPts val="0"/>
              </a:spcBef>
              <a:buNone/>
              <a:defRPr sz="1200" b="0" i="0" u="none" strike="noStrike" cap="none">
                <a:solidFill>
                  <a:srgbClr val="888888"/>
                </a:solidFill>
                <a:latin typeface="Arial Narrow"/>
                <a:ea typeface="Arial Narrow"/>
                <a:cs typeface="Arial Narrow"/>
                <a:sym typeface="Arial Narrow"/>
              </a:defRPr>
            </a:lvl9pPr>
          </a:lstStyle>
          <a:p>
            <a:fld id="{330EA680-D336-4FF7-8B7A-9848BB0A1C32}" type="slidenum">
              <a:rPr lang="en-US" smtClean="0"/>
              <a:t>‹#›</a:t>
            </a:fld>
            <a:endParaRPr lang="en-US"/>
          </a:p>
        </p:txBody>
      </p:sp>
    </p:spTree>
    <p:extLst>
      <p:ext uri="{BB962C8B-B14F-4D97-AF65-F5344CB8AC3E}">
        <p14:creationId xmlns:p14="http://schemas.microsoft.com/office/powerpoint/2010/main" val="2690078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C1BDB-8CCD-4999-BCDC-5C76F2CBC3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EEB3BF-019F-4E54-9BEB-7C37FA2578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896115-A54A-4350-95E6-CB873D3999B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351E75D-9D07-4A9B-AC47-8BBD1B342A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F6A7B-F0A1-422A-B126-6D9AD5E4FDEE}"/>
              </a:ext>
            </a:extLst>
          </p:cNvPr>
          <p:cNvSpPr>
            <a:spLocks noGrp="1"/>
          </p:cNvSpPr>
          <p:nvPr>
            <p:ph type="sldNum" sz="quarter" idx="12"/>
          </p:nvPr>
        </p:nvSpPr>
        <p:spPr>
          <a:xfrm>
            <a:off x="8741664" y="6356350"/>
            <a:ext cx="3319272" cy="365125"/>
          </a:xfrm>
          <a:prstGeom prst="rect">
            <a:avLst/>
          </a:prstGeom>
        </p:spPr>
        <p:txBody>
          <a:bodyPr/>
          <a:lstStyle/>
          <a:p>
            <a:fld id="{330EA680-D336-4FF7-8B7A-9848BB0A1C32}" type="slidenum">
              <a:rPr lang="en-US" smtClean="0"/>
              <a:t>‹#›</a:t>
            </a:fld>
            <a:endParaRPr lang="en-US"/>
          </a:p>
        </p:txBody>
      </p:sp>
      <p:pic>
        <p:nvPicPr>
          <p:cNvPr id="7" name="Picture 2" descr="A close up of a logo&#10;&#10;Description automatically generated">
            <a:extLst>
              <a:ext uri="{FF2B5EF4-FFF2-40B4-BE49-F238E27FC236}">
                <a16:creationId xmlns:a16="http://schemas.microsoft.com/office/drawing/2014/main" id="{F37D2CEE-F448-B2FE-7FDC-7B5F89D84064}"/>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39596" y="6303222"/>
            <a:ext cx="403295" cy="471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957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20906-9ECC-4E87-9C12-CBED6144E6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D1F590-0BA8-4DD4-94D7-E882960058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D2FEA7-9659-4F62-A874-783D0F5D0A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4230C2-9A77-40D7-A8A0-2AD89FEC42C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838B526-44E3-4828-9CE3-EA5EF94AAC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63DB61-0825-40C9-90AB-F001085F0A97}"/>
              </a:ext>
            </a:extLst>
          </p:cNvPr>
          <p:cNvSpPr>
            <a:spLocks noGrp="1"/>
          </p:cNvSpPr>
          <p:nvPr>
            <p:ph type="sldNum" sz="quarter" idx="12"/>
          </p:nvPr>
        </p:nvSpPr>
        <p:spPr>
          <a:xfrm>
            <a:off x="8741664" y="6356350"/>
            <a:ext cx="3319272" cy="365125"/>
          </a:xfrm>
          <a:prstGeom prst="rect">
            <a:avLst/>
          </a:prstGeom>
        </p:spPr>
        <p:txBody>
          <a:bodyPr/>
          <a:lstStyle/>
          <a:p>
            <a:fld id="{330EA680-D336-4FF7-8B7A-9848BB0A1C32}" type="slidenum">
              <a:rPr lang="en-US" smtClean="0"/>
              <a:t>‹#›</a:t>
            </a:fld>
            <a:endParaRPr lang="en-US"/>
          </a:p>
        </p:txBody>
      </p:sp>
      <p:pic>
        <p:nvPicPr>
          <p:cNvPr id="8" name="Picture 2" descr="A close up of a logo&#10;&#10;Description automatically generated">
            <a:extLst>
              <a:ext uri="{FF2B5EF4-FFF2-40B4-BE49-F238E27FC236}">
                <a16:creationId xmlns:a16="http://schemas.microsoft.com/office/drawing/2014/main" id="{7CFEDC5D-5AFA-BAD8-6E41-6EA071F51E49}"/>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39596" y="6303222"/>
            <a:ext cx="403295" cy="471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707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0E5D0-5040-4A33-8832-2E4E55DBE2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3C31DF-358B-47C0-BB24-AA31E0522B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785263-87C0-447E-94CF-6E3D24D573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BC7AA1-B1B0-4169-AFC8-84FE43069C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1A28B0-42C9-4E5C-8904-65EAAA2A83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8D4697-6F6F-4AD0-A4BF-21B71279898B}"/>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2E937BAD-F84D-4876-8AC9-E87E7733F6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D9EF2D-FB55-42FB-861D-4E1B9C736646}"/>
              </a:ext>
            </a:extLst>
          </p:cNvPr>
          <p:cNvSpPr>
            <a:spLocks noGrp="1"/>
          </p:cNvSpPr>
          <p:nvPr>
            <p:ph type="sldNum" sz="quarter" idx="12"/>
          </p:nvPr>
        </p:nvSpPr>
        <p:spPr>
          <a:xfrm>
            <a:off x="8741664" y="6356350"/>
            <a:ext cx="3319272" cy="365125"/>
          </a:xfrm>
          <a:prstGeom prst="rect">
            <a:avLst/>
          </a:prstGeom>
        </p:spPr>
        <p:txBody>
          <a:bodyPr/>
          <a:lstStyle/>
          <a:p>
            <a:fld id="{330EA680-D336-4FF7-8B7A-9848BB0A1C32}" type="slidenum">
              <a:rPr lang="en-US" smtClean="0"/>
              <a:t>‹#›</a:t>
            </a:fld>
            <a:endParaRPr lang="en-US"/>
          </a:p>
        </p:txBody>
      </p:sp>
      <p:pic>
        <p:nvPicPr>
          <p:cNvPr id="10" name="Picture 2" descr="A close up of a logo&#10;&#10;Description automatically generated">
            <a:extLst>
              <a:ext uri="{FF2B5EF4-FFF2-40B4-BE49-F238E27FC236}">
                <a16:creationId xmlns:a16="http://schemas.microsoft.com/office/drawing/2014/main" id="{9D236D64-82E3-BBEE-255D-668FA5E4B191}"/>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39596" y="6303222"/>
            <a:ext cx="403295" cy="471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714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82EE0-10D1-4BA2-A903-1B383D4C5C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300FC4-D13B-4959-96A4-4B5838764507}"/>
              </a:ext>
            </a:extLst>
          </p:cNvPr>
          <p:cNvSpPr>
            <a:spLocks noGrp="1"/>
          </p:cNvSpPr>
          <p:nvPr>
            <p:ph type="dt" sz="half" idx="10"/>
          </p:nvPr>
        </p:nvSpPr>
        <p:spPr/>
        <p:txBody>
          <a:bodyPr/>
          <a:lstStyle>
            <a:lvl1pPr>
              <a:defRPr sz="1100">
                <a:latin typeface="Aptos" panose="020B0004020202020204" pitchFamily="34" charset="0"/>
              </a:defRPr>
            </a:lvl1pPr>
          </a:lstStyle>
          <a:p>
            <a:endParaRPr lang="en-US"/>
          </a:p>
        </p:txBody>
      </p:sp>
      <p:sp>
        <p:nvSpPr>
          <p:cNvPr id="4" name="Footer Placeholder 3">
            <a:extLst>
              <a:ext uri="{FF2B5EF4-FFF2-40B4-BE49-F238E27FC236}">
                <a16:creationId xmlns:a16="http://schemas.microsoft.com/office/drawing/2014/main" id="{B574A9EB-CDF4-416E-9319-A44FF0AB50D9}"/>
              </a:ext>
            </a:extLst>
          </p:cNvPr>
          <p:cNvSpPr>
            <a:spLocks noGrp="1"/>
          </p:cNvSpPr>
          <p:nvPr>
            <p:ph type="ftr" sz="quarter" idx="11"/>
          </p:nvPr>
        </p:nvSpPr>
        <p:spPr/>
        <p:txBody>
          <a:bodyPr/>
          <a:lstStyle>
            <a:lvl1pPr>
              <a:defRPr sz="1100">
                <a:latin typeface="Aptos" panose="020B0004020202020204" pitchFamily="34" charset="0"/>
              </a:defRPr>
            </a:lvl1pPr>
          </a:lstStyle>
          <a:p>
            <a:endParaRPr lang="en-US"/>
          </a:p>
        </p:txBody>
      </p:sp>
      <p:sp>
        <p:nvSpPr>
          <p:cNvPr id="5" name="Slide Number Placeholder 4">
            <a:extLst>
              <a:ext uri="{FF2B5EF4-FFF2-40B4-BE49-F238E27FC236}">
                <a16:creationId xmlns:a16="http://schemas.microsoft.com/office/drawing/2014/main" id="{FEB0A419-98EC-4E47-B0C0-2201F6AD3846}"/>
              </a:ext>
            </a:extLst>
          </p:cNvPr>
          <p:cNvSpPr>
            <a:spLocks noGrp="1"/>
          </p:cNvSpPr>
          <p:nvPr>
            <p:ph type="sldNum" sz="quarter" idx="12"/>
          </p:nvPr>
        </p:nvSpPr>
        <p:spPr>
          <a:xfrm>
            <a:off x="8741664" y="6356350"/>
            <a:ext cx="3319272" cy="365125"/>
          </a:xfrm>
          <a:prstGeom prst="rect">
            <a:avLst/>
          </a:prstGeom>
        </p:spPr>
        <p:txBody>
          <a:bodyPr/>
          <a:lstStyle>
            <a:lvl1pPr>
              <a:defRPr sz="1100">
                <a:latin typeface="Aptos" panose="020B0004020202020204" pitchFamily="34" charset="0"/>
              </a:defRPr>
            </a:lvl1pPr>
          </a:lstStyle>
          <a:p>
            <a:fld id="{330EA680-D336-4FF7-8B7A-9848BB0A1C32}" type="slidenum">
              <a:rPr lang="en-US" smtClean="0"/>
              <a:pPr/>
              <a:t>‹#›</a:t>
            </a:fld>
            <a:endParaRPr lang="en-US"/>
          </a:p>
        </p:txBody>
      </p:sp>
      <p:pic>
        <p:nvPicPr>
          <p:cNvPr id="6" name="Picture 2" descr="A close up of a logo&#10;&#10;Description automatically generated">
            <a:extLst>
              <a:ext uri="{FF2B5EF4-FFF2-40B4-BE49-F238E27FC236}">
                <a16:creationId xmlns:a16="http://schemas.microsoft.com/office/drawing/2014/main" id="{D21A2D2C-1805-3DE9-8457-AE471414411E}"/>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39596" y="6303222"/>
            <a:ext cx="403295" cy="471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367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1BA6C7-DD8A-4F34-BCD5-85CDD6E38C73}"/>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EA1C201-2D6F-43A1-B43C-E66A767C0F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A6B1BD-4ED7-4CCC-963E-BC1188074499}"/>
              </a:ext>
            </a:extLst>
          </p:cNvPr>
          <p:cNvSpPr>
            <a:spLocks noGrp="1"/>
          </p:cNvSpPr>
          <p:nvPr>
            <p:ph type="sldNum" sz="quarter" idx="12"/>
          </p:nvPr>
        </p:nvSpPr>
        <p:spPr>
          <a:xfrm>
            <a:off x="8741664" y="6356350"/>
            <a:ext cx="3319272" cy="365125"/>
          </a:xfrm>
          <a:prstGeom prst="rect">
            <a:avLst/>
          </a:prstGeom>
        </p:spPr>
        <p:txBody>
          <a:bodyPr/>
          <a:lstStyle/>
          <a:p>
            <a:fld id="{330EA680-D336-4FF7-8B7A-9848BB0A1C32}" type="slidenum">
              <a:rPr lang="en-US" smtClean="0"/>
              <a:t>‹#›</a:t>
            </a:fld>
            <a:endParaRPr lang="en-US"/>
          </a:p>
        </p:txBody>
      </p:sp>
      <p:pic>
        <p:nvPicPr>
          <p:cNvPr id="6" name="Picture 2" descr="A close up of a logo&#10;&#10;Description automatically generated">
            <a:extLst>
              <a:ext uri="{FF2B5EF4-FFF2-40B4-BE49-F238E27FC236}">
                <a16:creationId xmlns:a16="http://schemas.microsoft.com/office/drawing/2014/main" id="{A6675C80-950F-052A-D8DC-12E750572EE0}"/>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39596" y="6303222"/>
            <a:ext cx="403295" cy="471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163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4C149-473C-4B7E-B19D-13EAA7D4A1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BC8348-C3B3-4173-8AC6-81B3C9E002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8D3B9C-357E-470E-ACAA-11F993C371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F6EA3A-E846-4330-9363-DA0F9DA0ED5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1A7E5C0-F666-4489-80B5-EFDB53BEC2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ABDA82-F459-46F6-B83A-1C14B5BAF6AE}"/>
              </a:ext>
            </a:extLst>
          </p:cNvPr>
          <p:cNvSpPr>
            <a:spLocks noGrp="1"/>
          </p:cNvSpPr>
          <p:nvPr>
            <p:ph type="sldNum" sz="quarter" idx="12"/>
          </p:nvPr>
        </p:nvSpPr>
        <p:spPr>
          <a:xfrm>
            <a:off x="8741664" y="6356350"/>
            <a:ext cx="3319272" cy="365125"/>
          </a:xfrm>
          <a:prstGeom prst="rect">
            <a:avLst/>
          </a:prstGeom>
        </p:spPr>
        <p:txBody>
          <a:bodyPr/>
          <a:lstStyle/>
          <a:p>
            <a:fld id="{330EA680-D336-4FF7-8B7A-9848BB0A1C32}" type="slidenum">
              <a:rPr lang="en-US" smtClean="0"/>
              <a:t>‹#›</a:t>
            </a:fld>
            <a:endParaRPr lang="en-US"/>
          </a:p>
        </p:txBody>
      </p:sp>
      <p:pic>
        <p:nvPicPr>
          <p:cNvPr id="9" name="Picture 2" descr="A close up of a logo&#10;&#10;Description automatically generated">
            <a:extLst>
              <a:ext uri="{FF2B5EF4-FFF2-40B4-BE49-F238E27FC236}">
                <a16:creationId xmlns:a16="http://schemas.microsoft.com/office/drawing/2014/main" id="{39EFB07D-3A0E-2B44-405C-802A94E4A70A}"/>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39596" y="6303222"/>
            <a:ext cx="403295" cy="471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7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450D-6A42-4227-8A4F-C4000F0C00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262EF29-8E78-438B-93D8-79D87B6AAF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3260767-4E0B-49A2-B7D0-5F43B3543F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7F4F4B-7F76-49A6-83AE-52258878344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AED4F98-CFED-4FAC-94F1-0A213126ED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65DDD5-72A8-4FEE-A031-1CDA6EBF9D84}"/>
              </a:ext>
            </a:extLst>
          </p:cNvPr>
          <p:cNvSpPr>
            <a:spLocks noGrp="1"/>
          </p:cNvSpPr>
          <p:nvPr>
            <p:ph type="sldNum" sz="quarter" idx="12"/>
          </p:nvPr>
        </p:nvSpPr>
        <p:spPr>
          <a:xfrm>
            <a:off x="8741664" y="6356350"/>
            <a:ext cx="3319272" cy="365125"/>
          </a:xfrm>
          <a:prstGeom prst="rect">
            <a:avLst/>
          </a:prstGeom>
        </p:spPr>
        <p:txBody>
          <a:bodyPr/>
          <a:lstStyle/>
          <a:p>
            <a:fld id="{330EA680-D336-4FF7-8B7A-9848BB0A1C32}" type="slidenum">
              <a:rPr lang="en-US" smtClean="0"/>
              <a:t>‹#›</a:t>
            </a:fld>
            <a:endParaRPr lang="en-US"/>
          </a:p>
        </p:txBody>
      </p:sp>
      <p:pic>
        <p:nvPicPr>
          <p:cNvPr id="9" name="Picture 2" descr="A close up of a logo&#10;&#10;Description automatically generated">
            <a:extLst>
              <a:ext uri="{FF2B5EF4-FFF2-40B4-BE49-F238E27FC236}">
                <a16:creationId xmlns:a16="http://schemas.microsoft.com/office/drawing/2014/main" id="{F02E0285-AFED-1749-6D17-EA8705340392}"/>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39596" y="6303222"/>
            <a:ext cx="403295" cy="471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849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1.emf"/><Relationship Id="rId2" Type="http://schemas.openxmlformats.org/officeDocument/2006/relationships/slideLayout" Target="../slideLayouts/slideLayout14.xml"/><Relationship Id="rId16" Type="http://schemas.openxmlformats.org/officeDocument/2006/relationships/oleObject" Target="../embeddings/oleObject1.bin"/><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ags" Target="../tags/tag4.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ED9179D-D13C-4CBB-B200-319E201F6D4F}"/>
              </a:ext>
            </a:extLst>
          </p:cNvPr>
          <p:cNvGraphicFramePr>
            <a:graphicFrameLocks noChangeAspect="1"/>
          </p:cNvGraphicFramePr>
          <p:nvPr>
            <p:custDataLst>
              <p:tags r:id="rId14"/>
            </p:custDataLst>
            <p:extLst>
              <p:ext uri="{D42A27DB-BD31-4B8C-83A1-F6EECF244321}">
                <p14:modId xmlns:p14="http://schemas.microsoft.com/office/powerpoint/2010/main" val="3477699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6" imgW="473" imgH="473" progId="TCLayout.ActiveDocument.1">
                  <p:embed/>
                </p:oleObj>
              </mc:Choice>
              <mc:Fallback>
                <p:oleObj name="think-cell Slide" r:id="rId16" imgW="473" imgH="473" progId="TCLayout.ActiveDocument.1">
                  <p:embed/>
                  <p:pic>
                    <p:nvPicPr>
                      <p:cNvPr id="8" name="Object 7" hidden="1">
                        <a:extLst>
                          <a:ext uri="{FF2B5EF4-FFF2-40B4-BE49-F238E27FC236}">
                            <a16:creationId xmlns:a16="http://schemas.microsoft.com/office/drawing/2014/main" id="{EED9179D-D13C-4CBB-B200-319E201F6D4F}"/>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3364DF78-8BA6-4A9F-A59E-64BFA4D286EB}"/>
              </a:ext>
            </a:extLst>
          </p:cNvPr>
          <p:cNvSpPr/>
          <p:nvPr>
            <p:custDataLst>
              <p:tags r:id="rId1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Calibri Light" panose="020F0302020204030204" pitchFamily="34" charset="0"/>
              <a:ea typeface="+mj-ea"/>
              <a:cs typeface="+mj-cs"/>
              <a:sym typeface="Calibri Light" panose="020F0302020204030204" pitchFamily="34" charset="0"/>
            </a:endParaRPr>
          </a:p>
        </p:txBody>
      </p:sp>
      <p:sp>
        <p:nvSpPr>
          <p:cNvPr id="2" name="Title Placeholder 1">
            <a:extLst>
              <a:ext uri="{FF2B5EF4-FFF2-40B4-BE49-F238E27FC236}">
                <a16:creationId xmlns:a16="http://schemas.microsoft.com/office/drawing/2014/main" id="{525A74CD-AE94-4650-B189-708F42E17F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01CA00-28D6-4E3E-A995-629E338B1C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9622D6-7C50-49E2-8C89-FFDE5C7AC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bg2">
                    <a:lumMod val="60000"/>
                    <a:lumOff val="40000"/>
                  </a:schemeClr>
                </a:solidFill>
                <a:latin typeface="Aptos" panose="020B0004020202020204" pitchFamily="34" charset="0"/>
              </a:defRPr>
            </a:lvl1pPr>
          </a:lstStyle>
          <a:p>
            <a:endParaRPr lang="en-US"/>
          </a:p>
        </p:txBody>
      </p:sp>
      <p:sp>
        <p:nvSpPr>
          <p:cNvPr id="5" name="Footer Placeholder 4">
            <a:extLst>
              <a:ext uri="{FF2B5EF4-FFF2-40B4-BE49-F238E27FC236}">
                <a16:creationId xmlns:a16="http://schemas.microsoft.com/office/drawing/2014/main" id="{68DA8E48-0FB2-40DF-97E2-C7CCF197B4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bg2">
                    <a:lumMod val="60000"/>
                    <a:lumOff val="40000"/>
                  </a:schemeClr>
                </a:solidFill>
                <a:latin typeface="Aptos" panose="020B0004020202020204" pitchFamily="34" charset="0"/>
              </a:defRPr>
            </a:lvl1pPr>
          </a:lstStyle>
          <a:p>
            <a:endParaRPr lang="en-US"/>
          </a:p>
        </p:txBody>
      </p:sp>
      <p:sp>
        <p:nvSpPr>
          <p:cNvPr id="6" name="Slide Number Placeholder 5">
            <a:extLst>
              <a:ext uri="{FF2B5EF4-FFF2-40B4-BE49-F238E27FC236}">
                <a16:creationId xmlns:a16="http://schemas.microsoft.com/office/drawing/2014/main" id="{7058ED41-6111-4DA2-A31B-D945EA5EE68A}"/>
              </a:ext>
            </a:extLst>
          </p:cNvPr>
          <p:cNvSpPr>
            <a:spLocks noGrp="1"/>
          </p:cNvSpPr>
          <p:nvPr>
            <p:ph type="sldNum" sz="quarter" idx="4"/>
          </p:nvPr>
        </p:nvSpPr>
        <p:spPr>
          <a:xfrm>
            <a:off x="8744592" y="6356350"/>
            <a:ext cx="3319272" cy="365125"/>
          </a:xfrm>
          <a:prstGeom prst="rect">
            <a:avLst/>
          </a:prstGeom>
        </p:spPr>
        <p:txBody>
          <a:bodyPr vert="horz" lIns="91440" tIns="45720" rIns="91440" bIns="45720" rtlCol="0" anchor="ctr"/>
          <a:lstStyle>
            <a:lvl1pPr algn="r">
              <a:defRPr sz="1100">
                <a:solidFill>
                  <a:schemeClr val="bg2">
                    <a:lumMod val="60000"/>
                    <a:lumOff val="40000"/>
                  </a:schemeClr>
                </a:solidFill>
                <a:latin typeface="Aptos" panose="020B0004020202020204" pitchFamily="34" charset="0"/>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23359852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defTabSz="914400" rtl="0" eaLnBrk="1" latinLnBrk="0" hangingPunct="1">
        <a:lnSpc>
          <a:spcPct val="90000"/>
        </a:lnSpc>
        <a:spcBef>
          <a:spcPct val="0"/>
        </a:spcBef>
        <a:buNone/>
        <a:defRPr sz="4400" b="1" kern="1200">
          <a:solidFill>
            <a:srgbClr val="003057"/>
          </a:solidFill>
          <a:latin typeface="Aptos"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ED9179D-D13C-4CBB-B200-319E201F6D4F}"/>
              </a:ext>
            </a:extLst>
          </p:cNvPr>
          <p:cNvGraphicFramePr>
            <a:graphicFrameLocks noChangeAspect="1"/>
          </p:cNvGraphicFramePr>
          <p:nvPr>
            <p:custDataLst>
              <p:tags r:id="rId14"/>
            </p:custDataLst>
            <p:extLst>
              <p:ext uri="{D42A27DB-BD31-4B8C-83A1-F6EECF244321}">
                <p14:modId xmlns:p14="http://schemas.microsoft.com/office/powerpoint/2010/main" val="3477699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6" imgW="473" imgH="473" progId="TCLayout.ActiveDocument.1">
                  <p:embed/>
                </p:oleObj>
              </mc:Choice>
              <mc:Fallback>
                <p:oleObj name="think-cell Slide" r:id="rId16" imgW="473" imgH="473" progId="TCLayout.ActiveDocument.1">
                  <p:embed/>
                  <p:pic>
                    <p:nvPicPr>
                      <p:cNvPr id="8" name="Object 7" hidden="1">
                        <a:extLst>
                          <a:ext uri="{FF2B5EF4-FFF2-40B4-BE49-F238E27FC236}">
                            <a16:creationId xmlns:a16="http://schemas.microsoft.com/office/drawing/2014/main" id="{EED9179D-D13C-4CBB-B200-319E201F6D4F}"/>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3364DF78-8BA6-4A9F-A59E-64BFA4D286EB}"/>
              </a:ext>
            </a:extLst>
          </p:cNvPr>
          <p:cNvSpPr/>
          <p:nvPr>
            <p:custDataLst>
              <p:tags r:id="rId1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Calibri Light" panose="020F0302020204030204" pitchFamily="34" charset="0"/>
              <a:ea typeface="+mj-ea"/>
              <a:cs typeface="+mj-cs"/>
              <a:sym typeface="Calibri Light" panose="020F0302020204030204" pitchFamily="34" charset="0"/>
            </a:endParaRPr>
          </a:p>
        </p:txBody>
      </p:sp>
      <p:sp>
        <p:nvSpPr>
          <p:cNvPr id="2" name="Title Placeholder 1">
            <a:extLst>
              <a:ext uri="{FF2B5EF4-FFF2-40B4-BE49-F238E27FC236}">
                <a16:creationId xmlns:a16="http://schemas.microsoft.com/office/drawing/2014/main" id="{525A74CD-AE94-4650-B189-708F42E17F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01CA00-28D6-4E3E-A995-629E338B1C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9622D6-7C50-49E2-8C89-FFDE5C7AC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bg2">
                    <a:lumMod val="60000"/>
                    <a:lumOff val="40000"/>
                  </a:schemeClr>
                </a:solidFill>
                <a:latin typeface="Aptos" panose="020B0004020202020204" pitchFamily="34" charset="0"/>
              </a:defRPr>
            </a:lvl1pPr>
          </a:lstStyle>
          <a:p>
            <a:endParaRPr lang="en-US"/>
          </a:p>
        </p:txBody>
      </p:sp>
      <p:sp>
        <p:nvSpPr>
          <p:cNvPr id="5" name="Footer Placeholder 4">
            <a:extLst>
              <a:ext uri="{FF2B5EF4-FFF2-40B4-BE49-F238E27FC236}">
                <a16:creationId xmlns:a16="http://schemas.microsoft.com/office/drawing/2014/main" id="{68DA8E48-0FB2-40DF-97E2-C7CCF197B4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bg2">
                    <a:lumMod val="60000"/>
                    <a:lumOff val="40000"/>
                  </a:schemeClr>
                </a:solidFill>
                <a:latin typeface="Aptos" panose="020B0004020202020204" pitchFamily="34" charset="0"/>
              </a:defRPr>
            </a:lvl1pPr>
          </a:lstStyle>
          <a:p>
            <a:endParaRPr lang="en-US"/>
          </a:p>
        </p:txBody>
      </p:sp>
      <p:sp>
        <p:nvSpPr>
          <p:cNvPr id="6" name="Slide Number Placeholder 5">
            <a:extLst>
              <a:ext uri="{FF2B5EF4-FFF2-40B4-BE49-F238E27FC236}">
                <a16:creationId xmlns:a16="http://schemas.microsoft.com/office/drawing/2014/main" id="{7058ED41-6111-4DA2-A31B-D945EA5EE68A}"/>
              </a:ext>
            </a:extLst>
          </p:cNvPr>
          <p:cNvSpPr>
            <a:spLocks noGrp="1"/>
          </p:cNvSpPr>
          <p:nvPr>
            <p:ph type="sldNum" sz="quarter" idx="4"/>
          </p:nvPr>
        </p:nvSpPr>
        <p:spPr>
          <a:xfrm>
            <a:off x="8744592" y="6356350"/>
            <a:ext cx="3319272" cy="365125"/>
          </a:xfrm>
          <a:prstGeom prst="rect">
            <a:avLst/>
          </a:prstGeom>
        </p:spPr>
        <p:txBody>
          <a:bodyPr vert="horz" lIns="91440" tIns="45720" rIns="91440" bIns="45720" rtlCol="0" anchor="ctr"/>
          <a:lstStyle>
            <a:lvl1pPr algn="r">
              <a:defRPr sz="1100">
                <a:solidFill>
                  <a:schemeClr val="bg2">
                    <a:lumMod val="60000"/>
                    <a:lumOff val="40000"/>
                  </a:schemeClr>
                </a:solidFill>
                <a:latin typeface="Aptos" panose="020B0004020202020204" pitchFamily="34" charset="0"/>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119573158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hdr="0" ftr="0" dt="0"/>
  <p:txStyles>
    <p:titleStyle>
      <a:lvl1pPr algn="l" defTabSz="914400" rtl="0" eaLnBrk="1" latinLnBrk="0" hangingPunct="1">
        <a:lnSpc>
          <a:spcPct val="90000"/>
        </a:lnSpc>
        <a:spcBef>
          <a:spcPct val="0"/>
        </a:spcBef>
        <a:buNone/>
        <a:defRPr sz="4400" b="1" kern="1200">
          <a:solidFill>
            <a:srgbClr val="003057"/>
          </a:solidFill>
          <a:latin typeface="Aptos"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5.emf"/><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13.xml"/><Relationship Id="rId5" Type="http://schemas.openxmlformats.org/officeDocument/2006/relationships/image" Target="../media/image4.emf"/><Relationship Id="rId4" Type="http://schemas.openxmlformats.org/officeDocument/2006/relationships/oleObject" Target="../embeddings/oleObject8.bin"/></Relationships>
</file>

<file path=ppt/slides/_rels/slide10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8.xml"/><Relationship Id="rId1" Type="http://schemas.openxmlformats.org/officeDocument/2006/relationships/slideLayout" Target="../slideLayouts/slideLayout2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0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8.xml"/><Relationship Id="rId1" Type="http://schemas.openxmlformats.org/officeDocument/2006/relationships/tags" Target="../tags/tag79.xml"/><Relationship Id="rId5" Type="http://schemas.openxmlformats.org/officeDocument/2006/relationships/image" Target="../media/image4.emf"/><Relationship Id="rId4" Type="http://schemas.openxmlformats.org/officeDocument/2006/relationships/oleObject" Target="../embeddings/oleObject7.bin"/></Relationships>
</file>

<file path=ppt/slides/_rels/slide102.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24.xml"/><Relationship Id="rId1" Type="http://schemas.openxmlformats.org/officeDocument/2006/relationships/tags" Target="../tags/tag80.xml"/><Relationship Id="rId5" Type="http://schemas.openxmlformats.org/officeDocument/2006/relationships/image" Target="../media/image5.emf"/><Relationship Id="rId4" Type="http://schemas.openxmlformats.org/officeDocument/2006/relationships/image" Target="../media/image4.emf"/></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14.xml"/><Relationship Id="rId1" Type="http://schemas.openxmlformats.org/officeDocument/2006/relationships/tags" Target="../tags/tag81.xml"/><Relationship Id="rId4" Type="http://schemas.openxmlformats.org/officeDocument/2006/relationships/image" Target="../media/image4.emf"/></Relationships>
</file>

<file path=ppt/slides/_rels/slide10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8.xml"/><Relationship Id="rId1" Type="http://schemas.openxmlformats.org/officeDocument/2006/relationships/tags" Target="../tags/tag82.xml"/><Relationship Id="rId5" Type="http://schemas.openxmlformats.org/officeDocument/2006/relationships/image" Target="../media/image13.emf"/><Relationship Id="rId4" Type="http://schemas.openxmlformats.org/officeDocument/2006/relationships/image" Target="../media/image4.emf"/></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4.xml"/><Relationship Id="rId1" Type="http://schemas.openxmlformats.org/officeDocument/2006/relationships/tags" Target="../tags/tag83.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oleObject" Target="../embeddings/oleObject45.bin"/></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8.xml"/><Relationship Id="rId1" Type="http://schemas.openxmlformats.org/officeDocument/2006/relationships/tags" Target="../tags/tag84.xml"/><Relationship Id="rId6" Type="http://schemas.openxmlformats.org/officeDocument/2006/relationships/image" Target="../media/image4.emf"/><Relationship Id="rId5" Type="http://schemas.openxmlformats.org/officeDocument/2006/relationships/oleObject" Target="../embeddings/oleObject9.bin"/><Relationship Id="rId4" Type="http://schemas.openxmlformats.org/officeDocument/2006/relationships/image" Target="../media/image14.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8.xml"/><Relationship Id="rId1" Type="http://schemas.openxmlformats.org/officeDocument/2006/relationships/tags" Target="../tags/tag85.xml"/><Relationship Id="rId6" Type="http://schemas.openxmlformats.org/officeDocument/2006/relationships/image" Target="../media/image35.emf"/><Relationship Id="rId5" Type="http://schemas.openxmlformats.org/officeDocument/2006/relationships/image" Target="../media/image4.emf"/><Relationship Id="rId4" Type="http://schemas.openxmlformats.org/officeDocument/2006/relationships/oleObject" Target="../embeddings/oleObject17.bin"/></Relationships>
</file>

<file path=ppt/slides/_rels/slide108.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18.xml"/><Relationship Id="rId1" Type="http://schemas.openxmlformats.org/officeDocument/2006/relationships/tags" Target="../tags/tag86.xml"/><Relationship Id="rId5" Type="http://schemas.openxmlformats.org/officeDocument/2006/relationships/image" Target="../media/image57.jpeg"/><Relationship Id="rId4" Type="http://schemas.openxmlformats.org/officeDocument/2006/relationships/image" Target="../media/image4.emf"/></Relationships>
</file>

<file path=ppt/slides/_rels/slide10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8.xml"/><Relationship Id="rId1" Type="http://schemas.openxmlformats.org/officeDocument/2006/relationships/tags" Target="../tags/tag87.xml"/><Relationship Id="rId5" Type="http://schemas.openxmlformats.org/officeDocument/2006/relationships/image" Target="../media/image29.png"/><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tags" Target="../tags/tag14.xml"/><Relationship Id="rId6" Type="http://schemas.openxmlformats.org/officeDocument/2006/relationships/image" Target="../media/image4.emf"/><Relationship Id="rId5" Type="http://schemas.openxmlformats.org/officeDocument/2006/relationships/oleObject" Target="../embeddings/oleObject9.bin"/><Relationship Id="rId4" Type="http://schemas.openxmlformats.org/officeDocument/2006/relationships/image" Target="../media/image14.png"/></Relationships>
</file>

<file path=ppt/slides/_rels/slide11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oleObject" Target="../embeddings/oleObject47.bin"/><Relationship Id="rId7" Type="http://schemas.openxmlformats.org/officeDocument/2006/relationships/hyperlink" Target="https://educationresourceequity.org/toolkit/diagnostic-tool-and-supports/diy-resource-equity-analysis-toolkit/" TargetMode="External"/><Relationship Id="rId12" Type="http://schemas.openxmlformats.org/officeDocument/2006/relationships/image" Target="../media/image62.png"/><Relationship Id="rId2" Type="http://schemas.openxmlformats.org/officeDocument/2006/relationships/slideLayout" Target="../slideLayouts/slideLayout18.xml"/><Relationship Id="rId1" Type="http://schemas.openxmlformats.org/officeDocument/2006/relationships/tags" Target="../tags/tag88.xml"/><Relationship Id="rId6" Type="http://schemas.openxmlformats.org/officeDocument/2006/relationships/hyperlink" Target="https://educationresourceequity.org/wp-content/uploads/documents/diagnostic.pdf" TargetMode="External"/><Relationship Id="rId11" Type="http://schemas.openxmlformats.org/officeDocument/2006/relationships/image" Target="../media/image61.png"/><Relationship Id="rId5" Type="http://schemas.openxmlformats.org/officeDocument/2006/relationships/hyperlink" Target="https://educationresourceequity.org/toolkit/guidebooks/" TargetMode="External"/><Relationship Id="rId10" Type="http://schemas.openxmlformats.org/officeDocument/2006/relationships/image" Target="../media/image60.png"/><Relationship Id="rId4" Type="http://schemas.openxmlformats.org/officeDocument/2006/relationships/image" Target="../media/image4.emf"/><Relationship Id="rId9" Type="http://schemas.openxmlformats.org/officeDocument/2006/relationships/image" Target="../media/image59.png"/><Relationship Id="rId14" Type="http://schemas.openxmlformats.org/officeDocument/2006/relationships/image" Target="../media/image64.png"/></Relationships>
</file>

<file path=ppt/slides/_rels/slide11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oleObject" Target="../embeddings/oleObject48.bin"/><Relationship Id="rId7" Type="http://schemas.openxmlformats.org/officeDocument/2006/relationships/hyperlink" Target="https://edstrat.org/ARE-data-stories-dimensions" TargetMode="External"/><Relationship Id="rId2" Type="http://schemas.openxmlformats.org/officeDocument/2006/relationships/slideLayout" Target="../slideLayouts/slideLayout18.xml"/><Relationship Id="rId1" Type="http://schemas.openxmlformats.org/officeDocument/2006/relationships/tags" Target="../tags/tag89.xml"/><Relationship Id="rId6" Type="http://schemas.openxmlformats.org/officeDocument/2006/relationships/hyperlink" Target="https://educationresourceequity.org/toolkit/diagnostic-tool-and-supports/diy-resource-equity-analysis-toolkit/" TargetMode="External"/><Relationship Id="rId11" Type="http://schemas.openxmlformats.org/officeDocument/2006/relationships/image" Target="../media/image68.png"/><Relationship Id="rId5" Type="http://schemas.openxmlformats.org/officeDocument/2006/relationships/hyperlink" Target="https://educationresourceequity.org/toolkit/casemaking-decks/" TargetMode="External"/><Relationship Id="rId10" Type="http://schemas.openxmlformats.org/officeDocument/2006/relationships/image" Target="../media/image67.png"/><Relationship Id="rId4" Type="http://schemas.openxmlformats.org/officeDocument/2006/relationships/image" Target="../media/image4.emf"/><Relationship Id="rId9" Type="http://schemas.openxmlformats.org/officeDocument/2006/relationships/image" Target="../media/image66.png"/></Relationships>
</file>

<file path=ppt/slides/_rels/slide1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2.xml"/><Relationship Id="rId1" Type="http://schemas.openxmlformats.org/officeDocument/2006/relationships/slideLayout" Target="../slideLayouts/slideLayout24.xml"/><Relationship Id="rId5" Type="http://schemas.openxmlformats.org/officeDocument/2006/relationships/image" Target="../media/image23.png"/><Relationship Id="rId4" Type="http://schemas.openxmlformats.org/officeDocument/2006/relationships/hyperlink" Target="https://educationresourceequity.org/about-us/#contact-us" TargetMode="Externa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4.xml"/><Relationship Id="rId1" Type="http://schemas.openxmlformats.org/officeDocument/2006/relationships/tags" Target="../tags/tag90.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oleObject" Target="../embeddings/oleObject49.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2.png"/><Relationship Id="rId2" Type="http://schemas.openxmlformats.org/officeDocument/2006/relationships/slideLayout" Target="../slideLayouts/slideLayout12.xml"/><Relationship Id="rId1" Type="http://schemas.openxmlformats.org/officeDocument/2006/relationships/tags" Target="../tags/tag15.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oleObject" Target="../embeddings/oleObject10.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2.png"/><Relationship Id="rId2" Type="http://schemas.openxmlformats.org/officeDocument/2006/relationships/slideLayout" Target="../slideLayouts/slideLayout12.xml"/><Relationship Id="rId1" Type="http://schemas.openxmlformats.org/officeDocument/2006/relationships/tags" Target="../tags/tag16.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oleObject" Target="../embeddings/oleObject11.bin"/></Relationships>
</file>

<file path=ppt/slides/_rels/slide14.xml.rels><?xml version="1.0" encoding="UTF-8" standalone="yes"?>
<Relationships xmlns="http://schemas.openxmlformats.org/package/2006/relationships"><Relationship Id="rId3" Type="http://schemas.openxmlformats.org/officeDocument/2006/relationships/hyperlink" Target="http://www.educationresourceequity.org/" TargetMode="External"/><Relationship Id="rId2" Type="http://schemas.openxmlformats.org/officeDocument/2006/relationships/slideLayout" Target="../slideLayouts/slideLayout6.xml"/><Relationship Id="rId1" Type="http://schemas.openxmlformats.org/officeDocument/2006/relationships/tags" Target="../tags/tag17.xml"/><Relationship Id="rId6" Type="http://schemas.openxmlformats.org/officeDocument/2006/relationships/image" Target="../media/image23.png"/><Relationship Id="rId5" Type="http://schemas.openxmlformats.org/officeDocument/2006/relationships/image" Target="../media/image4.emf"/><Relationship Id="rId4" Type="http://schemas.openxmlformats.org/officeDocument/2006/relationships/oleObject" Target="../embeddings/oleObject12.bin"/></Relationships>
</file>

<file path=ppt/slides/_rels/slide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7.emf"/><Relationship Id="rId4" Type="http://schemas.openxmlformats.org/officeDocument/2006/relationships/image" Target="../media/image26.emf"/></Relationships>
</file>

<file path=ppt/slides/_rels/slide1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slideLayout" Target="../slideLayouts/slideLayout6.xml"/><Relationship Id="rId1" Type="http://schemas.openxmlformats.org/officeDocument/2006/relationships/tags" Target="../tags/tag18.xml"/><Relationship Id="rId6" Type="http://schemas.openxmlformats.org/officeDocument/2006/relationships/image" Target="../media/image29.png"/><Relationship Id="rId5" Type="http://schemas.openxmlformats.org/officeDocument/2006/relationships/image" Target="../media/image4.emf"/><Relationship Id="rId4" Type="http://schemas.openxmlformats.org/officeDocument/2006/relationships/oleObject" Target="../embeddings/oleObject13.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image" Target="../media/image4.emf"/><Relationship Id="rId4" Type="http://schemas.openxmlformats.org/officeDocument/2006/relationships/oleObject" Target="../embeddings/oleObject3.bin"/></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9.xml"/><Relationship Id="rId6" Type="http://schemas.openxmlformats.org/officeDocument/2006/relationships/image" Target="../media/image4.emf"/><Relationship Id="rId5" Type="http://schemas.openxmlformats.org/officeDocument/2006/relationships/oleObject" Target="../embeddings/oleObject14.bin"/><Relationship Id="rId4" Type="http://schemas.openxmlformats.org/officeDocument/2006/relationships/image" Target="../media/image24.emf"/></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4.emf"/><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xml"/><Relationship Id="rId1" Type="http://schemas.openxmlformats.org/officeDocument/2006/relationships/tags" Target="../tags/tag20.xml"/><Relationship Id="rId6" Type="http://schemas.openxmlformats.org/officeDocument/2006/relationships/image" Target="../media/image4.emf"/><Relationship Id="rId5" Type="http://schemas.openxmlformats.org/officeDocument/2006/relationships/oleObject" Target="../embeddings/oleObject15.bin"/><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2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oleObject" Target="../embeddings/oleObject16.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22.xml"/><Relationship Id="rId6" Type="http://schemas.openxmlformats.org/officeDocument/2006/relationships/image" Target="../media/image35.emf"/><Relationship Id="rId5" Type="http://schemas.openxmlformats.org/officeDocument/2006/relationships/image" Target="../media/image4.emf"/><Relationship Id="rId4" Type="http://schemas.openxmlformats.org/officeDocument/2006/relationships/oleObject" Target="../embeddings/oleObject17.bin"/></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8.xml"/><Relationship Id="rId1" Type="http://schemas.openxmlformats.org/officeDocument/2006/relationships/tags" Target="../tags/tag23.xml"/><Relationship Id="rId5" Type="http://schemas.openxmlformats.org/officeDocument/2006/relationships/image" Target="../media/image35.emf"/><Relationship Id="rId4" Type="http://schemas.openxmlformats.org/officeDocument/2006/relationships/image" Target="../media/image4.em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8.xml"/><Relationship Id="rId1" Type="http://schemas.openxmlformats.org/officeDocument/2006/relationships/tags" Target="../tags/tag24.xml"/><Relationship Id="rId6" Type="http://schemas.openxmlformats.org/officeDocument/2006/relationships/image" Target="../media/image4.emf"/><Relationship Id="rId5" Type="http://schemas.openxmlformats.org/officeDocument/2006/relationships/oleObject" Target="../embeddings/oleObject15.bin"/><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6.xml"/><Relationship Id="rId1" Type="http://schemas.openxmlformats.org/officeDocument/2006/relationships/tags" Target="../tags/tag25.xml"/><Relationship Id="rId5" Type="http://schemas.openxmlformats.org/officeDocument/2006/relationships/image" Target="../media/image36.jpeg"/><Relationship Id="rId4" Type="http://schemas.openxmlformats.org/officeDocument/2006/relationships/image" Target="../media/image4.em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26.xml"/><Relationship Id="rId6" Type="http://schemas.openxmlformats.org/officeDocument/2006/relationships/image" Target="../media/image35.emf"/><Relationship Id="rId5" Type="http://schemas.openxmlformats.org/officeDocument/2006/relationships/image" Target="../media/image4.emf"/><Relationship Id="rId4" Type="http://schemas.openxmlformats.org/officeDocument/2006/relationships/oleObject" Target="../embeddings/oleObject19.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tags" Target="../tags/tag2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oleObject" Target="../embeddings/oleObject20.bin"/></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oleObject" Target="../embeddings/oleObject4.bin"/><Relationship Id="rId7" Type="http://schemas.openxmlformats.org/officeDocument/2006/relationships/hyperlink" Target="https://educationresourceequity.org/" TargetMode="External"/><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emf"/><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4.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2.xml"/><Relationship Id="rId1" Type="http://schemas.openxmlformats.org/officeDocument/2006/relationships/tags" Target="../tags/tag29.xml"/><Relationship Id="rId4" Type="http://schemas.openxmlformats.org/officeDocument/2006/relationships/image" Target="../media/image4.e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12.xml"/><Relationship Id="rId1" Type="http://schemas.openxmlformats.org/officeDocument/2006/relationships/tags" Target="../tags/tag30.xml"/><Relationship Id="rId4" Type="http://schemas.openxmlformats.org/officeDocument/2006/relationships/image" Target="../media/image4.em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31.xml"/><Relationship Id="rId5" Type="http://schemas.openxmlformats.org/officeDocument/2006/relationships/image" Target="../media/image4.emf"/><Relationship Id="rId4" Type="http://schemas.openxmlformats.org/officeDocument/2006/relationships/oleObject" Target="../embeddings/oleObject24.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38.emf"/><Relationship Id="rId2" Type="http://schemas.openxmlformats.org/officeDocument/2006/relationships/slideLayout" Target="../slideLayouts/slideLayout6.xml"/><Relationship Id="rId1" Type="http://schemas.openxmlformats.org/officeDocument/2006/relationships/tags" Target="../tags/tag32.xml"/><Relationship Id="rId6" Type="http://schemas.openxmlformats.org/officeDocument/2006/relationships/image" Target="../media/image37.emf"/><Relationship Id="rId5" Type="http://schemas.openxmlformats.org/officeDocument/2006/relationships/image" Target="../media/image4.emf"/><Relationship Id="rId4" Type="http://schemas.openxmlformats.org/officeDocument/2006/relationships/oleObject" Target="../embeddings/oleObject25.bin"/></Relationships>
</file>

<file path=ppt/slides/_rels/slide35.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notesSlide" Target="../notesSlides/notesSlide21.xml"/><Relationship Id="rId7" Type="http://schemas.openxmlformats.org/officeDocument/2006/relationships/image" Target="../media/image40.svg"/><Relationship Id="rId2" Type="http://schemas.openxmlformats.org/officeDocument/2006/relationships/slideLayout" Target="../slideLayouts/slideLayout6.xml"/><Relationship Id="rId1" Type="http://schemas.openxmlformats.org/officeDocument/2006/relationships/tags" Target="../tags/tag33.xml"/><Relationship Id="rId6" Type="http://schemas.openxmlformats.org/officeDocument/2006/relationships/image" Target="../media/image39.png"/><Relationship Id="rId5" Type="http://schemas.openxmlformats.org/officeDocument/2006/relationships/image" Target="../media/image4.emf"/><Relationship Id="rId4" Type="http://schemas.openxmlformats.org/officeDocument/2006/relationships/oleObject" Target="../embeddings/oleObject25.bin"/><Relationship Id="rId9" Type="http://schemas.openxmlformats.org/officeDocument/2006/relationships/image" Target="../media/image38.emf"/></Relationships>
</file>

<file path=ppt/slides/_rels/slide36.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notesSlide" Target="../notesSlides/notesSlide22.xml"/><Relationship Id="rId7" Type="http://schemas.openxmlformats.org/officeDocument/2006/relationships/image" Target="../media/image37.emf"/><Relationship Id="rId2" Type="http://schemas.openxmlformats.org/officeDocument/2006/relationships/slideLayout" Target="../slideLayouts/slideLayout6.xml"/><Relationship Id="rId1" Type="http://schemas.openxmlformats.org/officeDocument/2006/relationships/tags" Target="../tags/tag34.xml"/><Relationship Id="rId6" Type="http://schemas.openxmlformats.org/officeDocument/2006/relationships/image" Target="../media/image38.emf"/><Relationship Id="rId5" Type="http://schemas.openxmlformats.org/officeDocument/2006/relationships/image" Target="../media/image4.emf"/><Relationship Id="rId4" Type="http://schemas.openxmlformats.org/officeDocument/2006/relationships/oleObject" Target="../embeddings/oleObject25.bin"/><Relationship Id="rId9" Type="http://schemas.openxmlformats.org/officeDocument/2006/relationships/chart" Target="../charts/chart2.xml"/></Relationships>
</file>

<file path=ppt/slides/_rels/slide37.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notesSlide" Target="../notesSlides/notesSlide23.xml"/><Relationship Id="rId7" Type="http://schemas.openxmlformats.org/officeDocument/2006/relationships/chart" Target="../charts/chart3.xml"/><Relationship Id="rId2" Type="http://schemas.openxmlformats.org/officeDocument/2006/relationships/slideLayout" Target="../slideLayouts/slideLayout6.xml"/><Relationship Id="rId1" Type="http://schemas.openxmlformats.org/officeDocument/2006/relationships/tags" Target="../tags/tag35.xml"/><Relationship Id="rId6" Type="http://schemas.openxmlformats.org/officeDocument/2006/relationships/image" Target="../media/image41.emf"/><Relationship Id="rId5" Type="http://schemas.openxmlformats.org/officeDocument/2006/relationships/image" Target="../media/image4.emf"/><Relationship Id="rId4" Type="http://schemas.openxmlformats.org/officeDocument/2006/relationships/oleObject" Target="../embeddings/oleObject25.bin"/><Relationship Id="rId9" Type="http://schemas.openxmlformats.org/officeDocument/2006/relationships/image" Target="../media/image37.emf"/></Relationships>
</file>

<file path=ppt/slides/_rels/slide38.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notesSlide" Target="../notesSlides/notesSlide24.xml"/><Relationship Id="rId7" Type="http://schemas.openxmlformats.org/officeDocument/2006/relationships/image" Target="../media/image44.emf"/><Relationship Id="rId2" Type="http://schemas.openxmlformats.org/officeDocument/2006/relationships/slideLayout" Target="../slideLayouts/slideLayout6.xml"/><Relationship Id="rId1" Type="http://schemas.openxmlformats.org/officeDocument/2006/relationships/tags" Target="../tags/tag36.xml"/><Relationship Id="rId6" Type="http://schemas.openxmlformats.org/officeDocument/2006/relationships/image" Target="../media/image43.emf"/><Relationship Id="rId5" Type="http://schemas.openxmlformats.org/officeDocument/2006/relationships/image" Target="../media/image4.emf"/><Relationship Id="rId4" Type="http://schemas.openxmlformats.org/officeDocument/2006/relationships/oleObject" Target="../embeddings/oleObject25.bin"/></Relationships>
</file>

<file path=ppt/slides/_rels/slide39.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notesSlide" Target="../notesSlides/notesSlide25.xml"/><Relationship Id="rId7" Type="http://schemas.openxmlformats.org/officeDocument/2006/relationships/chart" Target="../charts/chart5.xml"/><Relationship Id="rId2" Type="http://schemas.openxmlformats.org/officeDocument/2006/relationships/slideLayout" Target="../slideLayouts/slideLayout6.xml"/><Relationship Id="rId1" Type="http://schemas.openxmlformats.org/officeDocument/2006/relationships/tags" Target="../tags/tag37.xml"/><Relationship Id="rId6" Type="http://schemas.openxmlformats.org/officeDocument/2006/relationships/image" Target="../media/image43.emf"/><Relationship Id="rId5" Type="http://schemas.openxmlformats.org/officeDocument/2006/relationships/image" Target="../media/image4.emf"/><Relationship Id="rId4" Type="http://schemas.openxmlformats.org/officeDocument/2006/relationships/oleObject" Target="../embeddings/oleObject25.bin"/></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4.emf"/></Relationships>
</file>

<file path=ppt/slides/_rels/slide40.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notesSlide" Target="../notesSlides/notesSlide26.xml"/><Relationship Id="rId7" Type="http://schemas.openxmlformats.org/officeDocument/2006/relationships/image" Target="../media/image44.emf"/><Relationship Id="rId2" Type="http://schemas.openxmlformats.org/officeDocument/2006/relationships/slideLayout" Target="../slideLayouts/slideLayout6.xml"/><Relationship Id="rId1" Type="http://schemas.openxmlformats.org/officeDocument/2006/relationships/tags" Target="../tags/tag38.xml"/><Relationship Id="rId6" Type="http://schemas.openxmlformats.org/officeDocument/2006/relationships/image" Target="../media/image43.emf"/><Relationship Id="rId5" Type="http://schemas.openxmlformats.org/officeDocument/2006/relationships/image" Target="../media/image4.emf"/><Relationship Id="rId4" Type="http://schemas.openxmlformats.org/officeDocument/2006/relationships/oleObject" Target="../embeddings/oleObject25.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46.emf"/><Relationship Id="rId2" Type="http://schemas.openxmlformats.org/officeDocument/2006/relationships/slideLayout" Target="../slideLayouts/slideLayout6.xml"/><Relationship Id="rId1" Type="http://schemas.openxmlformats.org/officeDocument/2006/relationships/tags" Target="../tags/tag39.xml"/><Relationship Id="rId6" Type="http://schemas.openxmlformats.org/officeDocument/2006/relationships/image" Target="../media/image45.emf"/><Relationship Id="rId5" Type="http://schemas.openxmlformats.org/officeDocument/2006/relationships/image" Target="../media/image4.emf"/><Relationship Id="rId4" Type="http://schemas.openxmlformats.org/officeDocument/2006/relationships/oleObject" Target="../embeddings/oleObject25.bin"/></Relationships>
</file>

<file path=ppt/slides/_rels/slide42.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notesSlide" Target="../notesSlides/notesSlide28.xml"/><Relationship Id="rId7" Type="http://schemas.openxmlformats.org/officeDocument/2006/relationships/image" Target="../media/image46.emf"/><Relationship Id="rId2" Type="http://schemas.openxmlformats.org/officeDocument/2006/relationships/slideLayout" Target="../slideLayouts/slideLayout6.xml"/><Relationship Id="rId1" Type="http://schemas.openxmlformats.org/officeDocument/2006/relationships/tags" Target="../tags/tag40.xml"/><Relationship Id="rId6" Type="http://schemas.openxmlformats.org/officeDocument/2006/relationships/image" Target="../media/image45.emf"/><Relationship Id="rId5" Type="http://schemas.openxmlformats.org/officeDocument/2006/relationships/image" Target="../media/image4.emf"/><Relationship Id="rId4" Type="http://schemas.openxmlformats.org/officeDocument/2006/relationships/oleObject" Target="../embeddings/oleObject25.bin"/></Relationships>
</file>

<file path=ppt/slides/_rels/slide43.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notesSlide" Target="../notesSlides/notesSlide29.xml"/><Relationship Id="rId7" Type="http://schemas.openxmlformats.org/officeDocument/2006/relationships/image" Target="../media/image48.emf"/><Relationship Id="rId2" Type="http://schemas.openxmlformats.org/officeDocument/2006/relationships/slideLayout" Target="../slideLayouts/slideLayout6.xml"/><Relationship Id="rId1" Type="http://schemas.openxmlformats.org/officeDocument/2006/relationships/tags" Target="../tags/tag41.xml"/><Relationship Id="rId6" Type="http://schemas.openxmlformats.org/officeDocument/2006/relationships/image" Target="../media/image47.emf"/><Relationship Id="rId5" Type="http://schemas.openxmlformats.org/officeDocument/2006/relationships/image" Target="../media/image4.emf"/><Relationship Id="rId4" Type="http://schemas.openxmlformats.org/officeDocument/2006/relationships/oleObject" Target="../embeddings/oleObject25.bin"/></Relationships>
</file>

<file path=ppt/slides/_rels/slide44.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notesSlide" Target="../notesSlides/notesSlide30.xml"/><Relationship Id="rId7" Type="http://schemas.openxmlformats.org/officeDocument/2006/relationships/image" Target="../media/image48.emf"/><Relationship Id="rId2" Type="http://schemas.openxmlformats.org/officeDocument/2006/relationships/slideLayout" Target="../slideLayouts/slideLayout6.xml"/><Relationship Id="rId1" Type="http://schemas.openxmlformats.org/officeDocument/2006/relationships/tags" Target="../tags/tag42.xml"/><Relationship Id="rId6" Type="http://schemas.openxmlformats.org/officeDocument/2006/relationships/image" Target="../media/image47.emf"/><Relationship Id="rId5" Type="http://schemas.openxmlformats.org/officeDocument/2006/relationships/image" Target="../media/image4.emf"/><Relationship Id="rId4" Type="http://schemas.openxmlformats.org/officeDocument/2006/relationships/oleObject" Target="../embeddings/oleObject25.bin"/></Relationships>
</file>

<file path=ppt/slides/_rels/slide45.xml.rels><?xml version="1.0" encoding="UTF-8" standalone="yes"?>
<Relationships xmlns="http://schemas.openxmlformats.org/package/2006/relationships"><Relationship Id="rId8" Type="http://schemas.openxmlformats.org/officeDocument/2006/relationships/chart" Target="../charts/chart10.xml"/><Relationship Id="rId3" Type="http://schemas.openxmlformats.org/officeDocument/2006/relationships/notesSlide" Target="../notesSlides/notesSlide31.xml"/><Relationship Id="rId7" Type="http://schemas.openxmlformats.org/officeDocument/2006/relationships/image" Target="../media/image48.emf"/><Relationship Id="rId2" Type="http://schemas.openxmlformats.org/officeDocument/2006/relationships/slideLayout" Target="../slideLayouts/slideLayout6.xml"/><Relationship Id="rId1" Type="http://schemas.openxmlformats.org/officeDocument/2006/relationships/tags" Target="../tags/tag43.xml"/><Relationship Id="rId6" Type="http://schemas.openxmlformats.org/officeDocument/2006/relationships/image" Target="../media/image47.emf"/><Relationship Id="rId5" Type="http://schemas.openxmlformats.org/officeDocument/2006/relationships/image" Target="../media/image4.emf"/><Relationship Id="rId4" Type="http://schemas.openxmlformats.org/officeDocument/2006/relationships/oleObject" Target="../embeddings/oleObject25.bin"/></Relationships>
</file>

<file path=ppt/slides/_rels/slide46.xml.rels><?xml version="1.0" encoding="UTF-8" standalone="yes"?>
<Relationships xmlns="http://schemas.openxmlformats.org/package/2006/relationships"><Relationship Id="rId8" Type="http://schemas.openxmlformats.org/officeDocument/2006/relationships/chart" Target="../charts/chart11.xml"/><Relationship Id="rId3" Type="http://schemas.openxmlformats.org/officeDocument/2006/relationships/notesSlide" Target="../notesSlides/notesSlide32.xml"/><Relationship Id="rId7" Type="http://schemas.openxmlformats.org/officeDocument/2006/relationships/image" Target="../media/image48.emf"/><Relationship Id="rId2" Type="http://schemas.openxmlformats.org/officeDocument/2006/relationships/slideLayout" Target="../slideLayouts/slideLayout6.xml"/><Relationship Id="rId1" Type="http://schemas.openxmlformats.org/officeDocument/2006/relationships/tags" Target="../tags/tag44.xml"/><Relationship Id="rId6" Type="http://schemas.openxmlformats.org/officeDocument/2006/relationships/image" Target="../media/image47.emf"/><Relationship Id="rId5" Type="http://schemas.openxmlformats.org/officeDocument/2006/relationships/image" Target="../media/image4.emf"/><Relationship Id="rId4" Type="http://schemas.openxmlformats.org/officeDocument/2006/relationships/oleObject" Target="../embeddings/oleObject25.bin"/></Relationships>
</file>

<file path=ppt/slides/_rels/slide47.xml.rels><?xml version="1.0" encoding="UTF-8" standalone="yes"?>
<Relationships xmlns="http://schemas.openxmlformats.org/package/2006/relationships"><Relationship Id="rId8" Type="http://schemas.openxmlformats.org/officeDocument/2006/relationships/chart" Target="../charts/chart12.xml"/><Relationship Id="rId3" Type="http://schemas.openxmlformats.org/officeDocument/2006/relationships/notesSlide" Target="../notesSlides/notesSlide33.xml"/><Relationship Id="rId7" Type="http://schemas.openxmlformats.org/officeDocument/2006/relationships/image" Target="../media/image50.emf"/><Relationship Id="rId2" Type="http://schemas.openxmlformats.org/officeDocument/2006/relationships/slideLayout" Target="../slideLayouts/slideLayout6.xml"/><Relationship Id="rId1" Type="http://schemas.openxmlformats.org/officeDocument/2006/relationships/tags" Target="../tags/tag45.xml"/><Relationship Id="rId6" Type="http://schemas.openxmlformats.org/officeDocument/2006/relationships/image" Target="../media/image49.emf"/><Relationship Id="rId5" Type="http://schemas.openxmlformats.org/officeDocument/2006/relationships/image" Target="../media/image4.emf"/><Relationship Id="rId4" Type="http://schemas.openxmlformats.org/officeDocument/2006/relationships/oleObject" Target="../embeddings/oleObject25.bin"/></Relationships>
</file>

<file path=ppt/slides/_rels/slide48.xml.rels><?xml version="1.0" encoding="UTF-8" standalone="yes"?>
<Relationships xmlns="http://schemas.openxmlformats.org/package/2006/relationships"><Relationship Id="rId8" Type="http://schemas.openxmlformats.org/officeDocument/2006/relationships/chart" Target="../charts/chart13.xml"/><Relationship Id="rId3" Type="http://schemas.openxmlformats.org/officeDocument/2006/relationships/notesSlide" Target="../notesSlides/notesSlide34.xml"/><Relationship Id="rId7" Type="http://schemas.openxmlformats.org/officeDocument/2006/relationships/image" Target="../media/image52.emf"/><Relationship Id="rId2" Type="http://schemas.openxmlformats.org/officeDocument/2006/relationships/slideLayout" Target="../slideLayouts/slideLayout6.xml"/><Relationship Id="rId1" Type="http://schemas.openxmlformats.org/officeDocument/2006/relationships/tags" Target="../tags/tag46.xml"/><Relationship Id="rId6" Type="http://schemas.openxmlformats.org/officeDocument/2006/relationships/image" Target="../media/image51.emf"/><Relationship Id="rId5" Type="http://schemas.openxmlformats.org/officeDocument/2006/relationships/image" Target="../media/image4.emf"/><Relationship Id="rId4" Type="http://schemas.openxmlformats.org/officeDocument/2006/relationships/oleObject" Target="../embeddings/oleObject25.bin"/><Relationship Id="rId9" Type="http://schemas.openxmlformats.org/officeDocument/2006/relationships/chart" Target="../charts/chart14.xml"/></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svg"/><Relationship Id="rId2" Type="http://schemas.openxmlformats.org/officeDocument/2006/relationships/slideLayout" Target="../slideLayouts/slideLayout14.xml"/><Relationship Id="rId1" Type="http://schemas.openxmlformats.org/officeDocument/2006/relationships/tags" Target="../tags/tag47.xml"/><Relationship Id="rId6" Type="http://schemas.openxmlformats.org/officeDocument/2006/relationships/image" Target="../media/image15.png"/><Relationship Id="rId5" Type="http://schemas.openxmlformats.org/officeDocument/2006/relationships/image" Target="../media/image4.emf"/><Relationship Id="rId4" Type="http://schemas.openxmlformats.org/officeDocument/2006/relationships/oleObject" Target="../embeddings/oleObject6.bin"/></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4.emf"/><Relationship Id="rId5" Type="http://schemas.openxmlformats.org/officeDocument/2006/relationships/oleObject" Target="../embeddings/oleObject5.bin"/><Relationship Id="rId4" Type="http://schemas.openxmlformats.org/officeDocument/2006/relationships/image" Target="../media/image13.emf"/></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2.xml"/><Relationship Id="rId1" Type="http://schemas.openxmlformats.org/officeDocument/2006/relationships/tags" Target="../tags/tag48.xml"/><Relationship Id="rId4" Type="http://schemas.openxmlformats.org/officeDocument/2006/relationships/image" Target="../media/image4.emf"/></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8.xml"/><Relationship Id="rId1" Type="http://schemas.openxmlformats.org/officeDocument/2006/relationships/tags" Target="../tags/tag49.xml"/><Relationship Id="rId5" Type="http://schemas.openxmlformats.org/officeDocument/2006/relationships/image" Target="../media/image4.emf"/><Relationship Id="rId4" Type="http://schemas.openxmlformats.org/officeDocument/2006/relationships/oleObject" Target="../embeddings/oleObject7.bin"/></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6.xml"/><Relationship Id="rId1" Type="http://schemas.openxmlformats.org/officeDocument/2006/relationships/tags" Target="../tags/tag50.xml"/><Relationship Id="rId5" Type="http://schemas.openxmlformats.org/officeDocument/2006/relationships/image" Target="../media/image29.png"/><Relationship Id="rId4" Type="http://schemas.openxmlformats.org/officeDocument/2006/relationships/image" Target="../media/image4.emf"/></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6.xml"/><Relationship Id="rId1" Type="http://schemas.openxmlformats.org/officeDocument/2006/relationships/tags" Target="../tags/tag51.xml"/><Relationship Id="rId5" Type="http://schemas.openxmlformats.org/officeDocument/2006/relationships/image" Target="../media/image29.png"/><Relationship Id="rId4" Type="http://schemas.openxmlformats.org/officeDocument/2006/relationships/image" Target="../media/image4.emf"/></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52.xml"/><Relationship Id="rId5" Type="http://schemas.openxmlformats.org/officeDocument/2006/relationships/image" Target="../media/image4.emf"/><Relationship Id="rId4" Type="http://schemas.openxmlformats.org/officeDocument/2006/relationships/oleObject" Target="../embeddings/oleObject27.bin"/></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2.xml"/><Relationship Id="rId1" Type="http://schemas.openxmlformats.org/officeDocument/2006/relationships/tags" Target="../tags/tag53.xml"/><Relationship Id="rId4" Type="http://schemas.openxmlformats.org/officeDocument/2006/relationships/image" Target="../media/image4.emf"/></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tags" Target="../tags/tag54.xml"/><Relationship Id="rId6" Type="http://schemas.openxmlformats.org/officeDocument/2006/relationships/image" Target="../media/image35.emf"/><Relationship Id="rId5" Type="http://schemas.openxmlformats.org/officeDocument/2006/relationships/image" Target="../media/image4.emf"/><Relationship Id="rId4" Type="http://schemas.openxmlformats.org/officeDocument/2006/relationships/oleObject" Target="../embeddings/oleObject29.bin"/></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2.xml"/><Relationship Id="rId1" Type="http://schemas.openxmlformats.org/officeDocument/2006/relationships/tags" Target="../tags/tag55.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oleObject" Target="../embeddings/oleObject30.bin"/></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svg"/><Relationship Id="rId2" Type="http://schemas.openxmlformats.org/officeDocument/2006/relationships/slideLayout" Target="../slideLayouts/slideLayout14.xml"/><Relationship Id="rId1" Type="http://schemas.openxmlformats.org/officeDocument/2006/relationships/tags" Target="../tags/tag10.xml"/><Relationship Id="rId6" Type="http://schemas.openxmlformats.org/officeDocument/2006/relationships/image" Target="../media/image15.png"/><Relationship Id="rId5" Type="http://schemas.openxmlformats.org/officeDocument/2006/relationships/image" Target="../media/image4.emf"/><Relationship Id="rId4" Type="http://schemas.openxmlformats.org/officeDocument/2006/relationships/oleObject" Target="../embeddings/oleObject6.bin"/></Relationships>
</file>

<file path=ppt/slides/_rels/slide6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svg"/><Relationship Id="rId2" Type="http://schemas.openxmlformats.org/officeDocument/2006/relationships/slideLayout" Target="../slideLayouts/slideLayout14.xml"/><Relationship Id="rId1" Type="http://schemas.openxmlformats.org/officeDocument/2006/relationships/tags" Target="../tags/tag56.xml"/><Relationship Id="rId6" Type="http://schemas.openxmlformats.org/officeDocument/2006/relationships/image" Target="../media/image15.png"/><Relationship Id="rId5" Type="http://schemas.openxmlformats.org/officeDocument/2006/relationships/image" Target="../media/image4.emf"/><Relationship Id="rId4" Type="http://schemas.openxmlformats.org/officeDocument/2006/relationships/oleObject" Target="../embeddings/oleObject6.bin"/></Relationships>
</file>

<file path=ppt/slides/_rels/slide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2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8.xml"/><Relationship Id="rId1" Type="http://schemas.openxmlformats.org/officeDocument/2006/relationships/tags" Target="../tags/tag57.xml"/><Relationship Id="rId5" Type="http://schemas.openxmlformats.org/officeDocument/2006/relationships/image" Target="../media/image4.emf"/><Relationship Id="rId4" Type="http://schemas.openxmlformats.org/officeDocument/2006/relationships/oleObject" Target="../embeddings/oleObject7.bin"/></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8.xml"/><Relationship Id="rId1" Type="http://schemas.openxmlformats.org/officeDocument/2006/relationships/tags" Target="../tags/tag58.xml"/><Relationship Id="rId5" Type="http://schemas.openxmlformats.org/officeDocument/2006/relationships/image" Target="../media/image4.emf"/><Relationship Id="rId4" Type="http://schemas.openxmlformats.org/officeDocument/2006/relationships/oleObject" Target="../embeddings/oleObject27.bin"/></Relationships>
</file>

<file path=ppt/slides/_rels/slide6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18.xml"/><Relationship Id="rId1" Type="http://schemas.openxmlformats.org/officeDocument/2006/relationships/tags" Target="../tags/tag59.xml"/><Relationship Id="rId5" Type="http://schemas.openxmlformats.org/officeDocument/2006/relationships/image" Target="../media/image4.emf"/><Relationship Id="rId4" Type="http://schemas.openxmlformats.org/officeDocument/2006/relationships/oleObject" Target="../embeddings/oleObject31.bin"/></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14.xml"/><Relationship Id="rId1" Type="http://schemas.openxmlformats.org/officeDocument/2006/relationships/tags" Target="../tags/tag60.xml"/><Relationship Id="rId4" Type="http://schemas.openxmlformats.org/officeDocument/2006/relationships/image" Target="../media/image4.emf"/></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18.xml"/><Relationship Id="rId1" Type="http://schemas.openxmlformats.org/officeDocument/2006/relationships/tags" Target="../tags/tag61.xml"/><Relationship Id="rId5" Type="http://schemas.openxmlformats.org/officeDocument/2006/relationships/image" Target="../media/image55.jpeg"/><Relationship Id="rId4" Type="http://schemas.openxmlformats.org/officeDocument/2006/relationships/image" Target="../media/image4.emf"/></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8.xml"/><Relationship Id="rId1" Type="http://schemas.openxmlformats.org/officeDocument/2006/relationships/tags" Target="../tags/tag62.xml"/><Relationship Id="rId6" Type="http://schemas.openxmlformats.org/officeDocument/2006/relationships/image" Target="../media/image35.emf"/><Relationship Id="rId5" Type="http://schemas.openxmlformats.org/officeDocument/2006/relationships/image" Target="../media/image4.emf"/><Relationship Id="rId4" Type="http://schemas.openxmlformats.org/officeDocument/2006/relationships/oleObject" Target="../embeddings/oleObject17.bin"/></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4.xml"/><Relationship Id="rId1" Type="http://schemas.openxmlformats.org/officeDocument/2006/relationships/tags" Target="../tags/tag63.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oleObject" Target="../embeddings/oleObject34.bin"/></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tags" Target="../tags/tag64.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17.jpeg"/><Relationship Id="rId5" Type="http://schemas.openxmlformats.org/officeDocument/2006/relationships/hyperlink" Target="https://edstrat.org/ARE-data-stories-dimensions" TargetMode="External"/><Relationship Id="rId4" Type="http://schemas.openxmlformats.org/officeDocument/2006/relationships/image" Target="../media/image4.emf"/></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12.xml"/><Relationship Id="rId1" Type="http://schemas.openxmlformats.org/officeDocument/2006/relationships/tags" Target="../tags/tag65.xml"/><Relationship Id="rId4" Type="http://schemas.openxmlformats.org/officeDocument/2006/relationships/image" Target="../media/image4.emf"/></Relationships>
</file>

<file path=ppt/slides/_rels/slide7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svg"/><Relationship Id="rId2" Type="http://schemas.openxmlformats.org/officeDocument/2006/relationships/slideLayout" Target="../slideLayouts/slideLayout14.xml"/><Relationship Id="rId1" Type="http://schemas.openxmlformats.org/officeDocument/2006/relationships/tags" Target="../tags/tag66.xml"/><Relationship Id="rId6" Type="http://schemas.openxmlformats.org/officeDocument/2006/relationships/image" Target="../media/image15.png"/><Relationship Id="rId5" Type="http://schemas.openxmlformats.org/officeDocument/2006/relationships/image" Target="../media/image4.emf"/><Relationship Id="rId4" Type="http://schemas.openxmlformats.org/officeDocument/2006/relationships/oleObject" Target="../embeddings/oleObject6.bin"/></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2.xml"/><Relationship Id="rId1" Type="http://schemas.openxmlformats.org/officeDocument/2006/relationships/tags" Target="../tags/tag67.xml"/><Relationship Id="rId4" Type="http://schemas.openxmlformats.org/officeDocument/2006/relationships/image" Target="../media/image4.emf"/></Relationships>
</file>

<file path=ppt/slides/_rels/slide8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8.xml"/><Relationship Id="rId1" Type="http://schemas.openxmlformats.org/officeDocument/2006/relationships/tags" Target="../tags/tag68.xml"/><Relationship Id="rId5" Type="http://schemas.openxmlformats.org/officeDocument/2006/relationships/image" Target="../media/image4.emf"/><Relationship Id="rId4" Type="http://schemas.openxmlformats.org/officeDocument/2006/relationships/oleObject" Target="../embeddings/oleObject7.bin"/></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8.xml"/><Relationship Id="rId1" Type="http://schemas.openxmlformats.org/officeDocument/2006/relationships/tags" Target="../tags/tag12.xml"/><Relationship Id="rId5" Type="http://schemas.openxmlformats.org/officeDocument/2006/relationships/image" Target="../media/image4.emf"/><Relationship Id="rId4" Type="http://schemas.openxmlformats.org/officeDocument/2006/relationships/oleObject" Target="../embeddings/oleObject7.bin"/></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6.xml"/><Relationship Id="rId1" Type="http://schemas.openxmlformats.org/officeDocument/2006/relationships/tags" Target="../tags/tag69.xml"/><Relationship Id="rId5" Type="http://schemas.openxmlformats.org/officeDocument/2006/relationships/image" Target="../media/image56.jpeg"/><Relationship Id="rId4" Type="http://schemas.openxmlformats.org/officeDocument/2006/relationships/image" Target="../media/image4.emf"/></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12.xml"/><Relationship Id="rId1" Type="http://schemas.openxmlformats.org/officeDocument/2006/relationships/tags" Target="../tags/tag70.xml"/><Relationship Id="rId5" Type="http://schemas.openxmlformats.org/officeDocument/2006/relationships/image" Target="../media/image5.emf"/><Relationship Id="rId4" Type="http://schemas.openxmlformats.org/officeDocument/2006/relationships/image" Target="../media/image4.emf"/></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2.xml"/><Relationship Id="rId1" Type="http://schemas.openxmlformats.org/officeDocument/2006/relationships/tags" Target="../tags/tag71.xml"/><Relationship Id="rId4" Type="http://schemas.openxmlformats.org/officeDocument/2006/relationships/image" Target="../media/image4.emf"/></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12.xml"/><Relationship Id="rId1" Type="http://schemas.openxmlformats.org/officeDocument/2006/relationships/tags" Target="../tags/tag72.xml"/><Relationship Id="rId5" Type="http://schemas.openxmlformats.org/officeDocument/2006/relationships/image" Target="../media/image5.emf"/><Relationship Id="rId4" Type="http://schemas.openxmlformats.org/officeDocument/2006/relationships/image" Target="../media/image4.emf"/></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2.xml"/><Relationship Id="rId1" Type="http://schemas.openxmlformats.org/officeDocument/2006/relationships/tags" Target="../tags/tag73.xml"/><Relationship Id="rId4" Type="http://schemas.openxmlformats.org/officeDocument/2006/relationships/image" Target="../media/image4.emf"/></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2.xml"/><Relationship Id="rId1" Type="http://schemas.openxmlformats.org/officeDocument/2006/relationships/tags" Target="../tags/tag74.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oleObject" Target="../embeddings/oleObject41.bin"/></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6.xml"/><Relationship Id="rId1" Type="http://schemas.openxmlformats.org/officeDocument/2006/relationships/tags" Target="../tags/tag75.xml"/><Relationship Id="rId5" Type="http://schemas.openxmlformats.org/officeDocument/2006/relationships/image" Target="../media/image13.emf"/><Relationship Id="rId4" Type="http://schemas.openxmlformats.org/officeDocument/2006/relationships/image" Target="../media/image4.emf"/></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6.xml"/><Relationship Id="rId1" Type="http://schemas.openxmlformats.org/officeDocument/2006/relationships/tags" Target="../tags/tag76.xml"/><Relationship Id="rId6" Type="http://schemas.openxmlformats.org/officeDocument/2006/relationships/image" Target="../media/image35.emf"/><Relationship Id="rId5" Type="http://schemas.openxmlformats.org/officeDocument/2006/relationships/image" Target="../media/image4.emf"/><Relationship Id="rId4" Type="http://schemas.openxmlformats.org/officeDocument/2006/relationships/oleObject" Target="../embeddings/oleObject17.bin"/></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2.xml"/><Relationship Id="rId1" Type="http://schemas.openxmlformats.org/officeDocument/2006/relationships/tags" Target="../tags/tag7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oleObject" Target="../embeddings/oleObject42.bin"/></Relationships>
</file>

<file path=ppt/slides/_rels/slide9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svg"/><Relationship Id="rId2" Type="http://schemas.openxmlformats.org/officeDocument/2006/relationships/slideLayout" Target="../slideLayouts/slideLayout14.xml"/><Relationship Id="rId1" Type="http://schemas.openxmlformats.org/officeDocument/2006/relationships/tags" Target="../tags/tag78.xml"/><Relationship Id="rId6" Type="http://schemas.openxmlformats.org/officeDocument/2006/relationships/image" Target="../media/image15.png"/><Relationship Id="rId5" Type="http://schemas.openxmlformats.org/officeDocument/2006/relationships/image" Target="../media/image4.emf"/><Relationship Id="rId4" Type="http://schemas.openxmlformats.org/officeDocument/2006/relationships/oleObject" Target="../embeddings/oleObject6.bin"/></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1172C"/>
        </a:solidFill>
        <a:effectLst/>
      </p:bgPr>
    </p:bg>
    <p:spTree>
      <p:nvGrpSpPr>
        <p:cNvPr id="1" name="">
          <a:extLst>
            <a:ext uri="{FF2B5EF4-FFF2-40B4-BE49-F238E27FC236}">
              <a16:creationId xmlns:a16="http://schemas.microsoft.com/office/drawing/2014/main" id="{10779889-CCE9-1326-592D-DCBF43981376}"/>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9C572146-56E7-D06E-878B-D26AB0D43E1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4" name="think-cell data - do not delete" hidden="1">
                        <a:extLst>
                          <a:ext uri="{FF2B5EF4-FFF2-40B4-BE49-F238E27FC236}">
                            <a16:creationId xmlns:a16="http://schemas.microsoft.com/office/drawing/2014/main" id="{9C572146-56E7-D06E-878B-D26AB0D43E1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B000D8AC-E16B-9EAA-4495-182B64703722}"/>
              </a:ext>
            </a:extLst>
          </p:cNvPr>
          <p:cNvPicPr>
            <a:picLocks noGrp="1" noRot="1" noMove="1" noResize="1" noEditPoints="1" noAdjustHandles="1" noChangeArrowheads="1" noChangeShapeType="1" noCrop="1"/>
          </p:cNvPicPr>
          <p:nvPr/>
        </p:nvPicPr>
        <p:blipFill>
          <a:blip r:embed="rId5"/>
          <a:srcRect t="12237" b="31499"/>
          <a:stretch/>
        </p:blipFill>
        <p:spPr>
          <a:xfrm>
            <a:off x="0" y="0"/>
            <a:ext cx="12188952" cy="6858000"/>
          </a:xfrm>
          <a:prstGeom prst="rect">
            <a:avLst/>
          </a:prstGeom>
        </p:spPr>
      </p:pic>
      <p:sp>
        <p:nvSpPr>
          <p:cNvPr id="9" name="Rectangle 8">
            <a:extLst>
              <a:ext uri="{FF2B5EF4-FFF2-40B4-BE49-F238E27FC236}">
                <a16:creationId xmlns:a16="http://schemas.microsoft.com/office/drawing/2014/main" id="{B1C295E5-EBD2-BE7C-1120-30781304F716}"/>
              </a:ext>
            </a:extLst>
          </p:cNvPr>
          <p:cNvSpPr/>
          <p:nvPr/>
        </p:nvSpPr>
        <p:spPr>
          <a:xfrm>
            <a:off x="0" y="6210795"/>
            <a:ext cx="653143" cy="647205"/>
          </a:xfrm>
          <a:prstGeom prst="rect">
            <a:avLst/>
          </a:prstGeom>
          <a:solidFill>
            <a:srgbClr val="0117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A40231F-B343-44AB-17C5-1BC70291FC1B}"/>
              </a:ext>
            </a:extLst>
          </p:cNvPr>
          <p:cNvSpPr txBox="1"/>
          <p:nvPr/>
        </p:nvSpPr>
        <p:spPr>
          <a:xfrm>
            <a:off x="5038725" y="332422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F1DC9DC-8842-E58B-1CB7-6F58792ABD7C}"/>
              </a:ext>
            </a:extLst>
          </p:cNvPr>
          <p:cNvSpPr txBox="1"/>
          <p:nvPr/>
        </p:nvSpPr>
        <p:spPr>
          <a:xfrm>
            <a:off x="1415617" y="2321004"/>
            <a:ext cx="9360766"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a:noFill/>
                </a:ln>
                <a:solidFill>
                  <a:prstClr val="white"/>
                </a:solidFill>
                <a:effectLst/>
                <a:uLnTx/>
                <a:uFillTx/>
                <a:latin typeface="Aptos" panose="020B0004020202020204" pitchFamily="34" charset="0"/>
                <a:ea typeface="+mn-ea"/>
                <a:cs typeface="+mn-cs"/>
              </a:rPr>
              <a:t>Start Here</a:t>
            </a:r>
          </a:p>
        </p:txBody>
      </p:sp>
    </p:spTree>
    <p:extLst>
      <p:ext uri="{BB962C8B-B14F-4D97-AF65-F5344CB8AC3E}">
        <p14:creationId xmlns:p14="http://schemas.microsoft.com/office/powerpoint/2010/main" val="1389995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E750CA-301E-415A-B31E-07BB75C7370A}"/>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2">
            <a:extLst>
              <a:ext uri="{FF2B5EF4-FFF2-40B4-BE49-F238E27FC236}">
                <a16:creationId xmlns:a16="http://schemas.microsoft.com/office/drawing/2014/main" id="{6DF39699-0B42-0A45-4882-E37F900C5C0B}"/>
              </a:ext>
            </a:extLst>
          </p:cNvPr>
          <p:cNvSpPr txBox="1">
            <a:spLocks/>
          </p:cNvSpPr>
          <p:nvPr/>
        </p:nvSpPr>
        <p:spPr>
          <a:xfrm>
            <a:off x="354775" y="45425"/>
            <a:ext cx="106394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FDB813"/>
                </a:solidFill>
                <a:effectLst/>
                <a:uLnTx/>
                <a:uFillTx/>
                <a:latin typeface="Aptos" panose="020B0004020202020204" pitchFamily="34" charset="0"/>
                <a:ea typeface="+mj-ea"/>
                <a:cs typeface="+mj-cs"/>
              </a:rPr>
              <a:t>[Insert School Name]</a:t>
            </a:r>
            <a:r>
              <a:rPr kumimoji="0" lang="en-US" sz="4000" b="1" i="0" u="none" strike="noStrike" kern="1200" cap="none" spc="0" normalizeH="0" baseline="0" noProof="0">
                <a:ln>
                  <a:noFill/>
                </a:ln>
                <a:solidFill>
                  <a:prstClr val="white"/>
                </a:solidFill>
                <a:effectLst/>
                <a:uLnTx/>
                <a:uFillTx/>
                <a:latin typeface="Aptos" panose="020B0004020202020204" pitchFamily="34" charset="0"/>
                <a:ea typeface="+mj-ea"/>
                <a:cs typeface="+mj-cs"/>
              </a:rPr>
              <a:t>’s vision &amp; priorities</a:t>
            </a:r>
          </a:p>
        </p:txBody>
      </p:sp>
      <p:graphicFrame>
        <p:nvGraphicFramePr>
          <p:cNvPr id="3" name="think-cell data - do not delete" hidden="1">
            <a:extLst>
              <a:ext uri="{FF2B5EF4-FFF2-40B4-BE49-F238E27FC236}">
                <a16:creationId xmlns:a16="http://schemas.microsoft.com/office/drawing/2014/main" id="{793FFF63-73CC-42D3-BB43-44FEA9F2137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3" name="think-cell data - do not delete" hidden="1">
                        <a:extLst>
                          <a:ext uri="{FF2B5EF4-FFF2-40B4-BE49-F238E27FC236}">
                            <a16:creationId xmlns:a16="http://schemas.microsoft.com/office/drawing/2014/main" id="{793FFF63-73CC-42D3-BB43-44FEA9F2137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5" name="Rectangle 24">
            <a:extLst>
              <a:ext uri="{FF2B5EF4-FFF2-40B4-BE49-F238E27FC236}">
                <a16:creationId xmlns:a16="http://schemas.microsoft.com/office/drawing/2014/main" id="{FBB97CB9-0E07-232D-39D0-5BD598691B86}"/>
              </a:ext>
            </a:extLst>
          </p:cNvPr>
          <p:cNvSpPr/>
          <p:nvPr/>
        </p:nvSpPr>
        <p:spPr>
          <a:xfrm>
            <a:off x="573878" y="1505151"/>
            <a:ext cx="11044237" cy="4717036"/>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0B0004020202020204" pitchFamily="34" charset="0"/>
                <a:ea typeface="+mn-ea"/>
                <a:cs typeface="+mn-cs"/>
              </a:rPr>
              <a:t>FACILITATOR NOTE: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rPr>
              <a:t>Add your school's name to the slide title above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rPr>
              <a:t>Populate this slide with your school’s mission statement, goals, priorities, and/or vision for student and teacher success. Consider bringing in your district’s strategic priorities, as well. This will help ground your conversation about resource equity in what's most relevant to your own school.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rPr>
              <a:t>Then, delete this note.</a:t>
            </a:r>
          </a:p>
        </p:txBody>
      </p:sp>
      <p:sp>
        <p:nvSpPr>
          <p:cNvPr id="8" name="Slide Number Placeholder 7">
            <a:extLst>
              <a:ext uri="{FF2B5EF4-FFF2-40B4-BE49-F238E27FC236}">
                <a16:creationId xmlns:a16="http://schemas.microsoft.com/office/drawing/2014/main" id="{92EAB130-7A6B-7979-83A7-C5D1B3A9FC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72627576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pic>
        <p:nvPicPr>
          <p:cNvPr id="6" name="Picture 5" descr="A picture containing food&#10;&#10;Description automatically generated">
            <a:extLst>
              <a:ext uri="{FF2B5EF4-FFF2-40B4-BE49-F238E27FC236}">
                <a16:creationId xmlns:a16="http://schemas.microsoft.com/office/drawing/2014/main" id="{999CBEF7-C656-416B-A8FD-A230703BF0A2}"/>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4419105" y="-10391"/>
            <a:ext cx="2671012" cy="1540042"/>
          </a:xfrm>
          <a:prstGeom prst="rect">
            <a:avLst/>
          </a:prstGeom>
        </p:spPr>
      </p:pic>
      <p:pic>
        <p:nvPicPr>
          <p:cNvPr id="7" name="Picture 6" descr="A picture containing food&#10;&#10;Description automatically generated">
            <a:extLst>
              <a:ext uri="{FF2B5EF4-FFF2-40B4-BE49-F238E27FC236}">
                <a16:creationId xmlns:a16="http://schemas.microsoft.com/office/drawing/2014/main" id="{83D60E25-B52B-4CD1-97BC-5665E08A5214}"/>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a:ext>
            </a:extLst>
          </a:blip>
          <a:srcRect/>
          <a:stretch/>
        </p:blipFill>
        <p:spPr>
          <a:xfrm>
            <a:off x="0" y="0"/>
            <a:ext cx="4058159" cy="2125580"/>
          </a:xfrm>
          <a:prstGeom prst="rect">
            <a:avLst/>
          </a:prstGeom>
        </p:spPr>
      </p:pic>
      <p:pic>
        <p:nvPicPr>
          <p:cNvPr id="8" name="Picture 7" descr="A picture containing food&#10;&#10;Description automatically generated">
            <a:extLst>
              <a:ext uri="{FF2B5EF4-FFF2-40B4-BE49-F238E27FC236}">
                <a16:creationId xmlns:a16="http://schemas.microsoft.com/office/drawing/2014/main" id="{6660AD2C-1C46-401E-87BE-1463F517D96A}"/>
              </a:ext>
            </a:extLst>
          </p:cNvPr>
          <p:cNvPicPr>
            <a:picLocks noGrp="1" noRot="1" noChangeAspect="1" noMove="1" noResize="1" noEditPoints="1" noAdjustHandles="1" noChangeArrowheads="1" noChangeShapeType="1" noCrop="1"/>
          </p:cNvPicPr>
          <p:nvPr/>
        </p:nvPicPr>
        <p:blipFill rotWithShape="1">
          <a:blip r:embed="rId5" cstate="print">
            <a:extLst>
              <a:ext uri="{28A0092B-C50C-407E-A947-70E740481C1C}">
                <a14:useLocalDpi xmlns:a14="http://schemas.microsoft.com/office/drawing/2010/main"/>
              </a:ext>
            </a:extLst>
          </a:blip>
          <a:srcRect/>
          <a:stretch/>
        </p:blipFill>
        <p:spPr>
          <a:xfrm>
            <a:off x="221965" y="2322094"/>
            <a:ext cx="2575254" cy="2326106"/>
          </a:xfrm>
          <a:prstGeom prst="rect">
            <a:avLst/>
          </a:prstGeom>
        </p:spPr>
      </p:pic>
      <p:pic>
        <p:nvPicPr>
          <p:cNvPr id="9" name="Picture 8" descr="A picture containing food&#10;&#10;Description automatically generated">
            <a:extLst>
              <a:ext uri="{FF2B5EF4-FFF2-40B4-BE49-F238E27FC236}">
                <a16:creationId xmlns:a16="http://schemas.microsoft.com/office/drawing/2014/main" id="{CF4FF509-DB12-4CFF-9A6A-929100FFC370}"/>
              </a:ext>
            </a:extLst>
          </p:cNvPr>
          <p:cNvPicPr>
            <a:picLocks noGrp="1" noRot="1" noChangeAspect="1" noMove="1" noResize="1" noEditPoints="1" noAdjustHandles="1" noChangeArrowheads="1" noChangeShapeType="1" noCrop="1"/>
          </p:cNvPicPr>
          <p:nvPr/>
        </p:nvPicPr>
        <p:blipFill rotWithShape="1">
          <a:blip r:embed="rId6" cstate="print">
            <a:extLst>
              <a:ext uri="{28A0092B-C50C-407E-A947-70E740481C1C}">
                <a14:useLocalDpi xmlns:a14="http://schemas.microsoft.com/office/drawing/2010/main"/>
              </a:ext>
            </a:extLst>
          </a:blip>
          <a:srcRect/>
          <a:stretch/>
        </p:blipFill>
        <p:spPr>
          <a:xfrm>
            <a:off x="221965" y="4746915"/>
            <a:ext cx="4856501" cy="2125579"/>
          </a:xfrm>
          <a:prstGeom prst="rect">
            <a:avLst/>
          </a:prstGeom>
        </p:spPr>
      </p:pic>
      <p:sp>
        <p:nvSpPr>
          <p:cNvPr id="10" name="TextBox 9">
            <a:extLst>
              <a:ext uri="{FF2B5EF4-FFF2-40B4-BE49-F238E27FC236}">
                <a16:creationId xmlns:a16="http://schemas.microsoft.com/office/drawing/2014/main" id="{DF63066F-2F09-4B89-9A9F-CA97BF4A09A8}"/>
              </a:ext>
            </a:extLst>
          </p:cNvPr>
          <p:cNvSpPr txBox="1"/>
          <p:nvPr/>
        </p:nvSpPr>
        <p:spPr>
          <a:xfrm>
            <a:off x="7439025" y="5941727"/>
            <a:ext cx="4170695" cy="369332"/>
          </a:xfrm>
          <a:prstGeom prst="rect">
            <a:avLst/>
          </a:prstGeom>
          <a:solidFill>
            <a:schemeClr val="tx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7921D"/>
                </a:solidFill>
                <a:effectLst/>
                <a:uLnTx/>
                <a:uFillTx/>
                <a:latin typeface="Aptos" panose="020B0004020202020204" pitchFamily="34" charset="0"/>
                <a:ea typeface="+mn-ea"/>
                <a:cs typeface="+mn-cs"/>
              </a:rPr>
              <a:t>Date</a:t>
            </a:r>
          </a:p>
        </p:txBody>
      </p:sp>
      <p:sp>
        <p:nvSpPr>
          <p:cNvPr id="12" name="TextBox 11">
            <a:extLst>
              <a:ext uri="{FF2B5EF4-FFF2-40B4-BE49-F238E27FC236}">
                <a16:creationId xmlns:a16="http://schemas.microsoft.com/office/drawing/2014/main" id="{76FAACAF-E6EF-058B-4806-B0F46295DA1D}"/>
              </a:ext>
            </a:extLst>
          </p:cNvPr>
          <p:cNvSpPr txBox="1"/>
          <p:nvPr/>
        </p:nvSpPr>
        <p:spPr>
          <a:xfrm>
            <a:off x="7439025" y="5435229"/>
            <a:ext cx="377606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F7921D"/>
                </a:solidFill>
                <a:effectLst/>
                <a:uLnTx/>
                <a:uFillTx/>
                <a:latin typeface="Aptos" panose="020B0004020202020204" pitchFamily="34" charset="0"/>
                <a:ea typeface="+mn-ea"/>
                <a:cs typeface="+mn-cs"/>
              </a:rPr>
              <a:t>Meeting 5</a:t>
            </a:r>
          </a:p>
        </p:txBody>
      </p:sp>
      <p:sp>
        <p:nvSpPr>
          <p:cNvPr id="14" name="Slide Number Placeholder 13">
            <a:extLst>
              <a:ext uri="{FF2B5EF4-FFF2-40B4-BE49-F238E27FC236}">
                <a16:creationId xmlns:a16="http://schemas.microsoft.com/office/drawing/2014/main" id="{13ED7D94-45AB-66DD-9A25-DD8F15B91C4C}"/>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888888"/>
                </a:solidFill>
                <a:effectLst/>
                <a:uLnTx/>
                <a:uFillTx/>
                <a:latin typeface="Aptos" panose="020B0004020202020204" pitchFamily="34" charset="0"/>
                <a:sym typeface="Arial Narrow"/>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100" b="0" i="0" u="none" strike="noStrike" kern="1200" cap="none" spc="0" normalizeH="0" baseline="0" noProof="0">
              <a:ln>
                <a:noFill/>
              </a:ln>
              <a:solidFill>
                <a:srgbClr val="888888"/>
              </a:solidFill>
              <a:effectLst/>
              <a:uLnTx/>
              <a:uFillTx/>
              <a:latin typeface="Aptos" panose="020B0004020202020204" pitchFamily="34" charset="0"/>
              <a:sym typeface="Arial Narrow"/>
            </a:endParaRPr>
          </a:p>
        </p:txBody>
      </p:sp>
      <p:sp>
        <p:nvSpPr>
          <p:cNvPr id="2" name="TextBox 1">
            <a:extLst>
              <a:ext uri="{FF2B5EF4-FFF2-40B4-BE49-F238E27FC236}">
                <a16:creationId xmlns:a16="http://schemas.microsoft.com/office/drawing/2014/main" id="{4096EC4D-5138-1A8D-5806-19B2846DD0C5}"/>
              </a:ext>
            </a:extLst>
          </p:cNvPr>
          <p:cNvSpPr txBox="1"/>
          <p:nvPr/>
        </p:nvSpPr>
        <p:spPr>
          <a:xfrm>
            <a:off x="3206339" y="2897686"/>
            <a:ext cx="8730099" cy="92332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Aptos" panose="020B0004020202020204" pitchFamily="34" charset="0"/>
                <a:ea typeface="+mn-ea"/>
                <a:cs typeface="+mn-cs"/>
              </a:rPr>
              <a:t>Resource Equity in Action</a:t>
            </a:r>
            <a:endParaRPr kumimoji="0" lang="en-US" sz="5000" b="1"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3" name="TextBox 2">
            <a:extLst>
              <a:ext uri="{FF2B5EF4-FFF2-40B4-BE49-F238E27FC236}">
                <a16:creationId xmlns:a16="http://schemas.microsoft.com/office/drawing/2014/main" id="{2B074039-D97B-4588-D08B-3FBDA3EFDE94}"/>
              </a:ext>
            </a:extLst>
          </p:cNvPr>
          <p:cNvSpPr txBox="1"/>
          <p:nvPr/>
        </p:nvSpPr>
        <p:spPr>
          <a:xfrm>
            <a:off x="3229840" y="3695779"/>
            <a:ext cx="8239247" cy="615553"/>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a:ln>
                  <a:noFill/>
                </a:ln>
                <a:solidFill>
                  <a:prstClr val="white"/>
                </a:solidFill>
                <a:effectLst/>
                <a:uLnTx/>
                <a:uFillTx/>
                <a:latin typeface="Aptos Narrow" panose="020B0004020202020204" pitchFamily="34" charset="0"/>
                <a:ea typeface="+mn-ea"/>
                <a:cs typeface="+mn-cs"/>
              </a:rPr>
              <a:t>A 5-Step Facilitation Guide for Middle Schools</a:t>
            </a:r>
          </a:p>
        </p:txBody>
      </p:sp>
    </p:spTree>
    <p:extLst>
      <p:ext uri="{BB962C8B-B14F-4D97-AF65-F5344CB8AC3E}">
        <p14:creationId xmlns:p14="http://schemas.microsoft.com/office/powerpoint/2010/main" val="7891532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tile tx="0" ty="0" sx="40000" sy="40000" flip="none" algn="tl"/>
        </a:blipFill>
        <a:effectLst/>
      </p:bgPr>
    </p:bg>
    <p:spTree>
      <p:nvGrpSpPr>
        <p:cNvPr id="1" name="">
          <a:extLst>
            <a:ext uri="{FF2B5EF4-FFF2-40B4-BE49-F238E27FC236}">
              <a16:creationId xmlns:a16="http://schemas.microsoft.com/office/drawing/2014/main" id="{145BC198-27AD-B51D-EF3E-0A82C32713A7}"/>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8D75170-E6B2-8EA4-D8C0-A7866580BEC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4" name="think-cell data - do not delete" hidden="1">
                        <a:extLst>
                          <a:ext uri="{FF2B5EF4-FFF2-40B4-BE49-F238E27FC236}">
                            <a16:creationId xmlns:a16="http://schemas.microsoft.com/office/drawing/2014/main" id="{68D75170-E6B2-8EA4-D8C0-A7866580BEC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C8D5240C-FE27-E178-FA48-A7AB8471DA2C}"/>
              </a:ext>
            </a:extLst>
          </p:cNvPr>
          <p:cNvSpPr>
            <a:spLocks noGrp="1"/>
          </p:cNvSpPr>
          <p:nvPr>
            <p:ph type="title"/>
          </p:nvPr>
        </p:nvSpPr>
        <p:spPr>
          <a:xfrm>
            <a:off x="868180" y="570293"/>
            <a:ext cx="4033604" cy="1325563"/>
          </a:xfrm>
        </p:spPr>
        <p:txBody>
          <a:bodyPr vert="horz">
            <a:normAutofit/>
          </a:bodyPr>
          <a:lstStyle/>
          <a:p>
            <a:r>
              <a:rPr lang="en-US" sz="5400"/>
              <a:t>Agenda</a:t>
            </a:r>
          </a:p>
        </p:txBody>
      </p:sp>
      <p:graphicFrame>
        <p:nvGraphicFramePr>
          <p:cNvPr id="9" name="Table 8">
            <a:extLst>
              <a:ext uri="{FF2B5EF4-FFF2-40B4-BE49-F238E27FC236}">
                <a16:creationId xmlns:a16="http://schemas.microsoft.com/office/drawing/2014/main" id="{8CDB0B16-7884-64BA-D3FF-9384C835A446}"/>
              </a:ext>
            </a:extLst>
          </p:cNvPr>
          <p:cNvGraphicFramePr>
            <a:graphicFrameLocks noGrp="1"/>
          </p:cNvGraphicFramePr>
          <p:nvPr/>
        </p:nvGraphicFramePr>
        <p:xfrm>
          <a:off x="868180" y="2006261"/>
          <a:ext cx="6440423" cy="2704679"/>
        </p:xfrm>
        <a:graphic>
          <a:graphicData uri="http://schemas.openxmlformats.org/drawingml/2006/table">
            <a:tbl>
              <a:tblPr firstRow="1" bandRow="1">
                <a:tableStyleId>{5C22544A-7EE6-4342-B048-85BDC9FD1C3A}</a:tableStyleId>
              </a:tblPr>
              <a:tblGrid>
                <a:gridCol w="1358526">
                  <a:extLst>
                    <a:ext uri="{9D8B030D-6E8A-4147-A177-3AD203B41FA5}">
                      <a16:colId xmlns:a16="http://schemas.microsoft.com/office/drawing/2014/main" val="289397131"/>
                    </a:ext>
                  </a:extLst>
                </a:gridCol>
                <a:gridCol w="5081897">
                  <a:extLst>
                    <a:ext uri="{9D8B030D-6E8A-4147-A177-3AD203B41FA5}">
                      <a16:colId xmlns:a16="http://schemas.microsoft.com/office/drawing/2014/main" val="993778328"/>
                    </a:ext>
                  </a:extLst>
                </a:gridCol>
              </a:tblGrid>
              <a:tr h="704201">
                <a:tc>
                  <a:txBody>
                    <a:bodyPr/>
                    <a:lstStyle/>
                    <a:p>
                      <a:pPr algn="l"/>
                      <a:r>
                        <a:rPr lang="en-US" sz="2000" b="1">
                          <a:solidFill>
                            <a:srgbClr val="003057"/>
                          </a:solidFill>
                          <a:latin typeface="Aptos" panose="020B0004020202020204" pitchFamily="34" charset="0"/>
                        </a:rPr>
                        <a:t>5 min</a:t>
                      </a:r>
                    </a:p>
                  </a:txBody>
                  <a:tcPr>
                    <a:noFill/>
                  </a:tcPr>
                </a:tc>
                <a:tc>
                  <a:txBody>
                    <a:bodyPr/>
                    <a:lstStyle/>
                    <a:p>
                      <a:r>
                        <a:rPr lang="en-US" sz="2000" b="0">
                          <a:solidFill>
                            <a:schemeClr val="tx1"/>
                          </a:solidFill>
                          <a:latin typeface="Aptos" panose="020B0004020202020204" pitchFamily="34" charset="0"/>
                        </a:rPr>
                        <a:t>Objectives</a:t>
                      </a:r>
                    </a:p>
                  </a:txBody>
                  <a:tcPr>
                    <a:noFill/>
                  </a:tcPr>
                </a:tc>
                <a:extLst>
                  <a:ext uri="{0D108BD9-81ED-4DB2-BD59-A6C34878D82A}">
                    <a16:rowId xmlns:a16="http://schemas.microsoft.com/office/drawing/2014/main" val="1984067941"/>
                  </a:ext>
                </a:extLst>
              </a:tr>
              <a:tr h="902168">
                <a:tc>
                  <a:txBody>
                    <a:bodyPr/>
                    <a:lstStyle/>
                    <a:p>
                      <a:r>
                        <a:rPr lang="en-US" sz="2000" b="1">
                          <a:solidFill>
                            <a:srgbClr val="003057"/>
                          </a:solidFill>
                          <a:latin typeface="Aptos" panose="020B0004020202020204" pitchFamily="34" charset="0"/>
                        </a:rPr>
                        <a:t>30 min</a:t>
                      </a:r>
                    </a:p>
                  </a:txBody>
                  <a:tcPr>
                    <a:noFill/>
                  </a:tcPr>
                </a:tc>
                <a:tc>
                  <a:txBody>
                    <a:bodyPr/>
                    <a:lstStyle/>
                    <a:p>
                      <a:r>
                        <a:rPr lang="en-US" sz="2000" b="0">
                          <a:solidFill>
                            <a:schemeClr val="tx1"/>
                          </a:solidFill>
                          <a:latin typeface="Aptos" panose="020B0004020202020204" pitchFamily="34" charset="0"/>
                        </a:rPr>
                        <a:t>3rd Prioritized Resource Inequity: </a:t>
                      </a:r>
                      <a:br>
                        <a:rPr lang="en-US" sz="2000" b="0">
                          <a:solidFill>
                            <a:schemeClr val="tx1"/>
                          </a:solidFill>
                          <a:latin typeface="Aptos" panose="020B0004020202020204" pitchFamily="34" charset="0"/>
                        </a:rPr>
                      </a:br>
                      <a:r>
                        <a:rPr lang="en-US" sz="2000" b="0">
                          <a:solidFill>
                            <a:schemeClr val="tx1"/>
                          </a:solidFill>
                          <a:latin typeface="Aptos" panose="020B0004020202020204" pitchFamily="34" charset="0"/>
                        </a:rPr>
                        <a:t>Data and Discussion</a:t>
                      </a:r>
                    </a:p>
                    <a:p>
                      <a:endParaRPr lang="en-US" sz="2000" b="0">
                        <a:solidFill>
                          <a:schemeClr val="tx1"/>
                        </a:solidFill>
                        <a:latin typeface="Aptos" panose="020B0004020202020204" pitchFamily="34" charset="0"/>
                      </a:endParaRPr>
                    </a:p>
                  </a:txBody>
                  <a:tcPr>
                    <a:noFill/>
                  </a:tcPr>
                </a:tc>
                <a:extLst>
                  <a:ext uri="{0D108BD9-81ED-4DB2-BD59-A6C34878D82A}">
                    <a16:rowId xmlns:a16="http://schemas.microsoft.com/office/drawing/2014/main" val="3443398957"/>
                  </a:ext>
                </a:extLst>
              </a:tr>
              <a:tr h="994638">
                <a:tc>
                  <a:txBody>
                    <a:bodyPr/>
                    <a:lstStyle/>
                    <a:p>
                      <a:r>
                        <a:rPr lang="en-US" sz="2000" b="1">
                          <a:solidFill>
                            <a:srgbClr val="003057"/>
                          </a:solidFill>
                          <a:latin typeface="Aptos" panose="020B0004020202020204" pitchFamily="34" charset="0"/>
                        </a:rPr>
                        <a:t>25 min</a:t>
                      </a:r>
                    </a:p>
                  </a:txBody>
                  <a:tcPr>
                    <a:noFill/>
                  </a:tcPr>
                </a:tc>
                <a:tc>
                  <a:txBody>
                    <a:bodyPr/>
                    <a:lstStyle/>
                    <a:p>
                      <a:pPr>
                        <a:spcBef>
                          <a:spcPts val="600"/>
                        </a:spcBef>
                        <a:spcAft>
                          <a:spcPts val="0"/>
                        </a:spcAft>
                      </a:pPr>
                      <a:r>
                        <a:rPr lang="en-US" sz="2000" b="0">
                          <a:solidFill>
                            <a:schemeClr val="tx1"/>
                          </a:solidFill>
                          <a:latin typeface="Aptos" panose="020B0004020202020204" pitchFamily="34" charset="0"/>
                        </a:rPr>
                        <a:t>Reflection and What’s Next?</a:t>
                      </a:r>
                    </a:p>
                  </a:txBody>
                  <a:tcPr>
                    <a:noFill/>
                  </a:tcPr>
                </a:tc>
                <a:extLst>
                  <a:ext uri="{0D108BD9-81ED-4DB2-BD59-A6C34878D82A}">
                    <a16:rowId xmlns:a16="http://schemas.microsoft.com/office/drawing/2014/main" val="769194577"/>
                  </a:ext>
                </a:extLst>
              </a:tr>
            </a:tbl>
          </a:graphicData>
        </a:graphic>
      </p:graphicFrame>
      <p:sp>
        <p:nvSpPr>
          <p:cNvPr id="5" name="Slide Number Placeholder 4">
            <a:extLst>
              <a:ext uri="{FF2B5EF4-FFF2-40B4-BE49-F238E27FC236}">
                <a16:creationId xmlns:a16="http://schemas.microsoft.com/office/drawing/2014/main" id="{9E735B1B-98B2-088F-0BE4-01E4317255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7" name="Rounded Rectangle 6">
            <a:extLst>
              <a:ext uri="{FF2B5EF4-FFF2-40B4-BE49-F238E27FC236}">
                <a16:creationId xmlns:a16="http://schemas.microsoft.com/office/drawing/2014/main" id="{3C9525CF-FF01-73D3-9A4C-095FAB18CB7E}"/>
              </a:ext>
            </a:extLst>
          </p:cNvPr>
          <p:cNvSpPr/>
          <p:nvPr/>
        </p:nvSpPr>
        <p:spPr>
          <a:xfrm>
            <a:off x="6801274" y="705203"/>
            <a:ext cx="4801114" cy="5544871"/>
          </a:xfrm>
          <a:custGeom>
            <a:avLst/>
            <a:gdLst>
              <a:gd name="connsiteX0" fmla="*/ 0 w 4801114"/>
              <a:gd name="connsiteY0" fmla="*/ 154740 h 5544871"/>
              <a:gd name="connsiteX1" fmla="*/ 154740 w 4801114"/>
              <a:gd name="connsiteY1" fmla="*/ 0 h 5544871"/>
              <a:gd name="connsiteX2" fmla="*/ 841318 w 4801114"/>
              <a:gd name="connsiteY2" fmla="*/ 0 h 5544871"/>
              <a:gd name="connsiteX3" fmla="*/ 1393148 w 4801114"/>
              <a:gd name="connsiteY3" fmla="*/ 0 h 5544871"/>
              <a:gd name="connsiteX4" fmla="*/ 1989893 w 4801114"/>
              <a:gd name="connsiteY4" fmla="*/ 0 h 5544871"/>
              <a:gd name="connsiteX5" fmla="*/ 2631555 w 4801114"/>
              <a:gd name="connsiteY5" fmla="*/ 0 h 5544871"/>
              <a:gd name="connsiteX6" fmla="*/ 3183385 w 4801114"/>
              <a:gd name="connsiteY6" fmla="*/ 0 h 5544871"/>
              <a:gd name="connsiteX7" fmla="*/ 3914879 w 4801114"/>
              <a:gd name="connsiteY7" fmla="*/ 0 h 5544871"/>
              <a:gd name="connsiteX8" fmla="*/ 4646374 w 4801114"/>
              <a:gd name="connsiteY8" fmla="*/ 0 h 5544871"/>
              <a:gd name="connsiteX9" fmla="*/ 4801114 w 4801114"/>
              <a:gd name="connsiteY9" fmla="*/ 154740 h 5544871"/>
              <a:gd name="connsiteX10" fmla="*/ 4801114 w 4801114"/>
              <a:gd name="connsiteY10" fmla="*/ 809164 h 5544871"/>
              <a:gd name="connsiteX11" fmla="*/ 4801114 w 4801114"/>
              <a:gd name="connsiteY11" fmla="*/ 1515942 h 5544871"/>
              <a:gd name="connsiteX12" fmla="*/ 4801114 w 4801114"/>
              <a:gd name="connsiteY12" fmla="*/ 2065658 h 5544871"/>
              <a:gd name="connsiteX13" fmla="*/ 4801114 w 4801114"/>
              <a:gd name="connsiteY13" fmla="*/ 2720082 h 5544871"/>
              <a:gd name="connsiteX14" fmla="*/ 4801114 w 4801114"/>
              <a:gd name="connsiteY14" fmla="*/ 3217444 h 5544871"/>
              <a:gd name="connsiteX15" fmla="*/ 4801114 w 4801114"/>
              <a:gd name="connsiteY15" fmla="*/ 3976575 h 5544871"/>
              <a:gd name="connsiteX16" fmla="*/ 4801114 w 4801114"/>
              <a:gd name="connsiteY16" fmla="*/ 4630999 h 5544871"/>
              <a:gd name="connsiteX17" fmla="*/ 4801114 w 4801114"/>
              <a:gd name="connsiteY17" fmla="*/ 5390131 h 5544871"/>
              <a:gd name="connsiteX18" fmla="*/ 4646374 w 4801114"/>
              <a:gd name="connsiteY18" fmla="*/ 5544871 h 5544871"/>
              <a:gd name="connsiteX19" fmla="*/ 3959796 w 4801114"/>
              <a:gd name="connsiteY19" fmla="*/ 5544871 h 5544871"/>
              <a:gd name="connsiteX20" fmla="*/ 3273217 w 4801114"/>
              <a:gd name="connsiteY20" fmla="*/ 5544871 h 5544871"/>
              <a:gd name="connsiteX21" fmla="*/ 2541723 w 4801114"/>
              <a:gd name="connsiteY21" fmla="*/ 5544871 h 5544871"/>
              <a:gd name="connsiteX22" fmla="*/ 1855144 w 4801114"/>
              <a:gd name="connsiteY22" fmla="*/ 5544871 h 5544871"/>
              <a:gd name="connsiteX23" fmla="*/ 1123650 w 4801114"/>
              <a:gd name="connsiteY23" fmla="*/ 5544871 h 5544871"/>
              <a:gd name="connsiteX24" fmla="*/ 154740 w 4801114"/>
              <a:gd name="connsiteY24" fmla="*/ 5544871 h 5544871"/>
              <a:gd name="connsiteX25" fmla="*/ 0 w 4801114"/>
              <a:gd name="connsiteY25" fmla="*/ 5390131 h 5544871"/>
              <a:gd name="connsiteX26" fmla="*/ 0 w 4801114"/>
              <a:gd name="connsiteY26" fmla="*/ 4630999 h 5544871"/>
              <a:gd name="connsiteX27" fmla="*/ 0 w 4801114"/>
              <a:gd name="connsiteY27" fmla="*/ 4081283 h 5544871"/>
              <a:gd name="connsiteX28" fmla="*/ 0 w 4801114"/>
              <a:gd name="connsiteY28" fmla="*/ 3583921 h 5544871"/>
              <a:gd name="connsiteX29" fmla="*/ 0 w 4801114"/>
              <a:gd name="connsiteY29" fmla="*/ 3034205 h 5544871"/>
              <a:gd name="connsiteX30" fmla="*/ 0 w 4801114"/>
              <a:gd name="connsiteY30" fmla="*/ 2484489 h 5544871"/>
              <a:gd name="connsiteX31" fmla="*/ 0 w 4801114"/>
              <a:gd name="connsiteY31" fmla="*/ 1830065 h 5544871"/>
              <a:gd name="connsiteX32" fmla="*/ 0 w 4801114"/>
              <a:gd name="connsiteY32" fmla="*/ 1175641 h 5544871"/>
              <a:gd name="connsiteX33" fmla="*/ 0 w 4801114"/>
              <a:gd name="connsiteY33" fmla="*/ 154740 h 5544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01114" h="5544871" fill="none" extrusionOk="0">
                <a:moveTo>
                  <a:pt x="0" y="154740"/>
                </a:moveTo>
                <a:cubicBezTo>
                  <a:pt x="-941" y="72799"/>
                  <a:pt x="89258" y="5731"/>
                  <a:pt x="154740" y="0"/>
                </a:cubicBezTo>
                <a:cubicBezTo>
                  <a:pt x="409436" y="19599"/>
                  <a:pt x="631296" y="4819"/>
                  <a:pt x="841318" y="0"/>
                </a:cubicBezTo>
                <a:cubicBezTo>
                  <a:pt x="1051340" y="-4819"/>
                  <a:pt x="1192868" y="3291"/>
                  <a:pt x="1393148" y="0"/>
                </a:cubicBezTo>
                <a:cubicBezTo>
                  <a:pt x="1593428" y="-3291"/>
                  <a:pt x="1762414" y="8394"/>
                  <a:pt x="1989893" y="0"/>
                </a:cubicBezTo>
                <a:cubicBezTo>
                  <a:pt x="2217372" y="-8394"/>
                  <a:pt x="2486509" y="-15709"/>
                  <a:pt x="2631555" y="0"/>
                </a:cubicBezTo>
                <a:cubicBezTo>
                  <a:pt x="2776601" y="15709"/>
                  <a:pt x="3004488" y="-11568"/>
                  <a:pt x="3183385" y="0"/>
                </a:cubicBezTo>
                <a:cubicBezTo>
                  <a:pt x="3362282" y="11568"/>
                  <a:pt x="3575977" y="11998"/>
                  <a:pt x="3914879" y="0"/>
                </a:cubicBezTo>
                <a:cubicBezTo>
                  <a:pt x="4253781" y="-11998"/>
                  <a:pt x="4450970" y="18611"/>
                  <a:pt x="4646374" y="0"/>
                </a:cubicBezTo>
                <a:cubicBezTo>
                  <a:pt x="4736877" y="17702"/>
                  <a:pt x="4813029" y="74295"/>
                  <a:pt x="4801114" y="154740"/>
                </a:cubicBezTo>
                <a:cubicBezTo>
                  <a:pt x="4828672" y="460893"/>
                  <a:pt x="4826335" y="614903"/>
                  <a:pt x="4801114" y="809164"/>
                </a:cubicBezTo>
                <a:cubicBezTo>
                  <a:pt x="4775893" y="1003425"/>
                  <a:pt x="4772918" y="1247457"/>
                  <a:pt x="4801114" y="1515942"/>
                </a:cubicBezTo>
                <a:cubicBezTo>
                  <a:pt x="4829310" y="1784427"/>
                  <a:pt x="4786895" y="1885369"/>
                  <a:pt x="4801114" y="2065658"/>
                </a:cubicBezTo>
                <a:cubicBezTo>
                  <a:pt x="4815333" y="2245947"/>
                  <a:pt x="4805401" y="2452185"/>
                  <a:pt x="4801114" y="2720082"/>
                </a:cubicBezTo>
                <a:cubicBezTo>
                  <a:pt x="4796827" y="2987979"/>
                  <a:pt x="4795020" y="3060627"/>
                  <a:pt x="4801114" y="3217444"/>
                </a:cubicBezTo>
                <a:cubicBezTo>
                  <a:pt x="4807208" y="3374261"/>
                  <a:pt x="4816948" y="3752907"/>
                  <a:pt x="4801114" y="3976575"/>
                </a:cubicBezTo>
                <a:cubicBezTo>
                  <a:pt x="4785280" y="4200243"/>
                  <a:pt x="4830104" y="4339598"/>
                  <a:pt x="4801114" y="4630999"/>
                </a:cubicBezTo>
                <a:cubicBezTo>
                  <a:pt x="4772124" y="4922400"/>
                  <a:pt x="4823206" y="5206683"/>
                  <a:pt x="4801114" y="5390131"/>
                </a:cubicBezTo>
                <a:cubicBezTo>
                  <a:pt x="4803694" y="5481097"/>
                  <a:pt x="4728561" y="5558262"/>
                  <a:pt x="4646374" y="5544871"/>
                </a:cubicBezTo>
                <a:cubicBezTo>
                  <a:pt x="4378374" y="5550547"/>
                  <a:pt x="4136250" y="5523466"/>
                  <a:pt x="3959796" y="5544871"/>
                </a:cubicBezTo>
                <a:cubicBezTo>
                  <a:pt x="3783342" y="5566276"/>
                  <a:pt x="3497247" y="5533831"/>
                  <a:pt x="3273217" y="5544871"/>
                </a:cubicBezTo>
                <a:cubicBezTo>
                  <a:pt x="3049187" y="5555911"/>
                  <a:pt x="2865700" y="5566052"/>
                  <a:pt x="2541723" y="5544871"/>
                </a:cubicBezTo>
                <a:cubicBezTo>
                  <a:pt x="2217746" y="5523690"/>
                  <a:pt x="2127230" y="5533150"/>
                  <a:pt x="1855144" y="5544871"/>
                </a:cubicBezTo>
                <a:cubicBezTo>
                  <a:pt x="1583058" y="5556592"/>
                  <a:pt x="1347647" y="5574252"/>
                  <a:pt x="1123650" y="5544871"/>
                </a:cubicBezTo>
                <a:cubicBezTo>
                  <a:pt x="899653" y="5515490"/>
                  <a:pt x="416691" y="5553961"/>
                  <a:pt x="154740" y="5544871"/>
                </a:cubicBezTo>
                <a:cubicBezTo>
                  <a:pt x="81630" y="5532082"/>
                  <a:pt x="-3400" y="5487050"/>
                  <a:pt x="0" y="5390131"/>
                </a:cubicBezTo>
                <a:cubicBezTo>
                  <a:pt x="-36627" y="5068580"/>
                  <a:pt x="-8999" y="4858665"/>
                  <a:pt x="0" y="4630999"/>
                </a:cubicBezTo>
                <a:cubicBezTo>
                  <a:pt x="8999" y="4403333"/>
                  <a:pt x="8330" y="4314481"/>
                  <a:pt x="0" y="4081283"/>
                </a:cubicBezTo>
                <a:cubicBezTo>
                  <a:pt x="-8330" y="3848085"/>
                  <a:pt x="10863" y="3698168"/>
                  <a:pt x="0" y="3583921"/>
                </a:cubicBezTo>
                <a:cubicBezTo>
                  <a:pt x="-10863" y="3469674"/>
                  <a:pt x="-13898" y="3211005"/>
                  <a:pt x="0" y="3034205"/>
                </a:cubicBezTo>
                <a:cubicBezTo>
                  <a:pt x="13898" y="2857405"/>
                  <a:pt x="21455" y="2687414"/>
                  <a:pt x="0" y="2484489"/>
                </a:cubicBezTo>
                <a:cubicBezTo>
                  <a:pt x="-21455" y="2281564"/>
                  <a:pt x="16938" y="2004626"/>
                  <a:pt x="0" y="1830065"/>
                </a:cubicBezTo>
                <a:cubicBezTo>
                  <a:pt x="-16938" y="1655504"/>
                  <a:pt x="1188" y="1474630"/>
                  <a:pt x="0" y="1175641"/>
                </a:cubicBezTo>
                <a:cubicBezTo>
                  <a:pt x="-1188" y="876652"/>
                  <a:pt x="-14020" y="467989"/>
                  <a:pt x="0" y="154740"/>
                </a:cubicBezTo>
                <a:close/>
              </a:path>
              <a:path w="4801114" h="5544871" stroke="0" extrusionOk="0">
                <a:moveTo>
                  <a:pt x="0" y="154740"/>
                </a:moveTo>
                <a:cubicBezTo>
                  <a:pt x="-12265" y="61713"/>
                  <a:pt x="55551" y="5152"/>
                  <a:pt x="154740" y="0"/>
                </a:cubicBezTo>
                <a:cubicBezTo>
                  <a:pt x="301655" y="24297"/>
                  <a:pt x="635258" y="15392"/>
                  <a:pt x="886235" y="0"/>
                </a:cubicBezTo>
                <a:cubicBezTo>
                  <a:pt x="1137213" y="-15392"/>
                  <a:pt x="1303435" y="-16737"/>
                  <a:pt x="1482980" y="0"/>
                </a:cubicBezTo>
                <a:cubicBezTo>
                  <a:pt x="1662525" y="16737"/>
                  <a:pt x="1853508" y="-8294"/>
                  <a:pt x="2034810" y="0"/>
                </a:cubicBezTo>
                <a:cubicBezTo>
                  <a:pt x="2216112" y="8294"/>
                  <a:pt x="2528462" y="-16244"/>
                  <a:pt x="2721388" y="0"/>
                </a:cubicBezTo>
                <a:cubicBezTo>
                  <a:pt x="2914314" y="16244"/>
                  <a:pt x="3161422" y="13329"/>
                  <a:pt x="3318134" y="0"/>
                </a:cubicBezTo>
                <a:cubicBezTo>
                  <a:pt x="3474846" y="-13329"/>
                  <a:pt x="3792044" y="13332"/>
                  <a:pt x="4049628" y="0"/>
                </a:cubicBezTo>
                <a:cubicBezTo>
                  <a:pt x="4307212" y="-13332"/>
                  <a:pt x="4389074" y="-23138"/>
                  <a:pt x="4646374" y="0"/>
                </a:cubicBezTo>
                <a:cubicBezTo>
                  <a:pt x="4724264" y="12525"/>
                  <a:pt x="4793930" y="60946"/>
                  <a:pt x="4801114" y="154740"/>
                </a:cubicBezTo>
                <a:cubicBezTo>
                  <a:pt x="4788920" y="286633"/>
                  <a:pt x="4777018" y="512438"/>
                  <a:pt x="4801114" y="704456"/>
                </a:cubicBezTo>
                <a:cubicBezTo>
                  <a:pt x="4825210" y="896474"/>
                  <a:pt x="4808560" y="1054360"/>
                  <a:pt x="4801114" y="1358880"/>
                </a:cubicBezTo>
                <a:cubicBezTo>
                  <a:pt x="4793668" y="1663400"/>
                  <a:pt x="4798679" y="1670197"/>
                  <a:pt x="4801114" y="1960950"/>
                </a:cubicBezTo>
                <a:cubicBezTo>
                  <a:pt x="4803550" y="2251703"/>
                  <a:pt x="4798167" y="2366865"/>
                  <a:pt x="4801114" y="2720082"/>
                </a:cubicBezTo>
                <a:cubicBezTo>
                  <a:pt x="4804061" y="3073299"/>
                  <a:pt x="4803294" y="3298759"/>
                  <a:pt x="4801114" y="3479213"/>
                </a:cubicBezTo>
                <a:cubicBezTo>
                  <a:pt x="4798934" y="3659667"/>
                  <a:pt x="4813476" y="3882922"/>
                  <a:pt x="4801114" y="4028929"/>
                </a:cubicBezTo>
                <a:cubicBezTo>
                  <a:pt x="4788752" y="4174936"/>
                  <a:pt x="4779795" y="4446839"/>
                  <a:pt x="4801114" y="4683353"/>
                </a:cubicBezTo>
                <a:cubicBezTo>
                  <a:pt x="4822433" y="4919867"/>
                  <a:pt x="4818040" y="5164664"/>
                  <a:pt x="4801114" y="5390131"/>
                </a:cubicBezTo>
                <a:cubicBezTo>
                  <a:pt x="4799886" y="5471899"/>
                  <a:pt x="4747305" y="5541728"/>
                  <a:pt x="4646374" y="5544871"/>
                </a:cubicBezTo>
                <a:cubicBezTo>
                  <a:pt x="4527086" y="5560876"/>
                  <a:pt x="4374268" y="5526156"/>
                  <a:pt x="4139461" y="5544871"/>
                </a:cubicBezTo>
                <a:cubicBezTo>
                  <a:pt x="3904654" y="5563586"/>
                  <a:pt x="3587741" y="5513688"/>
                  <a:pt x="3407966" y="5544871"/>
                </a:cubicBezTo>
                <a:cubicBezTo>
                  <a:pt x="3228191" y="5576054"/>
                  <a:pt x="2935274" y="5576505"/>
                  <a:pt x="2766304" y="5544871"/>
                </a:cubicBezTo>
                <a:cubicBezTo>
                  <a:pt x="2597334" y="5513237"/>
                  <a:pt x="2441642" y="5539087"/>
                  <a:pt x="2214475" y="5544871"/>
                </a:cubicBezTo>
                <a:cubicBezTo>
                  <a:pt x="1987308" y="5550655"/>
                  <a:pt x="1724635" y="5538853"/>
                  <a:pt x="1572813" y="5544871"/>
                </a:cubicBezTo>
                <a:cubicBezTo>
                  <a:pt x="1420991" y="5550889"/>
                  <a:pt x="1289408" y="5554714"/>
                  <a:pt x="1065900" y="5544871"/>
                </a:cubicBezTo>
                <a:cubicBezTo>
                  <a:pt x="842392" y="5535028"/>
                  <a:pt x="367900" y="5555467"/>
                  <a:pt x="154740" y="5544871"/>
                </a:cubicBezTo>
                <a:cubicBezTo>
                  <a:pt x="67219" y="5549006"/>
                  <a:pt x="-10162" y="5462108"/>
                  <a:pt x="0" y="5390131"/>
                </a:cubicBezTo>
                <a:cubicBezTo>
                  <a:pt x="28900" y="5221302"/>
                  <a:pt x="5293" y="4943135"/>
                  <a:pt x="0" y="4683353"/>
                </a:cubicBezTo>
                <a:cubicBezTo>
                  <a:pt x="-5293" y="4423571"/>
                  <a:pt x="-14663" y="4308238"/>
                  <a:pt x="0" y="4133637"/>
                </a:cubicBezTo>
                <a:cubicBezTo>
                  <a:pt x="14663" y="3959036"/>
                  <a:pt x="9192" y="3651411"/>
                  <a:pt x="0" y="3426859"/>
                </a:cubicBezTo>
                <a:cubicBezTo>
                  <a:pt x="-9192" y="3202307"/>
                  <a:pt x="10107" y="3102755"/>
                  <a:pt x="0" y="2929497"/>
                </a:cubicBezTo>
                <a:cubicBezTo>
                  <a:pt x="-10107" y="2756239"/>
                  <a:pt x="19113" y="2500537"/>
                  <a:pt x="0" y="2222719"/>
                </a:cubicBezTo>
                <a:cubicBezTo>
                  <a:pt x="-19113" y="1944901"/>
                  <a:pt x="-15623" y="1783685"/>
                  <a:pt x="0" y="1673003"/>
                </a:cubicBezTo>
                <a:cubicBezTo>
                  <a:pt x="15623" y="1562321"/>
                  <a:pt x="9661" y="1351983"/>
                  <a:pt x="0" y="1175641"/>
                </a:cubicBezTo>
                <a:cubicBezTo>
                  <a:pt x="-9661" y="999299"/>
                  <a:pt x="36016" y="580215"/>
                  <a:pt x="0" y="154740"/>
                </a:cubicBezTo>
                <a:close/>
              </a:path>
            </a:pathLst>
          </a:custGeom>
          <a:solidFill>
            <a:schemeClr val="bg1">
              <a:lumMod val="95000"/>
            </a:schemeClr>
          </a:solidFill>
          <a:ln>
            <a:noFill/>
            <a:round/>
            <a:extLst>
              <a:ext uri="{C807C97D-BFC1-408E-A445-0C87EB9F89A2}">
                <ask:lineSketchStyleProps xmlns:ask="http://schemas.microsoft.com/office/drawing/2018/sketchyshapes" sd="1219033472">
                  <a:prstGeom prst="roundRect">
                    <a:avLst>
                      <a:gd name="adj" fmla="val 3223"/>
                    </a:avLst>
                  </a:prstGeom>
                  <ask:type>
                    <ask:lineSketchFreehand/>
                  </ask:type>
                </ask:lineSketchStyleProps>
              </a:ext>
            </a:extLst>
          </a:ln>
          <a:effectLst>
            <a:outerShdw blurRad="114300" dist="50800" dir="276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13" name="TextBox 12">
            <a:extLst>
              <a:ext uri="{FF2B5EF4-FFF2-40B4-BE49-F238E27FC236}">
                <a16:creationId xmlns:a16="http://schemas.microsoft.com/office/drawing/2014/main" id="{D904D714-0142-ED71-7692-A57C032ED13B}"/>
              </a:ext>
            </a:extLst>
          </p:cNvPr>
          <p:cNvSpPr txBox="1"/>
          <p:nvPr/>
        </p:nvSpPr>
        <p:spPr>
          <a:xfrm>
            <a:off x="7293613" y="1955816"/>
            <a:ext cx="3800211" cy="3888244"/>
          </a:xfrm>
          <a:prstGeom prst="rect">
            <a:avLst/>
          </a:prstGeom>
          <a:noFill/>
        </p:spPr>
        <p:txBody>
          <a:bodyPr wrap="square">
            <a:spAutoFit/>
          </a:bodyPr>
          <a:lstStyle/>
          <a:p>
            <a:pPr marL="0" marR="0" lvl="0" indent="0" algn="l" defTabSz="914400" rtl="0" eaLnBrk="1" fontAlgn="base" latinLnBrk="0" hangingPunct="1">
              <a:lnSpc>
                <a:spcPct val="100000"/>
              </a:lnSpc>
              <a:spcBef>
                <a:spcPts val="1600"/>
              </a:spcBef>
              <a:spcAft>
                <a:spcPts val="40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a:ea typeface="+mn-ea"/>
                <a:cs typeface="+mn-cs"/>
              </a:rPr>
              <a:t>During today’s session, we will…</a:t>
            </a:r>
          </a:p>
          <a:p>
            <a:pPr marL="285750" marR="0" lvl="0" indent="-285750" algn="l" defTabSz="914400" rtl="0" eaLnBrk="1" fontAlgn="base" latinLnBrk="0" hangingPunct="1">
              <a:lnSpc>
                <a:spcPct val="100000"/>
              </a:lnSpc>
              <a:spcBef>
                <a:spcPts val="1600"/>
              </a:spcBef>
              <a:spcAft>
                <a:spcPts val="4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a:ea typeface="+mn-ea"/>
                <a:cs typeface="+mn-cs"/>
              </a:rPr>
              <a:t>Make meaning out of our own data for one priority resource inequity</a:t>
            </a:r>
          </a:p>
          <a:p>
            <a:pPr marL="285750" marR="0" lvl="0" indent="-285750" algn="l" defTabSz="914400" rtl="0" eaLnBrk="1" fontAlgn="base" latinLnBrk="0" hangingPunct="1">
              <a:lnSpc>
                <a:spcPct val="100000"/>
              </a:lnSpc>
              <a:spcBef>
                <a:spcPts val="1600"/>
              </a:spcBef>
              <a:spcAft>
                <a:spcPts val="4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a:ea typeface="+mn-ea"/>
                <a:cs typeface="+mn-cs"/>
              </a:rPr>
              <a:t>Align on actions we can take to address this resource inequity</a:t>
            </a:r>
          </a:p>
          <a:p>
            <a:pPr marL="285750" marR="0" lvl="0" indent="-285750" algn="l" defTabSz="914400" rtl="0" eaLnBrk="1" fontAlgn="base" latinLnBrk="0" hangingPunct="1">
              <a:lnSpc>
                <a:spcPct val="100000"/>
              </a:lnSpc>
              <a:spcBef>
                <a:spcPts val="1600"/>
              </a:spcBef>
              <a:spcAft>
                <a:spcPts val="4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a:ea typeface="+mn-ea"/>
                <a:cs typeface="+mn-cs"/>
              </a:rPr>
              <a:t>Reflect on this experience</a:t>
            </a:r>
          </a:p>
          <a:p>
            <a:pPr marL="285750" marR="0" lvl="0" indent="-285750" algn="l" defTabSz="914400" rtl="0" eaLnBrk="1" fontAlgn="base" latinLnBrk="0" hangingPunct="1">
              <a:lnSpc>
                <a:spcPct val="100000"/>
              </a:lnSpc>
              <a:spcBef>
                <a:spcPts val="1600"/>
              </a:spcBef>
              <a:spcAft>
                <a:spcPts val="4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a:ea typeface="+mn-ea"/>
                <a:cs typeface="+mn-cs"/>
              </a:rPr>
              <a:t>Identify ways to drive change within our district as we move to action </a:t>
            </a:r>
          </a:p>
        </p:txBody>
      </p:sp>
      <p:sp>
        <p:nvSpPr>
          <p:cNvPr id="14" name="Title 2">
            <a:extLst>
              <a:ext uri="{FF2B5EF4-FFF2-40B4-BE49-F238E27FC236}">
                <a16:creationId xmlns:a16="http://schemas.microsoft.com/office/drawing/2014/main" id="{6E48C85C-E4AC-20CE-4B88-A208B486460D}"/>
              </a:ext>
            </a:extLst>
          </p:cNvPr>
          <p:cNvSpPr txBox="1">
            <a:spLocks/>
          </p:cNvSpPr>
          <p:nvPr/>
        </p:nvSpPr>
        <p:spPr>
          <a:xfrm>
            <a:off x="7293613" y="860236"/>
            <a:ext cx="392502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3057"/>
                </a:solidFill>
                <a:latin typeface="Aptos" panose="020B00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a:ln>
                  <a:noFill/>
                </a:ln>
                <a:solidFill>
                  <a:srgbClr val="003057"/>
                </a:solidFill>
                <a:effectLst/>
                <a:uLnTx/>
                <a:uFillTx/>
                <a:latin typeface="Aptos" panose="020B0004020202020204" pitchFamily="34" charset="0"/>
                <a:ea typeface="+mj-ea"/>
                <a:cs typeface="+mj-cs"/>
              </a:rPr>
              <a:t>Today’s Objectives</a:t>
            </a:r>
          </a:p>
        </p:txBody>
      </p:sp>
    </p:spTree>
    <p:extLst>
      <p:ext uri="{BB962C8B-B14F-4D97-AF65-F5344CB8AC3E}">
        <p14:creationId xmlns:p14="http://schemas.microsoft.com/office/powerpoint/2010/main" val="20199955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01172C"/>
        </a:solidFill>
        <a:effectLst/>
      </p:bgPr>
    </p:bg>
    <p:spTree>
      <p:nvGrpSpPr>
        <p:cNvPr id="1" name="">
          <a:extLst>
            <a:ext uri="{FF2B5EF4-FFF2-40B4-BE49-F238E27FC236}">
              <a16:creationId xmlns:a16="http://schemas.microsoft.com/office/drawing/2014/main" id="{2315FFA7-B049-6F35-C076-CB4BFC01CACB}"/>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9690B748-B964-BAF3-C239-2DBCE9DC00E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4" progId="TCLayout.ActiveDocument.1">
                  <p:embed/>
                </p:oleObj>
              </mc:Choice>
              <mc:Fallback>
                <p:oleObj name="think-cell Slide" r:id="rId3" imgW="484" imgH="484" progId="TCLayout.ActiveDocument.1">
                  <p:embed/>
                  <p:pic>
                    <p:nvPicPr>
                      <p:cNvPr id="4" name="think-cell data - do not delete" hidden="1">
                        <a:extLst>
                          <a:ext uri="{FF2B5EF4-FFF2-40B4-BE49-F238E27FC236}">
                            <a16:creationId xmlns:a16="http://schemas.microsoft.com/office/drawing/2014/main" id="{9690B748-B964-BAF3-C239-2DBCE9DC00E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6B9CC107-144D-609F-0068-9A6E876B3A43}"/>
              </a:ext>
            </a:extLst>
          </p:cNvPr>
          <p:cNvPicPr>
            <a:picLocks noGrp="1" noRot="1" noMove="1" noResize="1" noEditPoints="1" noAdjustHandles="1" noChangeArrowheads="1" noChangeShapeType="1" noCrop="1"/>
          </p:cNvPicPr>
          <p:nvPr/>
        </p:nvPicPr>
        <p:blipFill>
          <a:blip r:embed="rId5"/>
          <a:srcRect t="12237" b="31499"/>
          <a:stretch/>
        </p:blipFill>
        <p:spPr>
          <a:xfrm>
            <a:off x="0" y="0"/>
            <a:ext cx="12188952" cy="6858000"/>
          </a:xfrm>
          <a:prstGeom prst="rect">
            <a:avLst/>
          </a:prstGeom>
        </p:spPr>
      </p:pic>
      <p:sp>
        <p:nvSpPr>
          <p:cNvPr id="3" name="Slide Number Placeholder 2">
            <a:extLst>
              <a:ext uri="{FF2B5EF4-FFF2-40B4-BE49-F238E27FC236}">
                <a16:creationId xmlns:a16="http://schemas.microsoft.com/office/drawing/2014/main" id="{1FDD63E6-6964-6BAA-EC84-816112DAB617}"/>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srgbClr val="888888"/>
                </a:solidFill>
                <a:effectLst/>
                <a:uLnTx/>
                <a:uFillTx/>
                <a:latin typeface="Aptos" panose="020B0004020202020204" pitchFamily="34" charset="0"/>
                <a:sym typeface="Arial Narrow"/>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srgbClr val="888888"/>
              </a:solidFill>
              <a:effectLst/>
              <a:uLnTx/>
              <a:uFillTx/>
              <a:latin typeface="Aptos" panose="020B0004020202020204" pitchFamily="34" charset="0"/>
              <a:sym typeface="Arial Narrow"/>
            </a:endParaRPr>
          </a:p>
        </p:txBody>
      </p:sp>
      <p:sp>
        <p:nvSpPr>
          <p:cNvPr id="8" name="Rectangle 7">
            <a:extLst>
              <a:ext uri="{FF2B5EF4-FFF2-40B4-BE49-F238E27FC236}">
                <a16:creationId xmlns:a16="http://schemas.microsoft.com/office/drawing/2014/main" id="{6C7A6D80-B87B-741C-2CF7-FB933F6D5C87}"/>
              </a:ext>
            </a:extLst>
          </p:cNvPr>
          <p:cNvSpPr/>
          <p:nvPr/>
        </p:nvSpPr>
        <p:spPr>
          <a:xfrm>
            <a:off x="260603" y="1772575"/>
            <a:ext cx="11670791" cy="4616449"/>
          </a:xfrm>
          <a:prstGeom prst="rect">
            <a:avLst/>
          </a:prstGeom>
          <a:solidFill>
            <a:srgbClr val="FDB813">
              <a:lumMod val="40000"/>
              <a:lumOff val="60000"/>
            </a:srgbClr>
          </a:solidFill>
          <a:ln w="12700" cap="flat" cmpd="sng" algn="ctr">
            <a:noFill/>
            <a:prstDash val="solid"/>
            <a:miter lim="800000"/>
          </a:ln>
          <a:effectLst/>
        </p:spPr>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003057"/>
                </a:solidFill>
                <a:effectLst/>
                <a:uLnTx/>
                <a:uFillTx/>
                <a:latin typeface="Aptos" panose="020B0004020202020204" pitchFamily="34" charset="0"/>
                <a:ea typeface="+mn-ea"/>
                <a:cs typeface="+mn-cs"/>
              </a:rPr>
              <a:t>FACILITATOR NOTE: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prstClr val="black"/>
                </a:solidFill>
                <a:effectLst/>
                <a:uLnTx/>
                <a:uFillTx/>
                <a:latin typeface="Aptos" panose="020B0004020202020204" pitchFamily="34" charset="0"/>
                <a:ea typeface="+mn-ea"/>
                <a:cs typeface="+mn-cs"/>
              </a:rPr>
              <a:t>Add the title of prioritized resource equity #3 to the placeholder above.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ptos" panose="020B0004020202020204" pitchFamily="34" charset="0"/>
                <a:ea typeface="+mn-ea"/>
                <a:cs typeface="+mn-cs"/>
              </a:rPr>
              <a:t>Then, delete this facilitator note.</a:t>
            </a:r>
          </a:p>
        </p:txBody>
      </p:sp>
      <p:sp>
        <p:nvSpPr>
          <p:cNvPr id="13" name="TextBox 12">
            <a:extLst>
              <a:ext uri="{FF2B5EF4-FFF2-40B4-BE49-F238E27FC236}">
                <a16:creationId xmlns:a16="http://schemas.microsoft.com/office/drawing/2014/main" id="{6B80AC89-6407-5BB2-F9F6-D4288327CEF3}"/>
              </a:ext>
            </a:extLst>
          </p:cNvPr>
          <p:cNvSpPr txBox="1"/>
          <p:nvPr/>
        </p:nvSpPr>
        <p:spPr>
          <a:xfrm>
            <a:off x="332232" y="805994"/>
            <a:ext cx="1152753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7921D"/>
                </a:solidFill>
                <a:effectLst/>
                <a:uLnTx/>
                <a:uFillTx/>
                <a:latin typeface="Aptos" panose="020B0004020202020204" pitchFamily="34" charset="0"/>
                <a:ea typeface="+mn-ea"/>
                <a:cs typeface="+mn-cs"/>
              </a:rPr>
              <a:t>Priority Resource Inequity #3: </a:t>
            </a:r>
            <a:r>
              <a:rPr kumimoji="0" lang="en-US" sz="4400" b="1" i="0" u="none" strike="noStrike" kern="1200" cap="none" spc="0" normalizeH="0" baseline="0" noProof="0">
                <a:ln>
                  <a:noFill/>
                </a:ln>
                <a:solidFill>
                  <a:srgbClr val="F7921D"/>
                </a:solidFill>
                <a:effectLst/>
                <a:highlight>
                  <a:srgbClr val="FEE3A1"/>
                </a:highlight>
                <a:uLnTx/>
                <a:uFillTx/>
                <a:latin typeface="Aptos" panose="020B0004020202020204" pitchFamily="34" charset="0"/>
                <a:ea typeface="+mn-ea"/>
                <a:cs typeface="+mn-cs"/>
              </a:rPr>
              <a:t>[ADD HERE]</a:t>
            </a:r>
            <a:endParaRPr kumimoji="0" lang="en-US" sz="4400" b="0" i="0" u="none" strike="noStrike" kern="1200" cap="none" spc="0" normalizeH="0" baseline="0" noProof="0">
              <a:ln>
                <a:noFill/>
              </a:ln>
              <a:solidFill>
                <a:srgbClr val="F7921D"/>
              </a:solidFill>
              <a:effectLst/>
              <a:highlight>
                <a:srgbClr val="FEE3A1"/>
              </a:highligh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94705192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a:extLst>
            <a:ext uri="{FF2B5EF4-FFF2-40B4-BE49-F238E27FC236}">
              <a16:creationId xmlns:a16="http://schemas.microsoft.com/office/drawing/2014/main" id="{048E9EC5-93A3-0BC5-2345-48694D7DAEFC}"/>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D2C7978-2733-1205-A281-86793BC432F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4" name="think-cell data - do not delete" hidden="1">
                        <a:extLst>
                          <a:ext uri="{FF2B5EF4-FFF2-40B4-BE49-F238E27FC236}">
                            <a16:creationId xmlns:a16="http://schemas.microsoft.com/office/drawing/2014/main" id="{1D2C7978-2733-1205-A281-86793BC432F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DE92529F-F2D1-E5AC-B55C-5954D3D430B3}"/>
              </a:ext>
            </a:extLst>
          </p:cNvPr>
          <p:cNvSpPr>
            <a:spLocks noGrp="1"/>
          </p:cNvSpPr>
          <p:nvPr>
            <p:ph idx="1"/>
          </p:nvPr>
        </p:nvSpPr>
        <p:spPr>
          <a:xfrm>
            <a:off x="838200" y="2187574"/>
            <a:ext cx="10515600" cy="4351338"/>
          </a:xfrm>
        </p:spPr>
        <p:txBody>
          <a:bodyPr vert="horz" lIns="91440" tIns="45720" rIns="91440" bIns="45720" rtlCol="0" anchor="t">
            <a:noAutofit/>
          </a:bodyPr>
          <a:lstStyle/>
          <a:p>
            <a:pPr marL="0" indent="0">
              <a:buNone/>
            </a:pPr>
            <a:r>
              <a:rPr lang="en-US">
                <a:cs typeface="Arial"/>
              </a:rPr>
              <a:t>Insert the following slides</a:t>
            </a:r>
            <a:r>
              <a:rPr lang="en-US">
                <a:solidFill>
                  <a:srgbClr val="FF0000"/>
                </a:solidFill>
                <a:cs typeface="Arial"/>
              </a:rPr>
              <a:t> </a:t>
            </a:r>
            <a:r>
              <a:rPr lang="en-US">
                <a:cs typeface="Arial"/>
              </a:rPr>
              <a:t>into this spot in the deck:</a:t>
            </a:r>
          </a:p>
          <a:p>
            <a:pPr marL="514350" indent="-514350">
              <a:buFontTx/>
              <a:buAutoNum type="arabicPeriod"/>
            </a:pPr>
            <a:r>
              <a:rPr lang="en-US">
                <a:cs typeface="Arial" panose="020B0604020202020204" pitchFamily="34" charset="0"/>
              </a:rPr>
              <a:t>Your school’s data for prioritized resource inequity #1</a:t>
            </a:r>
          </a:p>
          <a:p>
            <a:pPr marL="514350" indent="-514350">
              <a:buFontTx/>
              <a:buAutoNum type="arabicPeriod"/>
            </a:pPr>
            <a:r>
              <a:rPr lang="en-US">
                <a:cs typeface="Arial"/>
              </a:rPr>
              <a:t>The discussion/actions slide for that same resource inequity (from the PREWORK: Before Meeting 4 section)</a:t>
            </a:r>
          </a:p>
          <a:p>
            <a:pPr marL="0" indent="0">
              <a:buNone/>
            </a:pPr>
            <a:endParaRPr lang="en-US">
              <a:cs typeface="Arial" panose="020B0604020202020204" pitchFamily="34" charset="0"/>
            </a:endParaRPr>
          </a:p>
          <a:p>
            <a:pPr marL="0" indent="0">
              <a:buNone/>
            </a:pPr>
            <a:r>
              <a:rPr lang="en-US">
                <a:cs typeface="Arial"/>
              </a:rPr>
              <a:t>Then, delete this placeholder slide.</a:t>
            </a:r>
          </a:p>
        </p:txBody>
      </p:sp>
      <p:sp>
        <p:nvSpPr>
          <p:cNvPr id="3" name="Slide Number Placeholder 2">
            <a:extLst>
              <a:ext uri="{FF2B5EF4-FFF2-40B4-BE49-F238E27FC236}">
                <a16:creationId xmlns:a16="http://schemas.microsoft.com/office/drawing/2014/main" id="{C0890B49-7F1E-FB1F-607F-AE20092D11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8" name="Rectangle 7">
            <a:extLst>
              <a:ext uri="{FF2B5EF4-FFF2-40B4-BE49-F238E27FC236}">
                <a16:creationId xmlns:a16="http://schemas.microsoft.com/office/drawing/2014/main" id="{3832E15D-E813-B2D6-564A-FBA6442A0AB6}"/>
              </a:ext>
            </a:extLst>
          </p:cNvPr>
          <p:cNvSpPr/>
          <p:nvPr/>
        </p:nvSpPr>
        <p:spPr>
          <a:xfrm>
            <a:off x="-4" y="0"/>
            <a:ext cx="12192003" cy="1313732"/>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4">
            <a:extLst>
              <a:ext uri="{FF2B5EF4-FFF2-40B4-BE49-F238E27FC236}">
                <a16:creationId xmlns:a16="http://schemas.microsoft.com/office/drawing/2014/main" id="{5EB7D082-5D46-5E4B-850F-F7A58879F3DB}"/>
              </a:ext>
            </a:extLst>
          </p:cNvPr>
          <p:cNvSpPr>
            <a:spLocks noGrp="1"/>
          </p:cNvSpPr>
          <p:nvPr>
            <p:ph type="title"/>
          </p:nvPr>
        </p:nvSpPr>
        <p:spPr>
          <a:xfrm>
            <a:off x="838200" y="365125"/>
            <a:ext cx="10515600" cy="806129"/>
          </a:xfrm>
        </p:spPr>
        <p:txBody>
          <a:bodyPr vert="horz">
            <a:noAutofit/>
          </a:bodyPr>
          <a:lstStyle/>
          <a:p>
            <a:r>
              <a:rPr lang="en-US" sz="3600" b="1"/>
              <a:t>[Facilitator: placeholder for data and </a:t>
            </a:r>
            <a:br>
              <a:rPr lang="en-US" sz="3600" b="1"/>
            </a:br>
            <a:r>
              <a:rPr lang="en-US" sz="3600" b="1"/>
              <a:t>discussion/action slides]</a:t>
            </a:r>
          </a:p>
        </p:txBody>
      </p:sp>
    </p:spTree>
    <p:extLst>
      <p:ext uri="{BB962C8B-B14F-4D97-AF65-F5344CB8AC3E}">
        <p14:creationId xmlns:p14="http://schemas.microsoft.com/office/powerpoint/2010/main" val="145813178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C1980-26AC-19A0-99F5-C00A43896E62}"/>
            </a:ext>
          </a:extLst>
        </p:cNvPr>
        <p:cNvGrpSpPr/>
        <p:nvPr/>
      </p:nvGrpSpPr>
      <p:grpSpPr>
        <a:xfrm>
          <a:off x="0" y="0"/>
          <a:ext cx="0" cy="0"/>
          <a:chOff x="0" y="0"/>
          <a:chExt cx="0" cy="0"/>
        </a:xfrm>
      </p:grpSpPr>
      <p:sp>
        <p:nvSpPr>
          <p:cNvPr id="35" name="Rectangle 34">
            <a:extLst>
              <a:ext uri="{FF2B5EF4-FFF2-40B4-BE49-F238E27FC236}">
                <a16:creationId xmlns:a16="http://schemas.microsoft.com/office/drawing/2014/main" id="{D8433930-4C8F-C1D0-D23F-50A16597D9CC}"/>
              </a:ext>
            </a:extLst>
          </p:cNvPr>
          <p:cNvSpPr/>
          <p:nvPr/>
        </p:nvSpPr>
        <p:spPr>
          <a:xfrm>
            <a:off x="-4" y="0"/>
            <a:ext cx="12192003" cy="1422046"/>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itle 2">
            <a:extLst>
              <a:ext uri="{FF2B5EF4-FFF2-40B4-BE49-F238E27FC236}">
                <a16:creationId xmlns:a16="http://schemas.microsoft.com/office/drawing/2014/main" id="{9C1EEBED-F76F-FB01-301B-CD51F969507C}"/>
              </a:ext>
            </a:extLst>
          </p:cNvPr>
          <p:cNvSpPr txBox="1">
            <a:spLocks/>
          </p:cNvSpPr>
          <p:nvPr/>
        </p:nvSpPr>
        <p:spPr>
          <a:xfrm>
            <a:off x="354773" y="45425"/>
            <a:ext cx="118372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a:ln>
                  <a:noFill/>
                </a:ln>
                <a:solidFill>
                  <a:prstClr val="white"/>
                </a:solidFill>
                <a:effectLst/>
                <a:uLnTx/>
                <a:uFillTx/>
                <a:latin typeface="Aptos" panose="020B0004020202020204" pitchFamily="34" charset="0"/>
                <a:ea typeface="+mj-ea"/>
                <a:cs typeface="+mj-cs"/>
              </a:rPr>
              <a:t>As we wrap up our discussion on this resource inequity, let’s consider …</a:t>
            </a:r>
          </a:p>
        </p:txBody>
      </p:sp>
      <p:graphicFrame>
        <p:nvGraphicFramePr>
          <p:cNvPr id="3" name="think-cell data - do not delete" hidden="1">
            <a:extLst>
              <a:ext uri="{FF2B5EF4-FFF2-40B4-BE49-F238E27FC236}">
                <a16:creationId xmlns:a16="http://schemas.microsoft.com/office/drawing/2014/main" id="{A647A35F-DC0F-FB15-F81D-A005DF10374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3" name="think-cell data - do not delete" hidden="1">
                        <a:extLst>
                          <a:ext uri="{FF2B5EF4-FFF2-40B4-BE49-F238E27FC236}">
                            <a16:creationId xmlns:a16="http://schemas.microsoft.com/office/drawing/2014/main" id="{A647A35F-DC0F-FB15-F81D-A005DF1037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Slide Number Placeholder 6">
            <a:extLst>
              <a:ext uri="{FF2B5EF4-FFF2-40B4-BE49-F238E27FC236}">
                <a16:creationId xmlns:a16="http://schemas.microsoft.com/office/drawing/2014/main" id="{36DF9D35-953F-1267-67BC-E40EFD6921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4" name="Rectangle: Rounded Corners 3">
            <a:extLst>
              <a:ext uri="{FF2B5EF4-FFF2-40B4-BE49-F238E27FC236}">
                <a16:creationId xmlns:a16="http://schemas.microsoft.com/office/drawing/2014/main" id="{E69C18E8-657D-1C2C-F0C8-0CC6C3259437}"/>
              </a:ext>
            </a:extLst>
          </p:cNvPr>
          <p:cNvSpPr/>
          <p:nvPr/>
        </p:nvSpPr>
        <p:spPr>
          <a:xfrm>
            <a:off x="695352" y="2027704"/>
            <a:ext cx="3501637" cy="3695925"/>
          </a:xfrm>
          <a:prstGeom prst="roundRect">
            <a:avLst>
              <a:gd name="adj" fmla="val 7478"/>
            </a:avLst>
          </a:prstGeom>
          <a:solidFill>
            <a:schemeClr val="bg1">
              <a:lumMod val="95000"/>
            </a:schemeClr>
          </a:solidFill>
          <a:ln>
            <a:noFill/>
          </a:ln>
          <a:effectLst>
            <a:outerShdw blurRad="114300" dist="50800" dir="276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rPr>
              <a:t>What needs to happen </a:t>
            </a:r>
            <a:br>
              <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rPr>
            </a:br>
            <a:r>
              <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rPr>
              <a:t>to get the ball rolling </a:t>
            </a:r>
            <a:br>
              <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rPr>
            </a:br>
            <a:r>
              <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rPr>
              <a:t>on the ideas and actions we discussed?</a:t>
            </a:r>
          </a:p>
        </p:txBody>
      </p:sp>
      <p:grpSp>
        <p:nvGrpSpPr>
          <p:cNvPr id="14" name="Group 13">
            <a:extLst>
              <a:ext uri="{FF2B5EF4-FFF2-40B4-BE49-F238E27FC236}">
                <a16:creationId xmlns:a16="http://schemas.microsoft.com/office/drawing/2014/main" id="{80BC2AC6-4E31-C9FD-8CE5-01F7F4122D58}"/>
              </a:ext>
            </a:extLst>
          </p:cNvPr>
          <p:cNvGrpSpPr/>
          <p:nvPr/>
        </p:nvGrpSpPr>
        <p:grpSpPr>
          <a:xfrm>
            <a:off x="2138178" y="2371920"/>
            <a:ext cx="615985" cy="632965"/>
            <a:chOff x="590177" y="1767408"/>
            <a:chExt cx="615985" cy="632965"/>
          </a:xfrm>
        </p:grpSpPr>
        <p:pic>
          <p:nvPicPr>
            <p:cNvPr id="6" name="Picture 5">
              <a:extLst>
                <a:ext uri="{FF2B5EF4-FFF2-40B4-BE49-F238E27FC236}">
                  <a16:creationId xmlns:a16="http://schemas.microsoft.com/office/drawing/2014/main" id="{0ECDC86B-AB6B-45F3-ED0C-1BCE6EB138E4}"/>
                </a:ext>
              </a:extLst>
            </p:cNvPr>
            <p:cNvPicPr>
              <a:picLocks noChangeAspect="1"/>
            </p:cNvPicPr>
            <p:nvPr/>
          </p:nvPicPr>
          <p:blipFill>
            <a:blip r:embed="rId5"/>
            <a:stretch>
              <a:fillRect/>
            </a:stretch>
          </p:blipFill>
          <p:spPr>
            <a:xfrm>
              <a:off x="590177" y="1767408"/>
              <a:ext cx="615985" cy="632965"/>
            </a:xfrm>
            <a:prstGeom prst="rect">
              <a:avLst/>
            </a:prstGeom>
          </p:spPr>
        </p:pic>
        <p:sp>
          <p:nvSpPr>
            <p:cNvPr id="9" name="Rectangle 8">
              <a:extLst>
                <a:ext uri="{FF2B5EF4-FFF2-40B4-BE49-F238E27FC236}">
                  <a16:creationId xmlns:a16="http://schemas.microsoft.com/office/drawing/2014/main" id="{9B6F603F-9DF6-A4B8-203B-89F2AA521F10}"/>
                </a:ext>
              </a:extLst>
            </p:cNvPr>
            <p:cNvSpPr/>
            <p:nvPr/>
          </p:nvSpPr>
          <p:spPr>
            <a:xfrm>
              <a:off x="778037" y="1988205"/>
              <a:ext cx="270244" cy="312201"/>
            </a:xfrm>
            <a:prstGeom prst="rect">
              <a:avLst/>
            </a:prstGeom>
            <a:noFill/>
          </p:spPr>
          <p:txBody>
            <a:bodyPr wrap="square" lIns="91440" tIns="45720" rIns="91440" bIns="45720">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400" b="1" i="0" u="none" strike="noStrike" kern="1200" cap="none" spc="0" normalizeH="0" baseline="0" noProof="0">
                  <a:ln w="1270">
                    <a:noFill/>
                    <a:prstDash val="solid"/>
                  </a:ln>
                  <a:solidFill>
                    <a:srgbClr val="FFFFFF"/>
                  </a:solidFill>
                  <a:effectLst>
                    <a:outerShdw blurRad="124841" dir="4468936" sx="106829" sy="106829" algn="tl" rotWithShape="0">
                      <a:prstClr val="black"/>
                    </a:outerShdw>
                  </a:effectLst>
                  <a:uLnTx/>
                  <a:uFillTx/>
                  <a:latin typeface="Aptos" panose="020B0004020202020204" pitchFamily="34" charset="0"/>
                  <a:ea typeface="+mn-ea"/>
                  <a:cs typeface="+mn-cs"/>
                </a:rPr>
                <a:t>1</a:t>
              </a:r>
            </a:p>
          </p:txBody>
        </p:sp>
      </p:grpSp>
      <p:sp>
        <p:nvSpPr>
          <p:cNvPr id="21" name="Rectangle: Rounded Corners 3">
            <a:extLst>
              <a:ext uri="{FF2B5EF4-FFF2-40B4-BE49-F238E27FC236}">
                <a16:creationId xmlns:a16="http://schemas.microsoft.com/office/drawing/2014/main" id="{3D932997-4873-544C-02C5-9AB06EBADC0A}"/>
              </a:ext>
            </a:extLst>
          </p:cNvPr>
          <p:cNvSpPr/>
          <p:nvPr/>
        </p:nvSpPr>
        <p:spPr>
          <a:xfrm>
            <a:off x="4557841" y="2041235"/>
            <a:ext cx="3501637" cy="3695925"/>
          </a:xfrm>
          <a:prstGeom prst="roundRect">
            <a:avLst>
              <a:gd name="adj" fmla="val 7478"/>
            </a:avLst>
          </a:prstGeom>
          <a:solidFill>
            <a:schemeClr val="bg1">
              <a:lumMod val="95000"/>
            </a:schemeClr>
          </a:solidFill>
          <a:ln>
            <a:noFill/>
          </a:ln>
          <a:effectLst>
            <a:outerShdw blurRad="114300" dist="50800" dir="276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rPr>
              <a:t>Who will own </a:t>
            </a:r>
            <a:br>
              <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rPr>
            </a:br>
            <a:r>
              <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rPr>
              <a:t>the next step on these ideas and actions? </a:t>
            </a:r>
          </a:p>
        </p:txBody>
      </p:sp>
      <p:grpSp>
        <p:nvGrpSpPr>
          <p:cNvPr id="24" name="Group 23">
            <a:extLst>
              <a:ext uri="{FF2B5EF4-FFF2-40B4-BE49-F238E27FC236}">
                <a16:creationId xmlns:a16="http://schemas.microsoft.com/office/drawing/2014/main" id="{4345DC8E-983E-7A03-8CC2-2F26C4892860}"/>
              </a:ext>
            </a:extLst>
          </p:cNvPr>
          <p:cNvGrpSpPr/>
          <p:nvPr/>
        </p:nvGrpSpPr>
        <p:grpSpPr>
          <a:xfrm>
            <a:off x="6000666" y="2352004"/>
            <a:ext cx="615985" cy="632965"/>
            <a:chOff x="590177" y="1767408"/>
            <a:chExt cx="615985" cy="632965"/>
          </a:xfrm>
        </p:grpSpPr>
        <p:pic>
          <p:nvPicPr>
            <p:cNvPr id="25" name="Picture 24">
              <a:extLst>
                <a:ext uri="{FF2B5EF4-FFF2-40B4-BE49-F238E27FC236}">
                  <a16:creationId xmlns:a16="http://schemas.microsoft.com/office/drawing/2014/main" id="{220C4D19-3479-59FA-1CAE-E87C34B5DEE0}"/>
                </a:ext>
              </a:extLst>
            </p:cNvPr>
            <p:cNvPicPr>
              <a:picLocks noChangeAspect="1"/>
            </p:cNvPicPr>
            <p:nvPr/>
          </p:nvPicPr>
          <p:blipFill>
            <a:blip r:embed="rId5"/>
            <a:stretch>
              <a:fillRect/>
            </a:stretch>
          </p:blipFill>
          <p:spPr>
            <a:xfrm>
              <a:off x="590177" y="1767408"/>
              <a:ext cx="615985" cy="632965"/>
            </a:xfrm>
            <a:prstGeom prst="rect">
              <a:avLst/>
            </a:prstGeom>
          </p:spPr>
        </p:pic>
        <p:sp>
          <p:nvSpPr>
            <p:cNvPr id="26" name="Rectangle 25">
              <a:extLst>
                <a:ext uri="{FF2B5EF4-FFF2-40B4-BE49-F238E27FC236}">
                  <a16:creationId xmlns:a16="http://schemas.microsoft.com/office/drawing/2014/main" id="{8C294502-2EBB-DCC3-A518-05E1DCBA7AE7}"/>
                </a:ext>
              </a:extLst>
            </p:cNvPr>
            <p:cNvSpPr/>
            <p:nvPr/>
          </p:nvSpPr>
          <p:spPr>
            <a:xfrm>
              <a:off x="778037" y="1988205"/>
              <a:ext cx="270244" cy="312201"/>
            </a:xfrm>
            <a:prstGeom prst="rect">
              <a:avLst/>
            </a:prstGeom>
            <a:noFill/>
          </p:spPr>
          <p:txBody>
            <a:bodyPr wrap="square" lIns="91440" tIns="45720" rIns="91440" bIns="45720">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400" b="1" i="0" u="none" strike="noStrike" kern="1200" cap="none" spc="0" normalizeH="0" baseline="0" noProof="0">
                  <a:ln w="1270">
                    <a:noFill/>
                    <a:prstDash val="solid"/>
                  </a:ln>
                  <a:solidFill>
                    <a:srgbClr val="FFFFFF"/>
                  </a:solidFill>
                  <a:effectLst>
                    <a:outerShdw blurRad="124841" dir="4468936" sx="106829" sy="106829" algn="tl" rotWithShape="0">
                      <a:prstClr val="black"/>
                    </a:outerShdw>
                  </a:effectLst>
                  <a:uLnTx/>
                  <a:uFillTx/>
                  <a:latin typeface="Aptos" panose="020B0004020202020204" pitchFamily="34" charset="0"/>
                  <a:ea typeface="+mn-ea"/>
                  <a:cs typeface="+mn-cs"/>
                </a:rPr>
                <a:t>2</a:t>
              </a:r>
            </a:p>
          </p:txBody>
        </p:sp>
      </p:grpSp>
      <p:sp>
        <p:nvSpPr>
          <p:cNvPr id="27" name="Rectangle: Rounded Corners 3">
            <a:extLst>
              <a:ext uri="{FF2B5EF4-FFF2-40B4-BE49-F238E27FC236}">
                <a16:creationId xmlns:a16="http://schemas.microsoft.com/office/drawing/2014/main" id="{C9AAFBA6-926B-AB3B-F339-25D1362DA907}"/>
              </a:ext>
            </a:extLst>
          </p:cNvPr>
          <p:cNvSpPr/>
          <p:nvPr/>
        </p:nvSpPr>
        <p:spPr>
          <a:xfrm>
            <a:off x="8377156" y="2027704"/>
            <a:ext cx="3501637" cy="3695925"/>
          </a:xfrm>
          <a:prstGeom prst="roundRect">
            <a:avLst>
              <a:gd name="adj" fmla="val 7478"/>
            </a:avLst>
          </a:prstGeom>
          <a:solidFill>
            <a:schemeClr val="bg1">
              <a:lumMod val="95000"/>
            </a:schemeClr>
          </a:solidFill>
          <a:ln>
            <a:noFill/>
          </a:ln>
          <a:effectLst>
            <a:outerShdw blurRad="114300" dist="50800" dir="276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rPr>
              <a:t>Do we have </a:t>
            </a:r>
            <a:br>
              <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rPr>
            </a:br>
            <a:r>
              <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rPr>
              <a:t>any outstanding questions?</a:t>
            </a:r>
          </a:p>
        </p:txBody>
      </p:sp>
      <p:grpSp>
        <p:nvGrpSpPr>
          <p:cNvPr id="28" name="Group 27">
            <a:extLst>
              <a:ext uri="{FF2B5EF4-FFF2-40B4-BE49-F238E27FC236}">
                <a16:creationId xmlns:a16="http://schemas.microsoft.com/office/drawing/2014/main" id="{FC9A1E92-D379-241D-FA38-D9B451BA3FD2}"/>
              </a:ext>
            </a:extLst>
          </p:cNvPr>
          <p:cNvGrpSpPr/>
          <p:nvPr/>
        </p:nvGrpSpPr>
        <p:grpSpPr>
          <a:xfrm>
            <a:off x="9819981" y="2371919"/>
            <a:ext cx="615985" cy="632965"/>
            <a:chOff x="590177" y="1767408"/>
            <a:chExt cx="615985" cy="632965"/>
          </a:xfrm>
        </p:grpSpPr>
        <p:pic>
          <p:nvPicPr>
            <p:cNvPr id="29" name="Picture 28">
              <a:extLst>
                <a:ext uri="{FF2B5EF4-FFF2-40B4-BE49-F238E27FC236}">
                  <a16:creationId xmlns:a16="http://schemas.microsoft.com/office/drawing/2014/main" id="{86523804-3867-968B-C053-7C35F8A5DC28}"/>
                </a:ext>
              </a:extLst>
            </p:cNvPr>
            <p:cNvPicPr>
              <a:picLocks noChangeAspect="1"/>
            </p:cNvPicPr>
            <p:nvPr/>
          </p:nvPicPr>
          <p:blipFill>
            <a:blip r:embed="rId5"/>
            <a:stretch>
              <a:fillRect/>
            </a:stretch>
          </p:blipFill>
          <p:spPr>
            <a:xfrm>
              <a:off x="590177" y="1767408"/>
              <a:ext cx="615985" cy="632965"/>
            </a:xfrm>
            <a:prstGeom prst="rect">
              <a:avLst/>
            </a:prstGeom>
          </p:spPr>
        </p:pic>
        <p:sp>
          <p:nvSpPr>
            <p:cNvPr id="30" name="Rectangle 29">
              <a:extLst>
                <a:ext uri="{FF2B5EF4-FFF2-40B4-BE49-F238E27FC236}">
                  <a16:creationId xmlns:a16="http://schemas.microsoft.com/office/drawing/2014/main" id="{6F83E208-D71E-E61D-E178-B4B1437FDD2E}"/>
                </a:ext>
              </a:extLst>
            </p:cNvPr>
            <p:cNvSpPr/>
            <p:nvPr/>
          </p:nvSpPr>
          <p:spPr>
            <a:xfrm>
              <a:off x="778037" y="1988205"/>
              <a:ext cx="270244" cy="312201"/>
            </a:xfrm>
            <a:prstGeom prst="rect">
              <a:avLst/>
            </a:prstGeom>
            <a:noFill/>
          </p:spPr>
          <p:txBody>
            <a:bodyPr wrap="square" lIns="91440" tIns="45720" rIns="91440" bIns="45720">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400" b="1" i="0" u="none" strike="noStrike" kern="1200" cap="none" spc="0" normalizeH="0" baseline="0" noProof="0">
                  <a:ln w="1270">
                    <a:noFill/>
                    <a:prstDash val="solid"/>
                  </a:ln>
                  <a:solidFill>
                    <a:srgbClr val="FFFFFF"/>
                  </a:solidFill>
                  <a:effectLst>
                    <a:outerShdw blurRad="124841" dir="4468936" sx="106829" sy="106829" algn="tl" rotWithShape="0">
                      <a:prstClr val="black"/>
                    </a:outerShdw>
                  </a:effectLst>
                  <a:uLnTx/>
                  <a:uFillTx/>
                  <a:latin typeface="Aptos" panose="020B0004020202020204" pitchFamily="34" charset="0"/>
                  <a:ea typeface="+mn-ea"/>
                  <a:cs typeface="+mn-cs"/>
                </a:rPr>
                <a:t>3</a:t>
              </a:r>
            </a:p>
          </p:txBody>
        </p:sp>
      </p:grpSp>
    </p:spTree>
    <p:extLst>
      <p:ext uri="{BB962C8B-B14F-4D97-AF65-F5344CB8AC3E}">
        <p14:creationId xmlns:p14="http://schemas.microsoft.com/office/powerpoint/2010/main" val="17961907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01172C"/>
        </a:solidFill>
        <a:effectLst/>
      </p:bgPr>
    </p:bg>
    <p:spTree>
      <p:nvGrpSpPr>
        <p:cNvPr id="1" name="">
          <a:extLst>
            <a:ext uri="{FF2B5EF4-FFF2-40B4-BE49-F238E27FC236}">
              <a16:creationId xmlns:a16="http://schemas.microsoft.com/office/drawing/2014/main" id="{3E1108E0-1C36-01F8-A204-DBD4F2C4B45A}"/>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C8CD8EF2-730E-C1AE-903A-DB700C86AC0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think-cell data - do not delete" hidden="1">
                        <a:extLst>
                          <a:ext uri="{FF2B5EF4-FFF2-40B4-BE49-F238E27FC236}">
                            <a16:creationId xmlns:a16="http://schemas.microsoft.com/office/drawing/2014/main" id="{C8CD8EF2-730E-C1AE-903A-DB700C86AC0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A0DD40FA-31B2-B037-45E2-281EA6504C33}"/>
              </a:ext>
            </a:extLst>
          </p:cNvPr>
          <p:cNvPicPr>
            <a:picLocks noGrp="1" noRot="1" noMove="1" noResize="1" noEditPoints="1" noAdjustHandles="1" noChangeArrowheads="1" noChangeShapeType="1" noCrop="1"/>
          </p:cNvPicPr>
          <p:nvPr/>
        </p:nvPicPr>
        <p:blipFill>
          <a:blip r:embed="rId6"/>
          <a:srcRect t="12237" b="31499"/>
          <a:stretch/>
        </p:blipFill>
        <p:spPr>
          <a:xfrm>
            <a:off x="0" y="0"/>
            <a:ext cx="12188952" cy="6858000"/>
          </a:xfrm>
          <a:prstGeom prst="rect">
            <a:avLst/>
          </a:prstGeom>
        </p:spPr>
      </p:pic>
      <p:sp>
        <p:nvSpPr>
          <p:cNvPr id="8" name="Title 1">
            <a:extLst>
              <a:ext uri="{FF2B5EF4-FFF2-40B4-BE49-F238E27FC236}">
                <a16:creationId xmlns:a16="http://schemas.microsoft.com/office/drawing/2014/main" id="{70BC330F-C7F3-C721-E3DB-3489B9717A2B}"/>
              </a:ext>
            </a:extLst>
          </p:cNvPr>
          <p:cNvSpPr txBox="1">
            <a:spLocks/>
          </p:cNvSpPr>
          <p:nvPr/>
        </p:nvSpPr>
        <p:spPr>
          <a:xfrm>
            <a:off x="2260238" y="1616682"/>
            <a:ext cx="7668476" cy="3624636"/>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800" b="1" i="0" u="none" strike="noStrike" kern="1200" cap="none" spc="0" normalizeH="0" baseline="0" noProof="0">
                <a:ln>
                  <a:noFill/>
                </a:ln>
                <a:solidFill>
                  <a:prstClr val="white"/>
                </a:solidFill>
                <a:effectLst/>
                <a:uLnTx/>
                <a:uFillTx/>
                <a:latin typeface="Aptos" panose="020B0004020202020204" pitchFamily="34" charset="0"/>
                <a:cs typeface="Arial"/>
                <a:sym typeface="Arial"/>
              </a:rPr>
              <a:t>What’s next?</a:t>
            </a:r>
          </a:p>
        </p:txBody>
      </p:sp>
      <p:sp>
        <p:nvSpPr>
          <p:cNvPr id="2" name="Slide Number Placeholder 1">
            <a:extLst>
              <a:ext uri="{FF2B5EF4-FFF2-40B4-BE49-F238E27FC236}">
                <a16:creationId xmlns:a16="http://schemas.microsoft.com/office/drawing/2014/main" id="{2389CBAC-2246-9FCA-C159-77D6C97CDA75}"/>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srgbClr val="888888"/>
                </a:solidFill>
                <a:effectLst/>
                <a:uLnTx/>
                <a:uFillTx/>
                <a:latin typeface="Arial Narrow"/>
                <a:sym typeface="Arial Narrow"/>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srgbClr val="888888"/>
              </a:solidFill>
              <a:effectLst/>
              <a:uLnTx/>
              <a:uFillTx/>
              <a:latin typeface="Arial Narrow"/>
              <a:sym typeface="Arial Narrow"/>
            </a:endParaRPr>
          </a:p>
        </p:txBody>
      </p:sp>
    </p:spTree>
    <p:extLst>
      <p:ext uri="{BB962C8B-B14F-4D97-AF65-F5344CB8AC3E}">
        <p14:creationId xmlns:p14="http://schemas.microsoft.com/office/powerpoint/2010/main" val="248308619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40000"/>
            <a:lum/>
          </a:blip>
          <a:srcRect/>
          <a:tile tx="0" ty="0" sx="40000" sy="40000" flip="none" algn="tl"/>
        </a:blipFill>
        <a:effectLst/>
      </p:bgPr>
    </p:bg>
    <p:spTree>
      <p:nvGrpSpPr>
        <p:cNvPr id="1" name="">
          <a:extLst>
            <a:ext uri="{FF2B5EF4-FFF2-40B4-BE49-F238E27FC236}">
              <a16:creationId xmlns:a16="http://schemas.microsoft.com/office/drawing/2014/main" id="{E89C6826-43F5-28BA-6A70-E9CE34838548}"/>
            </a:ext>
          </a:extLst>
        </p:cNvPr>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DB70C73C-ACA3-DAD3-56DB-A54AD86F0F5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04" imgH="403" progId="TCLayout.ActiveDocument.1">
                  <p:embed/>
                </p:oleObj>
              </mc:Choice>
              <mc:Fallback>
                <p:oleObj name="think-cell Slide" r:id="rId5" imgW="404" imgH="403" progId="TCLayout.ActiveDocument.1">
                  <p:embed/>
                  <p:pic>
                    <p:nvPicPr>
                      <p:cNvPr id="13" name="think-cell data - do not delete" hidden="1">
                        <a:extLst>
                          <a:ext uri="{FF2B5EF4-FFF2-40B4-BE49-F238E27FC236}">
                            <a16:creationId xmlns:a16="http://schemas.microsoft.com/office/drawing/2014/main" id="{DB70C73C-ACA3-DAD3-56DB-A54AD86F0F5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5" name="Thought Bubble: Cloud 14">
            <a:extLst>
              <a:ext uri="{FF2B5EF4-FFF2-40B4-BE49-F238E27FC236}">
                <a16:creationId xmlns:a16="http://schemas.microsoft.com/office/drawing/2014/main" id="{D1A71A54-59BB-05D4-C576-E95665C0F986}"/>
              </a:ext>
            </a:extLst>
          </p:cNvPr>
          <p:cNvSpPr/>
          <p:nvPr/>
        </p:nvSpPr>
        <p:spPr>
          <a:xfrm flipH="1">
            <a:off x="5506864" y="3509352"/>
            <a:ext cx="5792325" cy="2443500"/>
          </a:xfrm>
          <a:prstGeom prst="wedgeRoundRectCallout">
            <a:avLst/>
          </a:prstGeom>
          <a:solidFill>
            <a:schemeClr val="bg1">
              <a:lumMod val="95000"/>
            </a:schemeClr>
          </a:solidFill>
          <a:ln>
            <a:noFill/>
          </a:ln>
          <a:effectLst>
            <a:outerShdw blurRad="114300" dist="50800" dir="276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3057"/>
                </a:solidFill>
                <a:effectLst/>
                <a:uLnTx/>
                <a:uFillTx/>
                <a:latin typeface="Aptos" panose="020B0004020202020204" pitchFamily="34" charset="0"/>
                <a:ea typeface="+mn-ea"/>
                <a:cs typeface="+mn-cs"/>
              </a:rPr>
              <a:t>What data or learnings did we uncover that you hadn’t considered or reflected on before?</a:t>
            </a:r>
          </a:p>
        </p:txBody>
      </p:sp>
      <p:sp>
        <p:nvSpPr>
          <p:cNvPr id="2" name="Slide Number Placeholder 1">
            <a:extLst>
              <a:ext uri="{FF2B5EF4-FFF2-40B4-BE49-F238E27FC236}">
                <a16:creationId xmlns:a16="http://schemas.microsoft.com/office/drawing/2014/main" id="{97F1D407-156B-B6C5-1A35-A86D234295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8" name="Thought Bubble: Cloud 14">
            <a:extLst>
              <a:ext uri="{FF2B5EF4-FFF2-40B4-BE49-F238E27FC236}">
                <a16:creationId xmlns:a16="http://schemas.microsoft.com/office/drawing/2014/main" id="{50B1E030-5474-4460-86E4-61314FF733CB}"/>
              </a:ext>
            </a:extLst>
          </p:cNvPr>
          <p:cNvSpPr/>
          <p:nvPr/>
        </p:nvSpPr>
        <p:spPr>
          <a:xfrm>
            <a:off x="576984" y="2386910"/>
            <a:ext cx="5423381" cy="2084180"/>
          </a:xfrm>
          <a:prstGeom prst="wedgeRoundRectCallout">
            <a:avLst/>
          </a:prstGeom>
          <a:solidFill>
            <a:schemeClr val="bg1">
              <a:lumMod val="95000"/>
            </a:schemeClr>
          </a:solidFill>
          <a:ln>
            <a:noFill/>
          </a:ln>
          <a:effectLst>
            <a:outerShdw blurRad="114300" dist="50800" dir="276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3057"/>
                </a:solidFill>
                <a:effectLst/>
                <a:uLnTx/>
                <a:uFillTx/>
                <a:latin typeface="Aptos" panose="020B0004020202020204" pitchFamily="34" charset="0"/>
                <a:ea typeface="+mn-ea"/>
                <a:cs typeface="+mn-cs"/>
              </a:rPr>
              <a:t>What about this process did you like? What would you change?</a:t>
            </a:r>
          </a:p>
        </p:txBody>
      </p:sp>
      <p:sp>
        <p:nvSpPr>
          <p:cNvPr id="4" name="Rectangle 3">
            <a:extLst>
              <a:ext uri="{FF2B5EF4-FFF2-40B4-BE49-F238E27FC236}">
                <a16:creationId xmlns:a16="http://schemas.microsoft.com/office/drawing/2014/main" id="{872042CD-72EF-3123-2CC7-CBABA6D41749}"/>
              </a:ext>
            </a:extLst>
          </p:cNvPr>
          <p:cNvSpPr/>
          <p:nvPr/>
        </p:nvSpPr>
        <p:spPr>
          <a:xfrm>
            <a:off x="-4" y="-13448"/>
            <a:ext cx="12192003" cy="2100565"/>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2">
            <a:extLst>
              <a:ext uri="{FF2B5EF4-FFF2-40B4-BE49-F238E27FC236}">
                <a16:creationId xmlns:a16="http://schemas.microsoft.com/office/drawing/2014/main" id="{9CE631CD-25FD-A898-E84D-09276EE79FF0}"/>
              </a:ext>
            </a:extLst>
          </p:cNvPr>
          <p:cNvSpPr txBox="1">
            <a:spLocks/>
          </p:cNvSpPr>
          <p:nvPr/>
        </p:nvSpPr>
        <p:spPr>
          <a:xfrm>
            <a:off x="356318" y="198266"/>
            <a:ext cx="1111556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ptos" panose="020B0004020202020204" pitchFamily="34" charset="0"/>
                <a:ea typeface="+mj-ea"/>
                <a:cs typeface="+mj-cs"/>
              </a:rPr>
              <a:t>We did it! Now that we’ve completed the initial process, let’s reflect.</a:t>
            </a:r>
          </a:p>
        </p:txBody>
      </p:sp>
      <p:sp>
        <p:nvSpPr>
          <p:cNvPr id="9" name="Title 1">
            <a:extLst>
              <a:ext uri="{FF2B5EF4-FFF2-40B4-BE49-F238E27FC236}">
                <a16:creationId xmlns:a16="http://schemas.microsoft.com/office/drawing/2014/main" id="{889DA37A-00B2-0871-4C9B-8297C4158469}"/>
              </a:ext>
            </a:extLst>
          </p:cNvPr>
          <p:cNvSpPr txBox="1">
            <a:spLocks/>
          </p:cNvSpPr>
          <p:nvPr/>
        </p:nvSpPr>
        <p:spPr>
          <a:xfrm>
            <a:off x="356318" y="1428559"/>
            <a:ext cx="9868517" cy="841957"/>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000" b="0" i="0" u="none" strike="noStrike" kern="1200" cap="none" spc="0" normalizeH="0" baseline="0" noProof="0">
                <a:ln>
                  <a:noFill/>
                </a:ln>
                <a:solidFill>
                  <a:prstClr val="white"/>
                </a:solidFill>
                <a:effectLst/>
                <a:uLnTx/>
                <a:uFillTx/>
                <a:latin typeface="Aptos" panose="020B0004020202020204" pitchFamily="34" charset="0"/>
                <a:cs typeface="Arial"/>
                <a:sym typeface="Arial"/>
              </a:rPr>
              <a:t>Reflect independently for two minutes, and then share ideas as a group:</a:t>
            </a:r>
          </a:p>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endParaRPr kumimoji="0" lang="en-US" sz="2000" b="0" i="0" u="none" strike="noStrike" kern="1200" cap="none" spc="0" normalizeH="0" baseline="0" noProof="0">
              <a:ln>
                <a:noFill/>
              </a:ln>
              <a:solidFill>
                <a:prstClr val="white"/>
              </a:solidFill>
              <a:effectLst/>
              <a:uLnTx/>
              <a:uFillTx/>
              <a:latin typeface="Aptos" panose="020B0004020202020204" pitchFamily="34" charset="0"/>
              <a:cs typeface="Arial"/>
              <a:sym typeface="Arial"/>
            </a:endParaRPr>
          </a:p>
        </p:txBody>
      </p:sp>
    </p:spTree>
    <p:extLst>
      <p:ext uri="{BB962C8B-B14F-4D97-AF65-F5344CB8AC3E}">
        <p14:creationId xmlns:p14="http://schemas.microsoft.com/office/powerpoint/2010/main" val="120788633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44E39-7AED-9716-3BB6-66DC62E38DA3}"/>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E5649CB5-4F2A-2A00-CD5F-59FF0546631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3" name="think-cell data - do not delete" hidden="1">
                        <a:extLst>
                          <a:ext uri="{FF2B5EF4-FFF2-40B4-BE49-F238E27FC236}">
                            <a16:creationId xmlns:a16="http://schemas.microsoft.com/office/drawing/2014/main" id="{E5649CB5-4F2A-2A00-CD5F-59FF054663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4E899C54-D94A-D983-FC5B-C8E6648AFBCF}"/>
              </a:ext>
            </a:extLst>
          </p:cNvPr>
          <p:cNvSpPr txBox="1"/>
          <p:nvPr/>
        </p:nvSpPr>
        <p:spPr>
          <a:xfrm>
            <a:off x="2613753" y="2048568"/>
            <a:ext cx="2093975" cy="1200329"/>
          </a:xfrm>
          <a:prstGeom prst="rect">
            <a:avLst/>
          </a:prstGeom>
          <a:solidFill>
            <a:schemeClr val="accent4">
              <a:lumMod val="20000"/>
              <a:lumOff val="80000"/>
            </a:schemeClr>
          </a:solidFill>
        </p:spPr>
        <p:txBody>
          <a:bodyPr wrap="square" lIns="182880" rIns="9144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Meetings 2 &amp;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Review and Prioritize Key Inequities</a:t>
            </a:r>
          </a:p>
        </p:txBody>
      </p:sp>
      <p:sp>
        <p:nvSpPr>
          <p:cNvPr id="56" name="TextBox 55">
            <a:extLst>
              <a:ext uri="{FF2B5EF4-FFF2-40B4-BE49-F238E27FC236}">
                <a16:creationId xmlns:a16="http://schemas.microsoft.com/office/drawing/2014/main" id="{8D76753D-EBFD-14D9-D2B8-4A70B60B2B96}"/>
              </a:ext>
            </a:extLst>
          </p:cNvPr>
          <p:cNvSpPr txBox="1"/>
          <p:nvPr/>
        </p:nvSpPr>
        <p:spPr>
          <a:xfrm>
            <a:off x="2612513" y="3293420"/>
            <a:ext cx="2091989" cy="2824174"/>
          </a:xfrm>
          <a:prstGeom prst="rect">
            <a:avLst/>
          </a:prstGeom>
          <a:noFill/>
          <a:ln w="28575">
            <a:solidFill>
              <a:schemeClr val="accent4">
                <a:lumMod val="20000"/>
                <a:lumOff val="80000"/>
              </a:schemeClr>
            </a:solidFill>
          </a:ln>
        </p:spPr>
        <p:txBody>
          <a:bodyPr wrap="square" lIns="182880" tIns="182880" rIns="91440" bIns="45720" rtlCol="0" anchor="t">
            <a:no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Explore 10 common resource inequities</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Discuss the degree to which each resource inequity might be occurring in our school</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Prioritize 3 inequities to assess further as a team</a:t>
            </a:r>
          </a:p>
        </p:txBody>
      </p:sp>
      <p:sp>
        <p:nvSpPr>
          <p:cNvPr id="5" name="TextBox 4">
            <a:extLst>
              <a:ext uri="{FF2B5EF4-FFF2-40B4-BE49-F238E27FC236}">
                <a16:creationId xmlns:a16="http://schemas.microsoft.com/office/drawing/2014/main" id="{F767EE61-B53A-B248-77EA-170100BC15E6}"/>
              </a:ext>
            </a:extLst>
          </p:cNvPr>
          <p:cNvSpPr txBox="1"/>
          <p:nvPr/>
        </p:nvSpPr>
        <p:spPr>
          <a:xfrm>
            <a:off x="5050004" y="2047721"/>
            <a:ext cx="2091989" cy="1200329"/>
          </a:xfrm>
          <a:prstGeom prst="rect">
            <a:avLst/>
          </a:prstGeom>
          <a:solidFill>
            <a:schemeClr val="bg2">
              <a:lumMod val="20000"/>
              <a:lumOff val="80000"/>
            </a:schemeClr>
          </a:solidFill>
          <a:ln>
            <a:noFill/>
            <a:prstDash val="lgDash"/>
          </a:ln>
        </p:spPr>
        <p:txBody>
          <a:bodyPr wrap="square" lIns="182880" rIns="9144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Asynchronous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Data Collection</a:t>
            </a:r>
          </a:p>
        </p:txBody>
      </p:sp>
      <p:sp>
        <p:nvSpPr>
          <p:cNvPr id="57" name="TextBox 56">
            <a:extLst>
              <a:ext uri="{FF2B5EF4-FFF2-40B4-BE49-F238E27FC236}">
                <a16:creationId xmlns:a16="http://schemas.microsoft.com/office/drawing/2014/main" id="{8E650FFD-6A43-561A-6C43-E190A19FDE6F}"/>
              </a:ext>
            </a:extLst>
          </p:cNvPr>
          <p:cNvSpPr txBox="1"/>
          <p:nvPr/>
        </p:nvSpPr>
        <p:spPr>
          <a:xfrm>
            <a:off x="5048516" y="3293421"/>
            <a:ext cx="2091989" cy="2824172"/>
          </a:xfrm>
          <a:prstGeom prst="rect">
            <a:avLst/>
          </a:prstGeom>
          <a:noFill/>
          <a:ln w="12700">
            <a:solidFill>
              <a:schemeClr val="bg2">
                <a:lumMod val="40000"/>
                <a:lumOff val="60000"/>
              </a:schemeClr>
            </a:solidFill>
            <a:prstDash val="lgDash"/>
          </a:ln>
        </p:spPr>
        <p:txBody>
          <a:bodyPr wrap="square" lIns="182880" tIns="182880" rIns="91440" bIns="45720" rtlCol="0" anchor="t">
            <a:no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Source relevant qualitative and quantitative data related to our priority resource inequities</a:t>
            </a:r>
          </a:p>
        </p:txBody>
      </p:sp>
      <p:sp>
        <p:nvSpPr>
          <p:cNvPr id="6" name="TextBox 5">
            <a:extLst>
              <a:ext uri="{FF2B5EF4-FFF2-40B4-BE49-F238E27FC236}">
                <a16:creationId xmlns:a16="http://schemas.microsoft.com/office/drawing/2014/main" id="{D02C6AC1-55A9-7635-E6C7-4AE40A0210A8}"/>
              </a:ext>
            </a:extLst>
          </p:cNvPr>
          <p:cNvSpPr txBox="1"/>
          <p:nvPr/>
        </p:nvSpPr>
        <p:spPr>
          <a:xfrm>
            <a:off x="7484269" y="2048568"/>
            <a:ext cx="2093975" cy="1200329"/>
          </a:xfrm>
          <a:prstGeom prst="rect">
            <a:avLst/>
          </a:prstGeom>
          <a:solidFill>
            <a:schemeClr val="accent4">
              <a:lumMod val="20000"/>
              <a:lumOff val="80000"/>
            </a:schemeClr>
          </a:solidFill>
        </p:spPr>
        <p:txBody>
          <a:bodyPr wrap="square" lIns="182880" tIns="45720" rIns="91440" bIns="4572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Meetings 4 &amp; 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Meaning Making and Action Planning</a:t>
            </a:r>
          </a:p>
        </p:txBody>
      </p:sp>
      <p:sp>
        <p:nvSpPr>
          <p:cNvPr id="58" name="TextBox 57">
            <a:extLst>
              <a:ext uri="{FF2B5EF4-FFF2-40B4-BE49-F238E27FC236}">
                <a16:creationId xmlns:a16="http://schemas.microsoft.com/office/drawing/2014/main" id="{93B4622E-C133-9B81-7F30-35898FB7D610}"/>
              </a:ext>
            </a:extLst>
          </p:cNvPr>
          <p:cNvSpPr txBox="1"/>
          <p:nvPr/>
        </p:nvSpPr>
        <p:spPr>
          <a:xfrm>
            <a:off x="7484519" y="3293420"/>
            <a:ext cx="2091989" cy="2824172"/>
          </a:xfrm>
          <a:prstGeom prst="rect">
            <a:avLst/>
          </a:prstGeom>
          <a:solidFill>
            <a:schemeClr val="bg1"/>
          </a:solidFill>
          <a:ln w="28575">
            <a:solidFill>
              <a:schemeClr val="accent4">
                <a:lumMod val="20000"/>
                <a:lumOff val="80000"/>
              </a:schemeClr>
            </a:solidFill>
          </a:ln>
        </p:spPr>
        <p:txBody>
          <a:bodyPr wrap="square" lIns="182880" tIns="182880" rIns="91440" bIns="45720" rtlCol="0" anchor="t">
            <a:no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Dive deep into our priority resource inequities with our own data</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Discuss trends</a:t>
            </a:r>
            <a:b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b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and underlying factors</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Identify and align on actions and next steps</a:t>
            </a:r>
          </a:p>
        </p:txBody>
      </p:sp>
      <p:sp>
        <p:nvSpPr>
          <p:cNvPr id="8" name="Slide Number Placeholder 7">
            <a:extLst>
              <a:ext uri="{FF2B5EF4-FFF2-40B4-BE49-F238E27FC236}">
                <a16:creationId xmlns:a16="http://schemas.microsoft.com/office/drawing/2014/main" id="{48E2A6BF-09B0-4762-B10C-ED9F43831D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20" name="Rectangle 19">
            <a:extLst>
              <a:ext uri="{FF2B5EF4-FFF2-40B4-BE49-F238E27FC236}">
                <a16:creationId xmlns:a16="http://schemas.microsoft.com/office/drawing/2014/main" id="{5D48ACD3-2C4D-324D-7115-C729BC43DD2A}"/>
              </a:ext>
            </a:extLst>
          </p:cNvPr>
          <p:cNvSpPr/>
          <p:nvPr/>
        </p:nvSpPr>
        <p:spPr>
          <a:xfrm>
            <a:off x="9920522" y="3293421"/>
            <a:ext cx="2091989" cy="2824171"/>
          </a:xfrm>
          <a:prstGeom prst="rect">
            <a:avLst/>
          </a:prstGeom>
          <a:noFill/>
          <a:ln>
            <a:solidFill>
              <a:schemeClr val="bg2">
                <a:lumMod val="40000"/>
                <a:lumOff val="6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lIns="182880" tIns="182880" rIns="91440" bIns="45720" rtlCol="0" anchor="t" anchorCtr="0"/>
          <a:lstStyle/>
          <a:p>
            <a:pPr marL="0" marR="0" lvl="0" indent="0" algn="l" defTabSz="844550" rtl="0" eaLnBrk="1" fontAlgn="auto" latinLnBrk="0" hangingPunct="1">
              <a:lnSpc>
                <a:spcPct val="90000"/>
              </a:lnSpc>
              <a:spcBef>
                <a:spcPct val="0"/>
              </a:spcBef>
              <a:spcAft>
                <a:spcPts val="1800"/>
              </a:spcAft>
              <a:buClrTx/>
              <a:buSzTx/>
              <a:buFontTx/>
              <a:buNone/>
              <a:tabLst/>
              <a:defRPr/>
            </a:pP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Work together to implement action steps and measure success</a:t>
            </a:r>
          </a:p>
          <a:p>
            <a:pPr marL="0" marR="0" lvl="0" indent="0" algn="l" defTabSz="844550" rtl="0" eaLnBrk="1" fontAlgn="auto" latinLnBrk="0" hangingPunct="1">
              <a:lnSpc>
                <a:spcPct val="90000"/>
              </a:lnSpc>
              <a:spcBef>
                <a:spcPct val="0"/>
              </a:spcBef>
              <a:spcAft>
                <a:spcPts val="1800"/>
              </a:spcAft>
              <a:buClrTx/>
              <a:buSzTx/>
              <a:buFontTx/>
              <a:buNone/>
              <a:tabLst/>
              <a:defRPr/>
            </a:pP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At any point, </a:t>
            </a:r>
            <a:b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b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restart this process at Meeting 2 to reevaluate/</a:t>
            </a:r>
            <a:b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b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reprioritize resource inequities</a:t>
            </a:r>
          </a:p>
        </p:txBody>
      </p:sp>
      <p:sp>
        <p:nvSpPr>
          <p:cNvPr id="21" name="Rectangle 20">
            <a:extLst>
              <a:ext uri="{FF2B5EF4-FFF2-40B4-BE49-F238E27FC236}">
                <a16:creationId xmlns:a16="http://schemas.microsoft.com/office/drawing/2014/main" id="{06FCF558-5951-C93D-8D58-9192CBC4E67A}"/>
              </a:ext>
            </a:extLst>
          </p:cNvPr>
          <p:cNvSpPr/>
          <p:nvPr/>
        </p:nvSpPr>
        <p:spPr>
          <a:xfrm>
            <a:off x="9920522" y="2047721"/>
            <a:ext cx="2093975" cy="1200329"/>
          </a:xfrm>
          <a:prstGeom prst="rect">
            <a:avLst/>
          </a:prstGeom>
          <a:solidFill>
            <a:schemeClr val="bg2">
              <a:lumMod val="20000"/>
              <a:lumOff val="80000"/>
            </a:schemeClr>
          </a:solidFill>
          <a:ln>
            <a:noFill/>
            <a:prstDash val="lgDash"/>
          </a:ln>
        </p:spPr>
        <p:style>
          <a:lnRef idx="2">
            <a:schemeClr val="accent1">
              <a:shade val="15000"/>
            </a:schemeClr>
          </a:lnRef>
          <a:fillRef idx="1">
            <a:schemeClr val="accent1"/>
          </a:fillRef>
          <a:effectRef idx="0">
            <a:schemeClr val="accent1"/>
          </a:effectRef>
          <a:fontRef idx="minor">
            <a:schemeClr val="lt1"/>
          </a:fontRef>
        </p:style>
        <p:txBody>
          <a:bodyPr lIns="182880" rtlCol="0" anchor="ctr" anchorCtr="0"/>
          <a:lstStyle/>
          <a:p>
            <a:pPr marL="0" marR="0" lvl="0" indent="0" algn="l" defTabSz="84455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a:ln/>
                <a:solidFill>
                  <a:prstClr val="black"/>
                </a:solidFill>
                <a:effectLst/>
                <a:uLnTx/>
                <a:uFillTx/>
                <a:latin typeface="Aptos" panose="020B0004020202020204" pitchFamily="34" charset="0"/>
                <a:ea typeface="+mn-ea"/>
                <a:cs typeface="+mn-cs"/>
              </a:rPr>
              <a:t>Ongoing</a:t>
            </a:r>
            <a:br>
              <a:rPr kumimoji="0" lang="en-US" sz="2000" b="1" i="0" u="none" strike="noStrike" kern="1200" cap="none" spc="0" normalizeH="0" baseline="0" noProof="0">
                <a:ln/>
                <a:solidFill>
                  <a:prstClr val="black"/>
                </a:solidFill>
                <a:effectLst/>
                <a:uLnTx/>
                <a:uFillTx/>
                <a:latin typeface="Aptos" panose="020B0004020202020204" pitchFamily="34" charset="0"/>
                <a:ea typeface="+mn-ea"/>
                <a:cs typeface="+mn-cs"/>
              </a:rPr>
            </a:b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Implementation </a:t>
            </a:r>
            <a:b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b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and Evaluation</a:t>
            </a:r>
            <a:endParaRPr kumimoji="0" lang="en-US" sz="1400" b="1" i="0" u="none" strike="noStrike" kern="1200" cap="none" spc="0" normalizeH="0" baseline="0" noProof="0">
              <a:ln/>
              <a:solidFill>
                <a:prstClr val="black"/>
              </a:solidFill>
              <a:effectLst/>
              <a:uLnTx/>
              <a:uFillTx/>
              <a:latin typeface="Aptos" panose="020B0004020202020204" pitchFamily="34" charset="0"/>
              <a:ea typeface="+mn-ea"/>
              <a:cs typeface="+mn-cs"/>
            </a:endParaRPr>
          </a:p>
        </p:txBody>
      </p:sp>
      <p:sp>
        <p:nvSpPr>
          <p:cNvPr id="7" name="TextBox 6">
            <a:extLst>
              <a:ext uri="{FF2B5EF4-FFF2-40B4-BE49-F238E27FC236}">
                <a16:creationId xmlns:a16="http://schemas.microsoft.com/office/drawing/2014/main" id="{16EA572E-E098-92FA-3D54-CF51475284B2}"/>
              </a:ext>
            </a:extLst>
          </p:cNvPr>
          <p:cNvSpPr txBox="1"/>
          <p:nvPr/>
        </p:nvSpPr>
        <p:spPr>
          <a:xfrm>
            <a:off x="177502" y="3293420"/>
            <a:ext cx="2090997" cy="2824173"/>
          </a:xfrm>
          <a:prstGeom prst="rect">
            <a:avLst/>
          </a:prstGeom>
          <a:noFill/>
          <a:ln w="28575">
            <a:solidFill>
              <a:schemeClr val="accent4">
                <a:lumMod val="20000"/>
                <a:lumOff val="80000"/>
              </a:schemeClr>
            </a:solidFill>
          </a:ln>
        </p:spPr>
        <p:txBody>
          <a:bodyPr wrap="square" lIns="182880" tIns="182880" rIns="91440" bIns="45720" rtlCol="0" anchor="t">
            <a:no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ptos" panose="020B0004020202020204" pitchFamily="34" charset="0"/>
                <a:ea typeface="+mn-ea"/>
                <a:cs typeface="+mn-cs"/>
              </a:rPr>
              <a:t>Understand resource equity and why it matters</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ptos" panose="020B0004020202020204" pitchFamily="34" charset="0"/>
                <a:ea typeface="+mn-ea"/>
                <a:cs typeface="+mn-cs"/>
              </a:rPr>
              <a:t>Decide if this process is right for our school</a:t>
            </a:r>
          </a:p>
        </p:txBody>
      </p:sp>
      <p:sp>
        <p:nvSpPr>
          <p:cNvPr id="2" name="TextBox 1">
            <a:extLst>
              <a:ext uri="{FF2B5EF4-FFF2-40B4-BE49-F238E27FC236}">
                <a16:creationId xmlns:a16="http://schemas.microsoft.com/office/drawing/2014/main" id="{8881FE06-5867-839C-19D8-A78004188177}"/>
              </a:ext>
            </a:extLst>
          </p:cNvPr>
          <p:cNvSpPr txBox="1"/>
          <p:nvPr/>
        </p:nvSpPr>
        <p:spPr>
          <a:xfrm>
            <a:off x="177502" y="2047721"/>
            <a:ext cx="2093975" cy="1200328"/>
          </a:xfrm>
          <a:prstGeom prst="rect">
            <a:avLst/>
          </a:prstGeom>
          <a:solidFill>
            <a:schemeClr val="accent4">
              <a:lumMod val="20000"/>
              <a:lumOff val="80000"/>
            </a:schemeClr>
          </a:solidFill>
        </p:spPr>
        <p:txBody>
          <a:bodyPr wrap="square" lIns="182880" rIns="9144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Meeting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Introduction to Resource Equity</a:t>
            </a:r>
          </a:p>
        </p:txBody>
      </p:sp>
      <p:grpSp>
        <p:nvGrpSpPr>
          <p:cNvPr id="22" name="Group 21">
            <a:extLst>
              <a:ext uri="{FF2B5EF4-FFF2-40B4-BE49-F238E27FC236}">
                <a16:creationId xmlns:a16="http://schemas.microsoft.com/office/drawing/2014/main" id="{D65C849C-A72B-8A9E-1C86-C5B73FED9F4A}"/>
              </a:ext>
            </a:extLst>
          </p:cNvPr>
          <p:cNvGrpSpPr/>
          <p:nvPr/>
        </p:nvGrpSpPr>
        <p:grpSpPr>
          <a:xfrm>
            <a:off x="10162794" y="5588014"/>
            <a:ext cx="1564912" cy="347574"/>
            <a:chOff x="253918" y="3418611"/>
            <a:chExt cx="1564912" cy="347574"/>
          </a:xfrm>
        </p:grpSpPr>
        <p:sp>
          <p:nvSpPr>
            <p:cNvPr id="23" name="Star: 5 Points 40">
              <a:extLst>
                <a:ext uri="{FF2B5EF4-FFF2-40B4-BE49-F238E27FC236}">
                  <a16:creationId xmlns:a16="http://schemas.microsoft.com/office/drawing/2014/main" id="{5CCB4413-8DFC-4B98-AC55-D5D4C435AF2F}"/>
                </a:ext>
              </a:extLst>
            </p:cNvPr>
            <p:cNvSpPr/>
            <p:nvPr/>
          </p:nvSpPr>
          <p:spPr>
            <a:xfrm>
              <a:off x="253918" y="3418611"/>
              <a:ext cx="309390" cy="305794"/>
            </a:xfrm>
            <a:prstGeom prst="star5">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E91B325-E44C-FC54-1896-1A112446D039}"/>
                </a:ext>
              </a:extLst>
            </p:cNvPr>
            <p:cNvSpPr txBox="1"/>
            <p:nvPr/>
          </p:nvSpPr>
          <p:spPr>
            <a:xfrm>
              <a:off x="568295" y="3427631"/>
              <a:ext cx="125053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3057"/>
                  </a:solidFill>
                  <a:effectLst/>
                  <a:uLnTx/>
                  <a:uFillTx/>
                  <a:latin typeface="Aptos" panose="020B0004020202020204" pitchFamily="34" charset="0"/>
                  <a:ea typeface="+mn-ea"/>
                  <a:cs typeface="+mn-cs"/>
                </a:rPr>
                <a:t>We’re here!</a:t>
              </a:r>
            </a:p>
          </p:txBody>
        </p:sp>
      </p:grpSp>
      <p:pic>
        <p:nvPicPr>
          <p:cNvPr id="32" name="Picture 31">
            <a:extLst>
              <a:ext uri="{FF2B5EF4-FFF2-40B4-BE49-F238E27FC236}">
                <a16:creationId xmlns:a16="http://schemas.microsoft.com/office/drawing/2014/main" id="{938F7DD9-FDCD-F548-8083-588E2A03AC69}"/>
              </a:ext>
            </a:extLst>
          </p:cNvPr>
          <p:cNvPicPr>
            <a:picLocks noChangeAspect="1"/>
          </p:cNvPicPr>
          <p:nvPr/>
        </p:nvPicPr>
        <p:blipFill>
          <a:blip r:embed="rId6"/>
          <a:stretch>
            <a:fillRect/>
          </a:stretch>
        </p:blipFill>
        <p:spPr>
          <a:xfrm>
            <a:off x="2308645" y="2557643"/>
            <a:ext cx="290095" cy="155326"/>
          </a:xfrm>
          <a:prstGeom prst="rect">
            <a:avLst/>
          </a:prstGeom>
        </p:spPr>
      </p:pic>
      <p:pic>
        <p:nvPicPr>
          <p:cNvPr id="33" name="Picture 32">
            <a:extLst>
              <a:ext uri="{FF2B5EF4-FFF2-40B4-BE49-F238E27FC236}">
                <a16:creationId xmlns:a16="http://schemas.microsoft.com/office/drawing/2014/main" id="{9D5E29ED-BE32-742B-B85A-F60D7F280FA9}"/>
              </a:ext>
            </a:extLst>
          </p:cNvPr>
          <p:cNvPicPr>
            <a:picLocks noChangeAspect="1"/>
          </p:cNvPicPr>
          <p:nvPr/>
        </p:nvPicPr>
        <p:blipFill>
          <a:blip r:embed="rId6"/>
          <a:stretch>
            <a:fillRect/>
          </a:stretch>
        </p:blipFill>
        <p:spPr>
          <a:xfrm>
            <a:off x="4735154" y="2557643"/>
            <a:ext cx="290095" cy="155326"/>
          </a:xfrm>
          <a:prstGeom prst="rect">
            <a:avLst/>
          </a:prstGeom>
        </p:spPr>
      </p:pic>
      <p:pic>
        <p:nvPicPr>
          <p:cNvPr id="34" name="Picture 33">
            <a:extLst>
              <a:ext uri="{FF2B5EF4-FFF2-40B4-BE49-F238E27FC236}">
                <a16:creationId xmlns:a16="http://schemas.microsoft.com/office/drawing/2014/main" id="{ECEE3468-D5AC-B457-CC4C-3DA4D30873C4}"/>
              </a:ext>
            </a:extLst>
          </p:cNvPr>
          <p:cNvPicPr>
            <a:picLocks noChangeAspect="1"/>
          </p:cNvPicPr>
          <p:nvPr/>
        </p:nvPicPr>
        <p:blipFill>
          <a:blip r:embed="rId6"/>
          <a:stretch>
            <a:fillRect/>
          </a:stretch>
        </p:blipFill>
        <p:spPr>
          <a:xfrm>
            <a:off x="7161664" y="2557643"/>
            <a:ext cx="290095" cy="155326"/>
          </a:xfrm>
          <a:prstGeom prst="rect">
            <a:avLst/>
          </a:prstGeom>
        </p:spPr>
      </p:pic>
      <p:pic>
        <p:nvPicPr>
          <p:cNvPr id="36" name="Picture 35">
            <a:extLst>
              <a:ext uri="{FF2B5EF4-FFF2-40B4-BE49-F238E27FC236}">
                <a16:creationId xmlns:a16="http://schemas.microsoft.com/office/drawing/2014/main" id="{89989349-85FC-BEED-34B5-16125CD0F143}"/>
              </a:ext>
            </a:extLst>
          </p:cNvPr>
          <p:cNvPicPr>
            <a:picLocks noChangeAspect="1"/>
          </p:cNvPicPr>
          <p:nvPr/>
        </p:nvPicPr>
        <p:blipFill>
          <a:blip r:embed="rId6"/>
          <a:stretch>
            <a:fillRect/>
          </a:stretch>
        </p:blipFill>
        <p:spPr>
          <a:xfrm>
            <a:off x="9598810" y="2557643"/>
            <a:ext cx="290095" cy="155326"/>
          </a:xfrm>
          <a:prstGeom prst="rect">
            <a:avLst/>
          </a:prstGeom>
        </p:spPr>
      </p:pic>
      <p:sp>
        <p:nvSpPr>
          <p:cNvPr id="9" name="Rectangle 8">
            <a:extLst>
              <a:ext uri="{FF2B5EF4-FFF2-40B4-BE49-F238E27FC236}">
                <a16:creationId xmlns:a16="http://schemas.microsoft.com/office/drawing/2014/main" id="{01549DD4-8335-46A8-A06E-DDDD37A59B35}"/>
              </a:ext>
            </a:extLst>
          </p:cNvPr>
          <p:cNvSpPr/>
          <p:nvPr/>
        </p:nvSpPr>
        <p:spPr>
          <a:xfrm>
            <a:off x="74428" y="1805723"/>
            <a:ext cx="9803561" cy="4508095"/>
          </a:xfrm>
          <a:prstGeom prst="rect">
            <a:avLst/>
          </a:prstGeom>
          <a:solidFill>
            <a:schemeClr val="bg1">
              <a:alpha val="9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peech Bubble: Rectangle 38">
            <a:extLst>
              <a:ext uri="{FF2B5EF4-FFF2-40B4-BE49-F238E27FC236}">
                <a16:creationId xmlns:a16="http://schemas.microsoft.com/office/drawing/2014/main" id="{C381B692-B457-8556-D4CC-9AF6BAF718F7}"/>
              </a:ext>
            </a:extLst>
          </p:cNvPr>
          <p:cNvSpPr/>
          <p:nvPr/>
        </p:nvSpPr>
        <p:spPr>
          <a:xfrm>
            <a:off x="1966884" y="1790999"/>
            <a:ext cx="7274198" cy="4176921"/>
          </a:xfrm>
          <a:prstGeom prst="wedgeRoundRectCallout">
            <a:avLst>
              <a:gd name="adj1" fmla="val 57784"/>
              <a:gd name="adj2" fmla="val -22963"/>
              <a:gd name="adj3" fmla="val 16667"/>
            </a:avLst>
          </a:prstGeom>
          <a:solidFill>
            <a:srgbClr val="003057"/>
          </a:solidFill>
          <a:ln>
            <a:noFill/>
          </a:ln>
          <a:effectLst>
            <a:outerShdw blurRad="114300" dist="50800" dir="276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57200" tIns="45720" rIns="640080" bIns="45720" rtlCol="0" anchor="ct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ptos" panose="020B0004020202020204" pitchFamily="34" charset="0"/>
                <a:ea typeface="+mn-ea"/>
                <a:cs typeface="+mn-cs"/>
              </a:rPr>
              <a:t>We completed the initial planning process! Now it’s time for us to take action.</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ptos" panose="020B0004020202020204" pitchFamily="34" charset="0"/>
                <a:ea typeface="+mn-ea"/>
                <a:cs typeface="+mn-cs"/>
              </a:rPr>
              <a:t>As we get started on this next phase of the work, let's not forget to plan our next team check-in to connect on progress and next steps. </a:t>
            </a:r>
            <a:endParaRPr kumimoji="0" lang="en-US" sz="20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ptos" panose="020B0004020202020204" pitchFamily="34" charset="0"/>
                <a:ea typeface="+mn-ea"/>
                <a:cs typeface="+mn-cs"/>
              </a:rPr>
              <a:t>We'll use ARE's additional guidance on action-planning considerations, stakeholder engagement, implementation considerations, and more to get started on the next phase of this work!</a:t>
            </a:r>
          </a:p>
        </p:txBody>
      </p:sp>
      <p:sp>
        <p:nvSpPr>
          <p:cNvPr id="13" name="Rectangle 12">
            <a:extLst>
              <a:ext uri="{FF2B5EF4-FFF2-40B4-BE49-F238E27FC236}">
                <a16:creationId xmlns:a16="http://schemas.microsoft.com/office/drawing/2014/main" id="{A2720B3A-5E2A-EC6C-4C02-A39D7CB4FB8E}"/>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itle 2">
            <a:extLst>
              <a:ext uri="{FF2B5EF4-FFF2-40B4-BE49-F238E27FC236}">
                <a16:creationId xmlns:a16="http://schemas.microsoft.com/office/drawing/2014/main" id="{ED8163C6-2237-944A-29FB-45EB83791AAC}"/>
              </a:ext>
            </a:extLst>
          </p:cNvPr>
          <p:cNvSpPr txBox="1">
            <a:spLocks/>
          </p:cNvSpPr>
          <p:nvPr/>
        </p:nvSpPr>
        <p:spPr>
          <a:xfrm>
            <a:off x="354775" y="45425"/>
            <a:ext cx="106394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ptos" panose="020B0004020202020204" pitchFamily="34" charset="0"/>
                <a:ea typeface="+mj-ea"/>
                <a:cs typeface="+mj-cs"/>
              </a:rPr>
              <a:t>What happens next?</a:t>
            </a:r>
          </a:p>
        </p:txBody>
      </p:sp>
    </p:spTree>
    <p:extLst>
      <p:ext uri="{BB962C8B-B14F-4D97-AF65-F5344CB8AC3E}">
        <p14:creationId xmlns:p14="http://schemas.microsoft.com/office/powerpoint/2010/main" val="368859763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74BDC-78CC-850B-A1E2-5F2A8A5FF32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1EE9FDE-CAD3-F6E0-867A-916692AD1CF1}"/>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2">
            <a:extLst>
              <a:ext uri="{FF2B5EF4-FFF2-40B4-BE49-F238E27FC236}">
                <a16:creationId xmlns:a16="http://schemas.microsoft.com/office/drawing/2014/main" id="{62933522-4CF1-39E6-799B-39A3E37909D6}"/>
              </a:ext>
            </a:extLst>
          </p:cNvPr>
          <p:cNvSpPr txBox="1">
            <a:spLocks/>
          </p:cNvSpPr>
          <p:nvPr/>
        </p:nvSpPr>
        <p:spPr>
          <a:xfrm>
            <a:off x="354775" y="45425"/>
            <a:ext cx="106394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ptos" panose="020B0004020202020204" pitchFamily="34" charset="0"/>
                <a:ea typeface="+mj-ea"/>
                <a:cs typeface="+mj-cs"/>
              </a:rPr>
              <a:t>As we move to action, we should …</a:t>
            </a:r>
          </a:p>
        </p:txBody>
      </p:sp>
      <p:graphicFrame>
        <p:nvGraphicFramePr>
          <p:cNvPr id="3" name="think-cell data - do not delete" hidden="1">
            <a:extLst>
              <a:ext uri="{FF2B5EF4-FFF2-40B4-BE49-F238E27FC236}">
                <a16:creationId xmlns:a16="http://schemas.microsoft.com/office/drawing/2014/main" id="{8912E473-505B-910D-B3EB-F51E2DE0F4B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3" name="think-cell data - do not delete" hidden="1">
                        <a:extLst>
                          <a:ext uri="{FF2B5EF4-FFF2-40B4-BE49-F238E27FC236}">
                            <a16:creationId xmlns:a16="http://schemas.microsoft.com/office/drawing/2014/main" id="{8912E473-505B-910D-B3EB-F51E2DE0F4B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EC97E2D9-3148-9FF9-DD70-EFD3CF94C12E}"/>
              </a:ext>
            </a:extLst>
          </p:cNvPr>
          <p:cNvSpPr txBox="1"/>
          <p:nvPr/>
        </p:nvSpPr>
        <p:spPr>
          <a:xfrm>
            <a:off x="703729" y="1846791"/>
            <a:ext cx="6046695" cy="447814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t>Stay grounded in our </a:t>
            </a: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school’s goals </a:t>
            </a:r>
            <a: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t>to prioritize actions.</a:t>
            </a:r>
          </a:p>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Engage stakeholders</a:t>
            </a:r>
            <a: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t> (including teachers and staff, students, families, and community members) to learn more about root causes, inform action planning, and monitor progress.</a:t>
            </a:r>
          </a:p>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t>Commit to </a:t>
            </a: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continuous improvement </a:t>
            </a:r>
            <a: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t>to identify what’s working and what’s not and adjust as needed.</a:t>
            </a:r>
          </a:p>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t>Identify </a:t>
            </a: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doable first steps </a:t>
            </a:r>
            <a: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t>that build toward larger system change. If the work feels too big, we'll break it down into achievable, impactful, and strategic starting moves.</a:t>
            </a:r>
          </a:p>
        </p:txBody>
      </p:sp>
      <p:sp>
        <p:nvSpPr>
          <p:cNvPr id="5" name="Slide Number Placeholder 4">
            <a:extLst>
              <a:ext uri="{FF2B5EF4-FFF2-40B4-BE49-F238E27FC236}">
                <a16:creationId xmlns:a16="http://schemas.microsoft.com/office/drawing/2014/main" id="{E567479A-AC71-D5CB-558F-067CABF8F7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pic>
        <p:nvPicPr>
          <p:cNvPr id="8" name="Picture 7">
            <a:extLst>
              <a:ext uri="{FF2B5EF4-FFF2-40B4-BE49-F238E27FC236}">
                <a16:creationId xmlns:a16="http://schemas.microsoft.com/office/drawing/2014/main" id="{B3C123C1-8959-6FA2-F8F2-C5B36FFAB7B6}"/>
              </a:ext>
            </a:extLst>
          </p:cNvPr>
          <p:cNvPicPr>
            <a:picLocks noChangeAspect="1"/>
          </p:cNvPicPr>
          <p:nvPr/>
        </p:nvPicPr>
        <p:blipFill>
          <a:blip r:embed="rId5"/>
          <a:srcRect l="29369" t="10009" r="21647" b="5510"/>
          <a:stretch/>
        </p:blipFill>
        <p:spPr>
          <a:xfrm>
            <a:off x="7375160" y="1313732"/>
            <a:ext cx="4816839" cy="5544268"/>
          </a:xfrm>
          <a:prstGeom prst="rect">
            <a:avLst/>
          </a:prstGeom>
        </p:spPr>
      </p:pic>
    </p:spTree>
    <p:extLst>
      <p:ext uri="{BB962C8B-B14F-4D97-AF65-F5344CB8AC3E}">
        <p14:creationId xmlns:p14="http://schemas.microsoft.com/office/powerpoint/2010/main" val="358354299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A77CD-2282-4390-D353-EB4700EB5FBD}"/>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4C8400F-24F7-9F1D-0089-4E2781005D7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3" name="think-cell data - do not delete" hidden="1">
                        <a:extLst>
                          <a:ext uri="{FF2B5EF4-FFF2-40B4-BE49-F238E27FC236}">
                            <a16:creationId xmlns:a16="http://schemas.microsoft.com/office/drawing/2014/main" id="{64C8400F-24F7-9F1D-0089-4E2781005D7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Rectangle 27">
            <a:extLst>
              <a:ext uri="{FF2B5EF4-FFF2-40B4-BE49-F238E27FC236}">
                <a16:creationId xmlns:a16="http://schemas.microsoft.com/office/drawing/2014/main" id="{E0A76B0E-9736-9C8F-9D29-F37A33450414}"/>
              </a:ext>
            </a:extLst>
          </p:cNvPr>
          <p:cNvSpPr/>
          <p:nvPr/>
        </p:nvSpPr>
        <p:spPr>
          <a:xfrm>
            <a:off x="3306219" y="5997813"/>
            <a:ext cx="8069076" cy="416377"/>
          </a:xfrm>
          <a:prstGeom prst="rect">
            <a:avLst/>
          </a:prstGeom>
          <a:gradFill>
            <a:gsLst>
              <a:gs pos="0">
                <a:srgbClr val="003125">
                  <a:alpha val="20000"/>
                </a:srgbClr>
              </a:gs>
              <a:gs pos="98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Do all students attend </a:t>
            </a:r>
            <a:r>
              <a:rPr kumimoji="0" lang="en-US" sz="1600" b="0" i="1" u="none" strike="noStrike" kern="1200" cap="none" spc="0" normalizeH="0" baseline="0" noProof="0">
                <a:ln>
                  <a:noFill/>
                </a:ln>
                <a:solidFill>
                  <a:prstClr val="black"/>
                </a:solidFill>
                <a:effectLst/>
                <a:uLnTx/>
                <a:uFillTx/>
                <a:latin typeface="Aptos" panose="020B0004020202020204" pitchFamily="34" charset="0"/>
                <a:ea typeface="+mn-ea"/>
                <a:cs typeface="+mn-cs"/>
              </a:rPr>
              <a:t>schools </a:t>
            </a: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that are racially and socioeconomically diverse?</a:t>
            </a:r>
          </a:p>
        </p:txBody>
      </p:sp>
      <p:pic>
        <p:nvPicPr>
          <p:cNvPr id="11" name="Picture 10" descr="A close up of a logo&#10;&#10;Description automatically generated">
            <a:extLst>
              <a:ext uri="{FF2B5EF4-FFF2-40B4-BE49-F238E27FC236}">
                <a16:creationId xmlns:a16="http://schemas.microsoft.com/office/drawing/2014/main" id="{5F19DF46-207D-0441-7A6E-8C044D8E90B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730916" y="1712809"/>
            <a:ext cx="534572" cy="4756097"/>
          </a:xfrm>
          <a:prstGeom prst="rect">
            <a:avLst/>
          </a:prstGeom>
        </p:spPr>
      </p:pic>
      <p:graphicFrame>
        <p:nvGraphicFramePr>
          <p:cNvPr id="12" name="Table 11">
            <a:extLst>
              <a:ext uri="{FF2B5EF4-FFF2-40B4-BE49-F238E27FC236}">
                <a16:creationId xmlns:a16="http://schemas.microsoft.com/office/drawing/2014/main" id="{1B3144DE-529D-61F3-9C5F-41276ED53887}"/>
              </a:ext>
            </a:extLst>
          </p:cNvPr>
          <p:cNvGraphicFramePr>
            <a:graphicFrameLocks noGrp="1"/>
          </p:cNvGraphicFramePr>
          <p:nvPr/>
        </p:nvGraphicFramePr>
        <p:xfrm>
          <a:off x="595081" y="1712807"/>
          <a:ext cx="2121608" cy="4755008"/>
        </p:xfrm>
        <a:graphic>
          <a:graphicData uri="http://schemas.openxmlformats.org/drawingml/2006/table">
            <a:tbl>
              <a:tblPr firstRow="1" bandRow="1">
                <a:tableStyleId>{5C22544A-7EE6-4342-B048-85BDC9FD1C3A}</a:tableStyleId>
              </a:tblPr>
              <a:tblGrid>
                <a:gridCol w="2121608">
                  <a:extLst>
                    <a:ext uri="{9D8B030D-6E8A-4147-A177-3AD203B41FA5}">
                      <a16:colId xmlns:a16="http://schemas.microsoft.com/office/drawing/2014/main" val="1544768065"/>
                    </a:ext>
                  </a:extLst>
                </a:gridCol>
              </a:tblGrid>
              <a:tr h="489660">
                <a:tc>
                  <a:txBody>
                    <a:bodyPr/>
                    <a:lstStyle/>
                    <a:p>
                      <a:pPr algn="r"/>
                      <a:r>
                        <a:rPr lang="en-US" sz="1200" b="1">
                          <a:solidFill>
                            <a:schemeClr val="tx1"/>
                          </a:solidFill>
                          <a:latin typeface="Aptos" panose="020B0004020202020204" pitchFamily="34" charset="0"/>
                        </a:rPr>
                        <a:t>SCHOOL FUNDING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72990773"/>
                  </a:ext>
                </a:extLst>
              </a:tr>
              <a:tr h="463824">
                <a:tc>
                  <a:txBody>
                    <a:bodyPr/>
                    <a:lstStyle/>
                    <a:p>
                      <a:pPr algn="r"/>
                      <a:r>
                        <a:rPr lang="en-US" sz="1200" b="1">
                          <a:solidFill>
                            <a:schemeClr val="tx1"/>
                          </a:solidFill>
                          <a:latin typeface="Aptos" panose="020B0004020202020204" pitchFamily="34" charset="0"/>
                        </a:rPr>
                        <a:t>TEACHING QUALITY </a:t>
                      </a:r>
                      <a:br>
                        <a:rPr lang="en-US" sz="1200" b="1">
                          <a:solidFill>
                            <a:schemeClr val="tx1"/>
                          </a:solidFill>
                          <a:latin typeface="Aptos" panose="020B0004020202020204" pitchFamily="34" charset="0"/>
                        </a:rPr>
                      </a:br>
                      <a:r>
                        <a:rPr lang="en-US" sz="1200" b="1">
                          <a:solidFill>
                            <a:schemeClr val="tx1"/>
                          </a:solidFill>
                          <a:latin typeface="Aptos" panose="020B0004020202020204" pitchFamily="34" charset="0"/>
                        </a:rPr>
                        <a:t>&amp; DIVERSITY</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3545737"/>
                  </a:ext>
                </a:extLst>
              </a:tr>
              <a:tr h="466207">
                <a:tc>
                  <a:txBody>
                    <a:bodyPr/>
                    <a:lstStyle/>
                    <a:p>
                      <a:pPr algn="r"/>
                      <a:r>
                        <a:rPr lang="en-US" sz="1200" b="1">
                          <a:solidFill>
                            <a:schemeClr val="tx1"/>
                          </a:solidFill>
                          <a:latin typeface="Aptos" panose="020B0004020202020204" pitchFamily="34" charset="0"/>
                        </a:rPr>
                        <a:t>SCHOOL LEADERSHIP QUALITY &amp; DIVERSITY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8831324"/>
                  </a:ext>
                </a:extLst>
              </a:tr>
              <a:tr h="476738">
                <a:tc>
                  <a:txBody>
                    <a:bodyPr/>
                    <a:lstStyle/>
                    <a:p>
                      <a:pPr algn="r"/>
                      <a:r>
                        <a:rPr lang="en-US" sz="1200" b="1">
                          <a:solidFill>
                            <a:schemeClr val="tx1"/>
                          </a:solidFill>
                          <a:latin typeface="Aptos" panose="020B0004020202020204" pitchFamily="34" charset="0"/>
                        </a:rPr>
                        <a:t>EMPOWERING, </a:t>
                      </a:r>
                      <a:br>
                        <a:rPr lang="en-US" sz="1200" b="1">
                          <a:solidFill>
                            <a:schemeClr val="tx1"/>
                          </a:solidFill>
                          <a:latin typeface="Aptos" panose="020B0004020202020204" pitchFamily="34" charset="0"/>
                        </a:rPr>
                      </a:br>
                      <a:r>
                        <a:rPr lang="en-US" sz="1200" b="1">
                          <a:solidFill>
                            <a:schemeClr val="tx1"/>
                          </a:solidFill>
                          <a:latin typeface="Aptos" panose="020B0004020202020204" pitchFamily="34" charset="0"/>
                        </a:rPr>
                        <a:t>RIGOROUS CONTENT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39894758"/>
                  </a:ext>
                </a:extLst>
              </a:tr>
              <a:tr h="492370">
                <a:tc>
                  <a:txBody>
                    <a:bodyPr/>
                    <a:lstStyle/>
                    <a:p>
                      <a:pPr algn="r"/>
                      <a:r>
                        <a:rPr lang="en-US" sz="1200" b="1">
                          <a:solidFill>
                            <a:schemeClr val="tx1"/>
                          </a:solidFill>
                          <a:latin typeface="Aptos" panose="020B0004020202020204" pitchFamily="34" charset="0"/>
                        </a:rPr>
                        <a:t>INSTRUCTIONAL </a:t>
                      </a:r>
                      <a:br>
                        <a:rPr lang="en-US" sz="1200" b="1">
                          <a:solidFill>
                            <a:schemeClr val="tx1"/>
                          </a:solidFill>
                          <a:latin typeface="Aptos" panose="020B0004020202020204" pitchFamily="34" charset="0"/>
                        </a:rPr>
                      </a:br>
                      <a:r>
                        <a:rPr lang="en-US" sz="1200" b="1">
                          <a:solidFill>
                            <a:schemeClr val="tx1"/>
                          </a:solidFill>
                          <a:latin typeface="Aptos" panose="020B0004020202020204" pitchFamily="34" charset="0"/>
                        </a:rPr>
                        <a:t>TIME &amp; ATTENTION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51383504"/>
                  </a:ext>
                </a:extLst>
              </a:tr>
              <a:tr h="461107">
                <a:tc>
                  <a:txBody>
                    <a:bodyPr/>
                    <a:lstStyle/>
                    <a:p>
                      <a:pPr algn="r"/>
                      <a:r>
                        <a:rPr lang="en-US" sz="1200" b="1">
                          <a:solidFill>
                            <a:schemeClr val="tx1"/>
                          </a:solidFill>
                          <a:latin typeface="Aptos" panose="020B0004020202020204" pitchFamily="34" charset="0"/>
                        </a:rPr>
                        <a:t>POSITIVE &amp; INVITING SCHOOL CLIMATE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00215156"/>
                  </a:ext>
                </a:extLst>
              </a:tr>
              <a:tr h="475716">
                <a:tc>
                  <a:txBody>
                    <a:bodyPr/>
                    <a:lstStyle/>
                    <a:p>
                      <a:pPr algn="r"/>
                      <a:r>
                        <a:rPr lang="en-US" sz="1200" b="1">
                          <a:solidFill>
                            <a:schemeClr val="tx1"/>
                          </a:solidFill>
                          <a:latin typeface="Aptos" panose="020B0004020202020204" pitchFamily="34" charset="0"/>
                        </a:rPr>
                        <a:t>STUDENT SUPPORTS &amp; INTERVENTION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61797888"/>
                  </a:ext>
                </a:extLst>
              </a:tr>
              <a:tr h="463824">
                <a:tc>
                  <a:txBody>
                    <a:bodyPr/>
                    <a:lstStyle/>
                    <a:p>
                      <a:pPr algn="r"/>
                      <a:r>
                        <a:rPr lang="en-US" sz="1200" b="1">
                          <a:solidFill>
                            <a:schemeClr val="tx1"/>
                          </a:solidFill>
                          <a:latin typeface="Aptos" panose="020B0004020202020204" pitchFamily="34" charset="0"/>
                        </a:rPr>
                        <a:t>HIGH-QUALITY </a:t>
                      </a:r>
                      <a:br>
                        <a:rPr lang="en-US" sz="1200" b="1">
                          <a:solidFill>
                            <a:schemeClr val="tx1"/>
                          </a:solidFill>
                          <a:latin typeface="Aptos" panose="020B0004020202020204" pitchFamily="34" charset="0"/>
                        </a:rPr>
                      </a:br>
                      <a:r>
                        <a:rPr lang="en-US" sz="1200" b="1">
                          <a:solidFill>
                            <a:schemeClr val="tx1"/>
                          </a:solidFill>
                          <a:latin typeface="Aptos" panose="020B0004020202020204" pitchFamily="34" charset="0"/>
                        </a:rPr>
                        <a:t>EARLY LEARNING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41636464"/>
                  </a:ext>
                </a:extLst>
              </a:tr>
              <a:tr h="463824">
                <a:tc>
                  <a:txBody>
                    <a:bodyPr/>
                    <a:lstStyle/>
                    <a:p>
                      <a:pPr algn="r"/>
                      <a:r>
                        <a:rPr lang="en-US" sz="1200" b="1">
                          <a:solidFill>
                            <a:schemeClr val="tx1"/>
                          </a:solidFill>
                          <a:latin typeface="Aptos" panose="020B0004020202020204" pitchFamily="34" charset="0"/>
                        </a:rPr>
                        <a:t>LEARNING-READY FACILITIES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72304841"/>
                  </a:ext>
                </a:extLst>
              </a:tr>
              <a:tr h="501738">
                <a:tc>
                  <a:txBody>
                    <a:bodyPr/>
                    <a:lstStyle/>
                    <a:p>
                      <a:pPr algn="r"/>
                      <a:r>
                        <a:rPr lang="en-US" sz="1200" b="1">
                          <a:solidFill>
                            <a:schemeClr val="tx1"/>
                          </a:solidFill>
                          <a:latin typeface="Aptos" panose="020B0004020202020204" pitchFamily="34" charset="0"/>
                        </a:rPr>
                        <a:t>DIVERSE CLASSROOMS </a:t>
                      </a:r>
                      <a:br>
                        <a:rPr lang="en-US" sz="1200" b="1">
                          <a:solidFill>
                            <a:schemeClr val="tx1"/>
                          </a:solidFill>
                          <a:latin typeface="Aptos" panose="020B0004020202020204" pitchFamily="34" charset="0"/>
                        </a:rPr>
                      </a:br>
                      <a:r>
                        <a:rPr lang="en-US" sz="1200" b="1">
                          <a:solidFill>
                            <a:schemeClr val="tx1"/>
                          </a:solidFill>
                          <a:latin typeface="Aptos" panose="020B0004020202020204" pitchFamily="34" charset="0"/>
                        </a:rPr>
                        <a:t>&amp; SCHOOLS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4786569"/>
                  </a:ext>
                </a:extLst>
              </a:tr>
            </a:tbl>
          </a:graphicData>
        </a:graphic>
      </p:graphicFrame>
      <p:sp>
        <p:nvSpPr>
          <p:cNvPr id="13" name="Rectangle 12">
            <a:extLst>
              <a:ext uri="{FF2B5EF4-FFF2-40B4-BE49-F238E27FC236}">
                <a16:creationId xmlns:a16="http://schemas.microsoft.com/office/drawing/2014/main" id="{463A97DD-256F-A348-B797-E4CFA4209A99}"/>
              </a:ext>
            </a:extLst>
          </p:cNvPr>
          <p:cNvSpPr/>
          <p:nvPr/>
        </p:nvSpPr>
        <p:spPr>
          <a:xfrm>
            <a:off x="3306220" y="1739835"/>
            <a:ext cx="8069076" cy="416377"/>
          </a:xfrm>
          <a:prstGeom prst="rect">
            <a:avLst/>
          </a:prstGeom>
          <a:gradFill flip="none" rotWithShape="1">
            <a:gsLst>
              <a:gs pos="0">
                <a:srgbClr val="794772">
                  <a:alpha val="15000"/>
                </a:srgbClr>
              </a:gs>
              <a:gs pos="76000">
                <a:schemeClr val="bg1"/>
              </a:gs>
              <a:gs pos="0">
                <a:srgbClr val="794772">
                  <a:alpha val="32000"/>
                </a:srgbClr>
              </a:gs>
              <a:gs pos="100000">
                <a:schemeClr val="bg1"/>
              </a:gs>
            </a:gsLst>
            <a:path path="circle">
              <a:fillToRect t="100000" r="100000"/>
            </a:path>
            <a:tileRect l="-100000" b="-100000"/>
          </a:gra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Does funding help all children achieve and thrive?</a:t>
            </a:r>
          </a:p>
        </p:txBody>
      </p:sp>
      <p:sp>
        <p:nvSpPr>
          <p:cNvPr id="14" name="Rectangle 13">
            <a:extLst>
              <a:ext uri="{FF2B5EF4-FFF2-40B4-BE49-F238E27FC236}">
                <a16:creationId xmlns:a16="http://schemas.microsoft.com/office/drawing/2014/main" id="{D8903951-E0F3-DEB3-2FC3-653B544F075D}"/>
              </a:ext>
            </a:extLst>
          </p:cNvPr>
          <p:cNvSpPr/>
          <p:nvPr/>
        </p:nvSpPr>
        <p:spPr>
          <a:xfrm>
            <a:off x="3306220" y="2212944"/>
            <a:ext cx="8069076" cy="416377"/>
          </a:xfrm>
          <a:prstGeom prst="rect">
            <a:avLst/>
          </a:prstGeom>
          <a:gradFill flip="none" rotWithShape="1">
            <a:gsLst>
              <a:gs pos="0">
                <a:srgbClr val="E73877">
                  <a:alpha val="32000"/>
                </a:srgbClr>
              </a:gs>
              <a:gs pos="70000">
                <a:schemeClr val="bg1"/>
              </a:gs>
              <a:gs pos="0">
                <a:srgbClr val="E73877">
                  <a:alpha val="32000"/>
                </a:srgbClr>
              </a:gs>
              <a:gs pos="100000">
                <a:schemeClr val="bg1"/>
              </a:gs>
            </a:gsLst>
            <a:path path="circle">
              <a:fillToRect t="100000" r="100000"/>
            </a:path>
            <a:tileRect l="-100000" b="-100000"/>
          </a:gra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Do all students have access to strong and diverse teachers?</a:t>
            </a:r>
          </a:p>
        </p:txBody>
      </p:sp>
      <p:sp>
        <p:nvSpPr>
          <p:cNvPr id="15" name="Rectangle 14">
            <a:extLst>
              <a:ext uri="{FF2B5EF4-FFF2-40B4-BE49-F238E27FC236}">
                <a16:creationId xmlns:a16="http://schemas.microsoft.com/office/drawing/2014/main" id="{D50B7968-D82F-8FBA-6B65-C17D1E239402}"/>
              </a:ext>
            </a:extLst>
          </p:cNvPr>
          <p:cNvSpPr/>
          <p:nvPr/>
        </p:nvSpPr>
        <p:spPr>
          <a:xfrm>
            <a:off x="3306220" y="2686053"/>
            <a:ext cx="8069076" cy="416377"/>
          </a:xfrm>
          <a:prstGeom prst="rect">
            <a:avLst/>
          </a:prstGeom>
          <a:gradFill flip="none" rotWithShape="1">
            <a:gsLst>
              <a:gs pos="0">
                <a:srgbClr val="F47B20">
                  <a:alpha val="32000"/>
                </a:srgbClr>
              </a:gs>
              <a:gs pos="100000">
                <a:schemeClr val="bg1"/>
              </a:gs>
              <a:gs pos="0">
                <a:srgbClr val="F47B20">
                  <a:alpha val="32000"/>
                </a:srgbClr>
              </a:gs>
              <a:gs pos="100000">
                <a:schemeClr val="bg1"/>
              </a:gs>
            </a:gsLst>
            <a:path path="circle">
              <a:fillToRect t="100000" r="100000"/>
            </a:path>
            <a:tileRect l="-100000" b="-100000"/>
          </a:gra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Do school leaders reflect the diversity of the students and staff?</a:t>
            </a:r>
          </a:p>
        </p:txBody>
      </p:sp>
      <p:sp>
        <p:nvSpPr>
          <p:cNvPr id="22" name="Rectangle 21">
            <a:extLst>
              <a:ext uri="{FF2B5EF4-FFF2-40B4-BE49-F238E27FC236}">
                <a16:creationId xmlns:a16="http://schemas.microsoft.com/office/drawing/2014/main" id="{987AA6F5-0462-DF30-D7E3-83918A1CC169}"/>
              </a:ext>
            </a:extLst>
          </p:cNvPr>
          <p:cNvSpPr/>
          <p:nvPr/>
        </p:nvSpPr>
        <p:spPr>
          <a:xfrm>
            <a:off x="3306220" y="3159162"/>
            <a:ext cx="8069076" cy="416377"/>
          </a:xfrm>
          <a:prstGeom prst="rect">
            <a:avLst/>
          </a:prstGeom>
          <a:gradFill>
            <a:gsLst>
              <a:gs pos="0">
                <a:srgbClr val="8C8005"/>
              </a:gs>
              <a:gs pos="0">
                <a:srgbClr val="8C8005">
                  <a:alpha val="40000"/>
                </a:srgbClr>
              </a:gs>
              <a:gs pos="100000">
                <a:schemeClr val="bg1"/>
              </a:gs>
              <a:gs pos="100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Do all students have access to a culturally relevant curriculum?</a:t>
            </a:r>
          </a:p>
        </p:txBody>
      </p:sp>
      <p:sp>
        <p:nvSpPr>
          <p:cNvPr id="23" name="Rectangle 22">
            <a:extLst>
              <a:ext uri="{FF2B5EF4-FFF2-40B4-BE49-F238E27FC236}">
                <a16:creationId xmlns:a16="http://schemas.microsoft.com/office/drawing/2014/main" id="{E98DADAB-914D-22EC-7022-AF308C2D1DBE}"/>
              </a:ext>
            </a:extLst>
          </p:cNvPr>
          <p:cNvSpPr/>
          <p:nvPr/>
        </p:nvSpPr>
        <p:spPr>
          <a:xfrm>
            <a:off x="3306220" y="3632271"/>
            <a:ext cx="8069076" cy="416377"/>
          </a:xfrm>
          <a:prstGeom prst="rect">
            <a:avLst/>
          </a:prstGeom>
          <a:gradFill>
            <a:gsLst>
              <a:gs pos="0">
                <a:srgbClr val="DC5833">
                  <a:alpha val="40000"/>
                </a:srgbClr>
              </a:gs>
              <a:gs pos="94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Do all students who need additional instructional time receive it?</a:t>
            </a:r>
          </a:p>
        </p:txBody>
      </p:sp>
      <p:sp>
        <p:nvSpPr>
          <p:cNvPr id="24" name="Rectangle 23">
            <a:extLst>
              <a:ext uri="{FF2B5EF4-FFF2-40B4-BE49-F238E27FC236}">
                <a16:creationId xmlns:a16="http://schemas.microsoft.com/office/drawing/2014/main" id="{A9594595-0C0B-E0D5-89B6-B28342B1BF3E}"/>
              </a:ext>
            </a:extLst>
          </p:cNvPr>
          <p:cNvSpPr/>
          <p:nvPr/>
        </p:nvSpPr>
        <p:spPr>
          <a:xfrm>
            <a:off x="3306219" y="4105380"/>
            <a:ext cx="8069076" cy="416377"/>
          </a:xfrm>
          <a:prstGeom prst="rect">
            <a:avLst/>
          </a:prstGeom>
          <a:gradFill>
            <a:gsLst>
              <a:gs pos="0">
                <a:srgbClr val="004C9C">
                  <a:alpha val="30000"/>
                </a:srgbClr>
              </a:gs>
              <a:gs pos="98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Do all students experience fair rules, fair policies, and a safe environment? </a:t>
            </a:r>
          </a:p>
        </p:txBody>
      </p:sp>
      <p:sp>
        <p:nvSpPr>
          <p:cNvPr id="25" name="Rectangle 24">
            <a:extLst>
              <a:ext uri="{FF2B5EF4-FFF2-40B4-BE49-F238E27FC236}">
                <a16:creationId xmlns:a16="http://schemas.microsoft.com/office/drawing/2014/main" id="{EA8E6300-7703-C684-50D2-21733024F392}"/>
              </a:ext>
            </a:extLst>
          </p:cNvPr>
          <p:cNvSpPr/>
          <p:nvPr/>
        </p:nvSpPr>
        <p:spPr>
          <a:xfrm>
            <a:off x="3306220" y="4578489"/>
            <a:ext cx="8069076" cy="416377"/>
          </a:xfrm>
          <a:prstGeom prst="rect">
            <a:avLst/>
          </a:prstGeom>
          <a:gradFill>
            <a:gsLst>
              <a:gs pos="0">
                <a:srgbClr val="FFD24A">
                  <a:alpha val="30000"/>
                </a:srgbClr>
              </a:gs>
              <a:gs pos="94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Do all students have access to the social-emotional support they need?</a:t>
            </a:r>
          </a:p>
        </p:txBody>
      </p:sp>
      <p:sp>
        <p:nvSpPr>
          <p:cNvPr id="26" name="Rectangle 25">
            <a:extLst>
              <a:ext uri="{FF2B5EF4-FFF2-40B4-BE49-F238E27FC236}">
                <a16:creationId xmlns:a16="http://schemas.microsoft.com/office/drawing/2014/main" id="{E8FBB815-9088-C0FE-8B92-1F9F90A28DF9}"/>
              </a:ext>
            </a:extLst>
          </p:cNvPr>
          <p:cNvSpPr/>
          <p:nvPr/>
        </p:nvSpPr>
        <p:spPr>
          <a:xfrm>
            <a:off x="3306220" y="5051598"/>
            <a:ext cx="8069076" cy="416377"/>
          </a:xfrm>
          <a:prstGeom prst="rect">
            <a:avLst/>
          </a:prstGeom>
          <a:gradFill>
            <a:gsLst>
              <a:gs pos="0">
                <a:srgbClr val="302663">
                  <a:alpha val="20000"/>
                </a:srgbClr>
              </a:gs>
              <a:gs pos="94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Do all students have access to high-quality preschool programs?</a:t>
            </a:r>
          </a:p>
        </p:txBody>
      </p:sp>
      <p:sp>
        <p:nvSpPr>
          <p:cNvPr id="27" name="Rectangle 26">
            <a:extLst>
              <a:ext uri="{FF2B5EF4-FFF2-40B4-BE49-F238E27FC236}">
                <a16:creationId xmlns:a16="http://schemas.microsoft.com/office/drawing/2014/main" id="{511AE0E4-E2B0-1C7C-1E5D-CE1CD13AA77C}"/>
              </a:ext>
            </a:extLst>
          </p:cNvPr>
          <p:cNvSpPr/>
          <p:nvPr/>
        </p:nvSpPr>
        <p:spPr>
          <a:xfrm>
            <a:off x="3306219" y="5524707"/>
            <a:ext cx="8069076" cy="416377"/>
          </a:xfrm>
          <a:prstGeom prst="rect">
            <a:avLst/>
          </a:prstGeom>
          <a:gradFill>
            <a:gsLst>
              <a:gs pos="0">
                <a:srgbClr val="03ABE8">
                  <a:alpha val="20000"/>
                </a:srgbClr>
              </a:gs>
              <a:gs pos="78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Are school facilities safe and well-maintained?</a:t>
            </a:r>
          </a:p>
        </p:txBody>
      </p:sp>
      <p:sp>
        <p:nvSpPr>
          <p:cNvPr id="4" name="Slide Number Placeholder 3">
            <a:extLst>
              <a:ext uri="{FF2B5EF4-FFF2-40B4-BE49-F238E27FC236}">
                <a16:creationId xmlns:a16="http://schemas.microsoft.com/office/drawing/2014/main" id="{3A04FF60-7658-5713-A983-844F8F39F406}"/>
              </a:ext>
            </a:extLst>
          </p:cNvPr>
          <p:cNvSpPr>
            <a:spLocks noGrp="1"/>
          </p:cNvSpPr>
          <p:nvPr>
            <p:ph type="sldNum" sz="quarter" idx="12"/>
          </p:nvPr>
        </p:nvSpPr>
        <p:spPr>
          <a:xfrm>
            <a:off x="8741664" y="6356350"/>
            <a:ext cx="331927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2" name="Rectangle 1">
            <a:extLst>
              <a:ext uri="{FF2B5EF4-FFF2-40B4-BE49-F238E27FC236}">
                <a16:creationId xmlns:a16="http://schemas.microsoft.com/office/drawing/2014/main" id="{D29C1830-14FC-DBDF-E21C-63558F0B982A}"/>
              </a:ext>
            </a:extLst>
          </p:cNvPr>
          <p:cNvSpPr/>
          <p:nvPr/>
        </p:nvSpPr>
        <p:spPr>
          <a:xfrm>
            <a:off x="-4" y="0"/>
            <a:ext cx="12192003" cy="1422046"/>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2">
            <a:extLst>
              <a:ext uri="{FF2B5EF4-FFF2-40B4-BE49-F238E27FC236}">
                <a16:creationId xmlns:a16="http://schemas.microsoft.com/office/drawing/2014/main" id="{3CB21353-0961-6F55-E1F6-CF0DC6296040}"/>
              </a:ext>
            </a:extLst>
          </p:cNvPr>
          <p:cNvSpPr txBox="1">
            <a:spLocks/>
          </p:cNvSpPr>
          <p:nvPr/>
        </p:nvSpPr>
        <p:spPr>
          <a:xfrm>
            <a:off x="354773" y="45425"/>
            <a:ext cx="118372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a:ln>
                  <a:noFill/>
                </a:ln>
                <a:solidFill>
                  <a:prstClr val="white"/>
                </a:solidFill>
                <a:effectLst/>
                <a:uLnTx/>
                <a:uFillTx/>
                <a:latin typeface="Aptos" panose="020B0004020202020204" pitchFamily="34" charset="0"/>
                <a:ea typeface="+mj-ea"/>
                <a:cs typeface="+mj-cs"/>
              </a:rPr>
              <a:t>What about all the dimensions we didn’t cover? The ones that are primarily district-level resource decisions?</a:t>
            </a:r>
          </a:p>
        </p:txBody>
      </p:sp>
      <p:sp>
        <p:nvSpPr>
          <p:cNvPr id="6" name="Rectangle 5">
            <a:extLst>
              <a:ext uri="{FF2B5EF4-FFF2-40B4-BE49-F238E27FC236}">
                <a16:creationId xmlns:a16="http://schemas.microsoft.com/office/drawing/2014/main" id="{812E106B-9811-1226-6550-027B93FA9245}"/>
              </a:ext>
            </a:extLst>
          </p:cNvPr>
          <p:cNvSpPr/>
          <p:nvPr/>
        </p:nvSpPr>
        <p:spPr>
          <a:xfrm>
            <a:off x="816704" y="2198354"/>
            <a:ext cx="11244232" cy="2807145"/>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6984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40000"/>
            <a:lum/>
          </a:blip>
          <a:srcRect/>
          <a:tile tx="0" ty="0" sx="40000" sy="40000" flip="none" algn="tl"/>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50F9D2-2115-C93B-4E45-24C7810C8BE3}"/>
              </a:ext>
            </a:extLst>
          </p:cNvPr>
          <p:cNvSpPr/>
          <p:nvPr/>
        </p:nvSpPr>
        <p:spPr>
          <a:xfrm>
            <a:off x="-4" y="0"/>
            <a:ext cx="12192003" cy="1652410"/>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3" name="think-cell data - do not delete" hidden="1">
            <a:extLst>
              <a:ext uri="{FF2B5EF4-FFF2-40B4-BE49-F238E27FC236}">
                <a16:creationId xmlns:a16="http://schemas.microsoft.com/office/drawing/2014/main" id="{188FA9DD-ED0B-C042-CC82-904F41647C0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04" imgH="403" progId="TCLayout.ActiveDocument.1">
                  <p:embed/>
                </p:oleObj>
              </mc:Choice>
              <mc:Fallback>
                <p:oleObj name="think-cell Slide" r:id="rId5" imgW="404" imgH="403" progId="TCLayout.ActiveDocument.1">
                  <p:embed/>
                  <p:pic>
                    <p:nvPicPr>
                      <p:cNvPr id="13" name="think-cell data - do not delete" hidden="1">
                        <a:extLst>
                          <a:ext uri="{FF2B5EF4-FFF2-40B4-BE49-F238E27FC236}">
                            <a16:creationId xmlns:a16="http://schemas.microsoft.com/office/drawing/2014/main" id="{188FA9DD-ED0B-C042-CC82-904F41647C0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itle 1">
            <a:extLst>
              <a:ext uri="{FF2B5EF4-FFF2-40B4-BE49-F238E27FC236}">
                <a16:creationId xmlns:a16="http://schemas.microsoft.com/office/drawing/2014/main" id="{E48F7902-4A53-9A7A-EAA9-50C0898997F8}"/>
              </a:ext>
            </a:extLst>
          </p:cNvPr>
          <p:cNvSpPr txBox="1">
            <a:spLocks/>
          </p:cNvSpPr>
          <p:nvPr/>
        </p:nvSpPr>
        <p:spPr>
          <a:xfrm>
            <a:off x="369765" y="937924"/>
            <a:ext cx="9868517" cy="841957"/>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000" b="0" i="0" u="none" strike="noStrike" kern="1200" cap="none" spc="0" normalizeH="0" baseline="0" noProof="0">
                <a:ln>
                  <a:noFill/>
                </a:ln>
                <a:solidFill>
                  <a:prstClr val="white"/>
                </a:solidFill>
                <a:effectLst/>
                <a:uLnTx/>
                <a:uFillTx/>
                <a:latin typeface="Aptos" panose="020B0004020202020204" pitchFamily="34" charset="0"/>
                <a:cs typeface="Arial"/>
                <a:sym typeface="Arial"/>
              </a:rPr>
              <a:t>Reflect on these questions independently for a minute, and then share ideas as a group:</a:t>
            </a:r>
          </a:p>
        </p:txBody>
      </p:sp>
      <p:sp>
        <p:nvSpPr>
          <p:cNvPr id="2" name="Slide Number Placeholder 1">
            <a:extLst>
              <a:ext uri="{FF2B5EF4-FFF2-40B4-BE49-F238E27FC236}">
                <a16:creationId xmlns:a16="http://schemas.microsoft.com/office/drawing/2014/main" id="{EA93C326-2BCF-1E11-A991-947488D471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6" name="Title 2">
            <a:extLst>
              <a:ext uri="{FF2B5EF4-FFF2-40B4-BE49-F238E27FC236}">
                <a16:creationId xmlns:a16="http://schemas.microsoft.com/office/drawing/2014/main" id="{8DFF6054-39B6-4818-930F-0530F8DF71B9}"/>
              </a:ext>
            </a:extLst>
          </p:cNvPr>
          <p:cNvSpPr txBox="1">
            <a:spLocks/>
          </p:cNvSpPr>
          <p:nvPr/>
        </p:nvSpPr>
        <p:spPr>
          <a:xfrm>
            <a:off x="354775" y="45425"/>
            <a:ext cx="106394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ptos" panose="020B0004020202020204" pitchFamily="34" charset="0"/>
                <a:ea typeface="+mj-ea"/>
                <a:cs typeface="+mj-cs"/>
              </a:rPr>
              <a:t>Let’s Reflect and Discuss</a:t>
            </a:r>
          </a:p>
        </p:txBody>
      </p:sp>
      <p:sp>
        <p:nvSpPr>
          <p:cNvPr id="4" name="Thought Bubble: Cloud 14">
            <a:extLst>
              <a:ext uri="{FF2B5EF4-FFF2-40B4-BE49-F238E27FC236}">
                <a16:creationId xmlns:a16="http://schemas.microsoft.com/office/drawing/2014/main" id="{532B0F9F-15B0-DBD4-4D02-93946CCFCE2D}"/>
              </a:ext>
            </a:extLst>
          </p:cNvPr>
          <p:cNvSpPr/>
          <p:nvPr/>
        </p:nvSpPr>
        <p:spPr>
          <a:xfrm flipH="1">
            <a:off x="5506864" y="3509352"/>
            <a:ext cx="5792325" cy="2443500"/>
          </a:xfrm>
          <a:prstGeom prst="wedgeRoundRectCallout">
            <a:avLst/>
          </a:prstGeom>
          <a:solidFill>
            <a:schemeClr val="bg1">
              <a:lumMod val="95000"/>
            </a:schemeClr>
          </a:solidFill>
          <a:ln>
            <a:noFill/>
          </a:ln>
          <a:effectLst>
            <a:outerShdw blurRad="114300" dist="50800" dir="276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3057"/>
                </a:solidFill>
                <a:effectLst/>
                <a:uLnTx/>
                <a:uFillTx/>
                <a:latin typeface="Aptos" panose="020B0004020202020204" pitchFamily="34" charset="0"/>
                <a:ea typeface="+mn-ea"/>
                <a:cs typeface="+mn-cs"/>
              </a:rPr>
              <a:t>Do </a:t>
            </a:r>
            <a:r>
              <a:rPr kumimoji="0" lang="en-US" sz="2800" b="1" i="0" u="none" strike="noStrike" kern="1200" cap="none" spc="0" normalizeH="0" baseline="0" noProof="0">
                <a:ln>
                  <a:noFill/>
                </a:ln>
                <a:solidFill>
                  <a:srgbClr val="003057"/>
                </a:solidFill>
                <a:effectLst/>
                <a:uLnTx/>
                <a:uFillTx/>
                <a:latin typeface="Aptos" panose="020B0004020202020204" pitchFamily="34" charset="0"/>
                <a:ea typeface="+mn-ea"/>
                <a:cs typeface="+mn-cs"/>
              </a:rPr>
              <a:t>certain</a:t>
            </a:r>
            <a:r>
              <a:rPr kumimoji="0" lang="en-US" sz="2800" b="0" i="0" u="none" strike="noStrike" kern="1200" cap="none" spc="0" normalizeH="0" baseline="0" noProof="0">
                <a:ln>
                  <a:noFill/>
                </a:ln>
                <a:solidFill>
                  <a:srgbClr val="003057"/>
                </a:solidFill>
                <a:effectLst/>
                <a:uLnTx/>
                <a:uFillTx/>
                <a:latin typeface="Aptos" panose="020B0004020202020204" pitchFamily="34" charset="0"/>
                <a:ea typeface="+mn-ea"/>
                <a:cs typeface="+mn-cs"/>
              </a:rPr>
              <a:t> students 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3057"/>
                </a:solidFill>
                <a:effectLst/>
                <a:uLnTx/>
                <a:uFillTx/>
                <a:latin typeface="Aptos" panose="020B0004020202020204" pitchFamily="34" charset="0"/>
                <a:ea typeface="+mn-ea"/>
                <a:cs typeface="+mn-cs"/>
              </a:rPr>
              <a:t>student groups have different experiences in our building(s)?</a:t>
            </a:r>
          </a:p>
        </p:txBody>
      </p:sp>
      <p:sp>
        <p:nvSpPr>
          <p:cNvPr id="7" name="Thought Bubble: Cloud 14">
            <a:extLst>
              <a:ext uri="{FF2B5EF4-FFF2-40B4-BE49-F238E27FC236}">
                <a16:creationId xmlns:a16="http://schemas.microsoft.com/office/drawing/2014/main" id="{59970D51-4F4F-01E9-DD3A-0D4BB8471512}"/>
              </a:ext>
            </a:extLst>
          </p:cNvPr>
          <p:cNvSpPr/>
          <p:nvPr/>
        </p:nvSpPr>
        <p:spPr>
          <a:xfrm>
            <a:off x="576984" y="2386910"/>
            <a:ext cx="5423381" cy="2084180"/>
          </a:xfrm>
          <a:prstGeom prst="wedgeRoundRectCallout">
            <a:avLst/>
          </a:prstGeom>
          <a:solidFill>
            <a:schemeClr val="bg1">
              <a:lumMod val="95000"/>
            </a:schemeClr>
          </a:solidFill>
          <a:ln>
            <a:noFill/>
          </a:ln>
          <a:effectLst>
            <a:outerShdw blurRad="114300" dist="50800" dir="276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3057"/>
                </a:solidFill>
                <a:effectLst/>
                <a:uLnTx/>
                <a:uFillTx/>
                <a:latin typeface="Aptos" panose="020B0004020202020204" pitchFamily="34" charset="0"/>
                <a:ea typeface="+mn-ea"/>
                <a:cs typeface="+mn-cs"/>
              </a:rPr>
              <a:t>How do students in our school experience our vision and priorities?</a:t>
            </a:r>
          </a:p>
        </p:txBody>
      </p:sp>
    </p:spTree>
    <p:extLst>
      <p:ext uri="{BB962C8B-B14F-4D97-AF65-F5344CB8AC3E}">
        <p14:creationId xmlns:p14="http://schemas.microsoft.com/office/powerpoint/2010/main" val="155242896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AEB55-5EA2-F421-9610-D475C93AF87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525CE34-5D46-7686-8AA7-E6B5769531F3}"/>
              </a:ext>
            </a:extLst>
          </p:cNvPr>
          <p:cNvSpPr/>
          <p:nvPr/>
        </p:nvSpPr>
        <p:spPr>
          <a:xfrm>
            <a:off x="-4" y="0"/>
            <a:ext cx="12192003" cy="1422046"/>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2">
            <a:extLst>
              <a:ext uri="{FF2B5EF4-FFF2-40B4-BE49-F238E27FC236}">
                <a16:creationId xmlns:a16="http://schemas.microsoft.com/office/drawing/2014/main" id="{FA14C35C-696D-8E74-749C-BBA75192704A}"/>
              </a:ext>
            </a:extLst>
          </p:cNvPr>
          <p:cNvSpPr txBox="1">
            <a:spLocks/>
          </p:cNvSpPr>
          <p:nvPr/>
        </p:nvSpPr>
        <p:spPr>
          <a:xfrm>
            <a:off x="354775" y="45425"/>
            <a:ext cx="106394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a:ln>
                  <a:noFill/>
                </a:ln>
                <a:solidFill>
                  <a:prstClr val="white"/>
                </a:solidFill>
                <a:effectLst/>
                <a:uLnTx/>
                <a:uFillTx/>
                <a:latin typeface="Aptos" panose="020B0004020202020204" pitchFamily="34" charset="0"/>
                <a:ea typeface="+mj-ea"/>
                <a:cs typeface="+mj-cs"/>
              </a:rPr>
              <a:t>You can effect change. Advocate for resource equity change in your district!</a:t>
            </a:r>
          </a:p>
        </p:txBody>
      </p:sp>
      <p:graphicFrame>
        <p:nvGraphicFramePr>
          <p:cNvPr id="3" name="think-cell data - do not delete" hidden="1">
            <a:extLst>
              <a:ext uri="{FF2B5EF4-FFF2-40B4-BE49-F238E27FC236}">
                <a16:creationId xmlns:a16="http://schemas.microsoft.com/office/drawing/2014/main" id="{98C7D276-FE28-2BD7-FD66-C255419C717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3" name="think-cell data - do not delete" hidden="1">
                        <a:extLst>
                          <a:ext uri="{FF2B5EF4-FFF2-40B4-BE49-F238E27FC236}">
                            <a16:creationId xmlns:a16="http://schemas.microsoft.com/office/drawing/2014/main" id="{98C7D276-FE28-2BD7-FD66-C255419C717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C85C1190-A521-DBFF-5A60-B0E4C6D52DF2}"/>
              </a:ext>
            </a:extLst>
          </p:cNvPr>
          <p:cNvSpPr txBox="1"/>
          <p:nvPr/>
        </p:nvSpPr>
        <p:spPr>
          <a:xfrm>
            <a:off x="562551" y="1908285"/>
            <a:ext cx="7291106" cy="216982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t>Learn what your district can do to improve resource equity  across all schools by checking out our free </a:t>
            </a:r>
            <a: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hlinkClick r:id="rId5"/>
              </a:rPr>
              <a:t>guidebooks</a:t>
            </a:r>
            <a: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t> and sharing them with district leaders.</a:t>
            </a:r>
          </a:p>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t>Talk to district leadership about doing a full assessment of </a:t>
            </a:r>
            <a:b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br>
            <a: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t>all 10 dimensions with our easy and free</a:t>
            </a:r>
            <a:r>
              <a:rPr kumimoji="0" lang="en-US" sz="2000" b="0" i="0" u="none" strike="noStrike" kern="1200" cap="none" spc="0" normalizeH="0" baseline="0" noProof="0">
                <a:ln>
                  <a:noFill/>
                </a:ln>
                <a:solidFill>
                  <a:srgbClr val="E42526"/>
                </a:solidFill>
                <a:effectLst/>
                <a:uLnTx/>
                <a:uFillTx/>
                <a:latin typeface="Aptos" panose="020B0004020202020204" pitchFamily="34" charset="0"/>
                <a:ea typeface="+mn-ea"/>
                <a:cs typeface="+mn-cs"/>
              </a:rPr>
              <a:t> </a:t>
            </a:r>
            <a: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hlinkClick r:id="rId6"/>
              </a:rPr>
              <a:t>self-assessment</a:t>
            </a:r>
            <a: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t> or </a:t>
            </a:r>
            <a:b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br>
            <a: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hlinkClick r:id="rId7"/>
              </a:rPr>
              <a:t>DIY analysis tools</a:t>
            </a:r>
            <a: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t>.</a:t>
            </a:r>
          </a:p>
        </p:txBody>
      </p:sp>
      <p:sp>
        <p:nvSpPr>
          <p:cNvPr id="5" name="Slide Number Placeholder 4">
            <a:extLst>
              <a:ext uri="{FF2B5EF4-FFF2-40B4-BE49-F238E27FC236}">
                <a16:creationId xmlns:a16="http://schemas.microsoft.com/office/drawing/2014/main" id="{1DA2EF93-2860-7925-F1E6-71C911FE71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grpSp>
        <p:nvGrpSpPr>
          <p:cNvPr id="15" name="Group 14">
            <a:extLst>
              <a:ext uri="{FF2B5EF4-FFF2-40B4-BE49-F238E27FC236}">
                <a16:creationId xmlns:a16="http://schemas.microsoft.com/office/drawing/2014/main" id="{1FCADDA1-2F62-FCFC-8334-A5E58F03B27A}"/>
              </a:ext>
            </a:extLst>
          </p:cNvPr>
          <p:cNvGrpSpPr>
            <a:grpSpLocks noChangeAspect="1"/>
          </p:cNvGrpSpPr>
          <p:nvPr/>
        </p:nvGrpSpPr>
        <p:grpSpPr>
          <a:xfrm>
            <a:off x="7732992" y="2685389"/>
            <a:ext cx="3761655" cy="2785442"/>
            <a:chOff x="8766225" y="2179056"/>
            <a:chExt cx="3108805" cy="2302018"/>
          </a:xfrm>
        </p:grpSpPr>
        <p:pic>
          <p:nvPicPr>
            <p:cNvPr id="10" name="Picture 9">
              <a:extLst>
                <a:ext uri="{FF2B5EF4-FFF2-40B4-BE49-F238E27FC236}">
                  <a16:creationId xmlns:a16="http://schemas.microsoft.com/office/drawing/2014/main" id="{6F2EB9A2-B78A-989D-3A41-C2B49E34F35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558821">
              <a:off x="10407391" y="3242865"/>
              <a:ext cx="1467639" cy="1143000"/>
            </a:xfrm>
            <a:prstGeom prst="rect">
              <a:avLst/>
            </a:prstGeom>
            <a:ln>
              <a:solidFill>
                <a:schemeClr val="bg1">
                  <a:lumMod val="95000"/>
                </a:schemeClr>
              </a:solidFill>
            </a:ln>
            <a:effectLst>
              <a:outerShdw blurRad="114300" dist="50800" dir="2760000" algn="tl" rotWithShape="0">
                <a:prstClr val="black">
                  <a:alpha val="10000"/>
                </a:prstClr>
              </a:outerShdw>
            </a:effectLst>
          </p:spPr>
        </p:pic>
        <p:pic>
          <p:nvPicPr>
            <p:cNvPr id="14" name="Picture 13">
              <a:extLst>
                <a:ext uri="{FF2B5EF4-FFF2-40B4-BE49-F238E27FC236}">
                  <a16:creationId xmlns:a16="http://schemas.microsoft.com/office/drawing/2014/main" id="{707A1230-E27B-8F71-384A-28B4DC491A6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982200" y="2179056"/>
              <a:ext cx="1471021" cy="1143000"/>
            </a:xfrm>
            <a:prstGeom prst="rect">
              <a:avLst/>
            </a:prstGeom>
            <a:ln>
              <a:solidFill>
                <a:schemeClr val="bg1">
                  <a:lumMod val="95000"/>
                </a:schemeClr>
              </a:solidFill>
            </a:ln>
            <a:effectLst>
              <a:outerShdw blurRad="114300" dist="50800" dir="2760000" algn="tl" rotWithShape="0">
                <a:prstClr val="black">
                  <a:alpha val="10000"/>
                </a:prstClr>
              </a:outerShdw>
            </a:effectLst>
          </p:spPr>
        </p:pic>
        <p:pic>
          <p:nvPicPr>
            <p:cNvPr id="8" name="Picture 7">
              <a:extLst>
                <a:ext uri="{FF2B5EF4-FFF2-40B4-BE49-F238E27FC236}">
                  <a16:creationId xmlns:a16="http://schemas.microsoft.com/office/drawing/2014/main" id="{8925DDE4-DFF3-700D-58F0-2E0861A97C5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0340654">
              <a:off x="8766225" y="2263726"/>
              <a:ext cx="1479425" cy="1143000"/>
            </a:xfrm>
            <a:prstGeom prst="rect">
              <a:avLst/>
            </a:prstGeom>
            <a:ln>
              <a:solidFill>
                <a:schemeClr val="bg1">
                  <a:lumMod val="95000"/>
                </a:schemeClr>
              </a:solidFill>
            </a:ln>
            <a:effectLst>
              <a:outerShdw blurRad="114300" dist="50800" dir="2760000" algn="tl" rotWithShape="0">
                <a:prstClr val="black">
                  <a:alpha val="10000"/>
                </a:prstClr>
              </a:outerShdw>
            </a:effectLst>
          </p:spPr>
        </p:pic>
        <p:pic>
          <p:nvPicPr>
            <p:cNvPr id="12" name="Picture 11">
              <a:extLst>
                <a:ext uri="{FF2B5EF4-FFF2-40B4-BE49-F238E27FC236}">
                  <a16:creationId xmlns:a16="http://schemas.microsoft.com/office/drawing/2014/main" id="{764E5745-E56D-CC0D-20B0-8E3A3744FAF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70531" y="3338074"/>
              <a:ext cx="1475386" cy="1143000"/>
            </a:xfrm>
            <a:prstGeom prst="rect">
              <a:avLst/>
            </a:prstGeom>
            <a:ln>
              <a:solidFill>
                <a:schemeClr val="bg1">
                  <a:lumMod val="95000"/>
                </a:schemeClr>
              </a:solidFill>
            </a:ln>
            <a:effectLst>
              <a:outerShdw blurRad="114300" dist="50800" dir="2760000" algn="tl" rotWithShape="0">
                <a:prstClr val="black">
                  <a:alpha val="10000"/>
                </a:prstClr>
              </a:outerShdw>
            </a:effectLst>
          </p:spPr>
        </p:pic>
      </p:grpSp>
      <p:pic>
        <p:nvPicPr>
          <p:cNvPr id="23" name="Picture 22">
            <a:extLst>
              <a:ext uri="{FF2B5EF4-FFF2-40B4-BE49-F238E27FC236}">
                <a16:creationId xmlns:a16="http://schemas.microsoft.com/office/drawing/2014/main" id="{82DB27A6-EFE6-AFB1-C74F-94FA0A5085B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346604" y="4901622"/>
            <a:ext cx="1881639" cy="1454727"/>
          </a:xfrm>
          <a:prstGeom prst="rect">
            <a:avLst/>
          </a:prstGeom>
          <a:ln>
            <a:solidFill>
              <a:schemeClr val="bg1">
                <a:lumMod val="95000"/>
              </a:schemeClr>
            </a:solidFill>
          </a:ln>
          <a:effectLst>
            <a:outerShdw blurRad="114300" dist="50800" dir="2760000" algn="tl" rotWithShape="0">
              <a:prstClr val="black">
                <a:alpha val="10000"/>
              </a:prstClr>
            </a:outerShdw>
          </a:effectLst>
        </p:spPr>
      </p:pic>
      <p:pic>
        <p:nvPicPr>
          <p:cNvPr id="25" name="Picture 24">
            <a:extLst>
              <a:ext uri="{FF2B5EF4-FFF2-40B4-BE49-F238E27FC236}">
                <a16:creationId xmlns:a16="http://schemas.microsoft.com/office/drawing/2014/main" id="{6043B952-83B1-3F14-D27C-E57F0B6C031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404895">
            <a:off x="3957971" y="4289018"/>
            <a:ext cx="1885226" cy="1454727"/>
          </a:xfrm>
          <a:prstGeom prst="rect">
            <a:avLst/>
          </a:prstGeom>
          <a:ln>
            <a:solidFill>
              <a:schemeClr val="bg1">
                <a:lumMod val="95000"/>
              </a:schemeClr>
            </a:solidFill>
          </a:ln>
          <a:effectLst>
            <a:outerShdw blurRad="114300" dist="50800" dir="2760000" algn="tl" rotWithShape="0">
              <a:prstClr val="black">
                <a:alpha val="10000"/>
              </a:prstClr>
            </a:outerShdw>
          </a:effectLst>
        </p:spPr>
      </p:pic>
      <p:pic>
        <p:nvPicPr>
          <p:cNvPr id="27" name="Picture 26">
            <a:extLst>
              <a:ext uri="{FF2B5EF4-FFF2-40B4-BE49-F238E27FC236}">
                <a16:creationId xmlns:a16="http://schemas.microsoft.com/office/drawing/2014/main" id="{5BF84990-3280-61AC-2BE6-1B75AEB52EC0}"/>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21413844">
            <a:off x="735350" y="4458555"/>
            <a:ext cx="1870876" cy="1454727"/>
          </a:xfrm>
          <a:prstGeom prst="rect">
            <a:avLst/>
          </a:prstGeom>
          <a:ln>
            <a:solidFill>
              <a:schemeClr val="bg1">
                <a:lumMod val="95000"/>
              </a:schemeClr>
            </a:solidFill>
          </a:ln>
          <a:effectLst>
            <a:outerShdw blurRad="114300" dist="50800" dir="2760000" algn="tl" rotWithShape="0">
              <a:prstClr val="black">
                <a:alpha val="10000"/>
              </a:prstClr>
            </a:outerShdw>
          </a:effectLst>
        </p:spPr>
      </p:pic>
    </p:spTree>
    <p:extLst>
      <p:ext uri="{BB962C8B-B14F-4D97-AF65-F5344CB8AC3E}">
        <p14:creationId xmlns:p14="http://schemas.microsoft.com/office/powerpoint/2010/main" val="187161328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F4B35-339A-9821-6CBD-F32EFB34235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85BC824-9DF4-C274-6461-F0940C34B45F}"/>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2">
            <a:extLst>
              <a:ext uri="{FF2B5EF4-FFF2-40B4-BE49-F238E27FC236}">
                <a16:creationId xmlns:a16="http://schemas.microsoft.com/office/drawing/2014/main" id="{27097D08-ACAD-26E9-14BB-187EE63BC416}"/>
              </a:ext>
            </a:extLst>
          </p:cNvPr>
          <p:cNvSpPr txBox="1">
            <a:spLocks/>
          </p:cNvSpPr>
          <p:nvPr/>
        </p:nvSpPr>
        <p:spPr>
          <a:xfrm>
            <a:off x="354775" y="45425"/>
            <a:ext cx="106394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ptos" panose="020B0004020202020204" pitchFamily="34" charset="0"/>
                <a:ea typeface="+mj-ea"/>
                <a:cs typeface="+mj-cs"/>
              </a:rPr>
              <a:t>Additional Free Resources from ARE</a:t>
            </a:r>
          </a:p>
        </p:txBody>
      </p:sp>
      <p:graphicFrame>
        <p:nvGraphicFramePr>
          <p:cNvPr id="3" name="think-cell data - do not delete" hidden="1">
            <a:extLst>
              <a:ext uri="{FF2B5EF4-FFF2-40B4-BE49-F238E27FC236}">
                <a16:creationId xmlns:a16="http://schemas.microsoft.com/office/drawing/2014/main" id="{D49CDDF6-B004-13D5-4FCA-937A9EB582F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3" name="think-cell data - do not delete" hidden="1">
                        <a:extLst>
                          <a:ext uri="{FF2B5EF4-FFF2-40B4-BE49-F238E27FC236}">
                            <a16:creationId xmlns:a16="http://schemas.microsoft.com/office/drawing/2014/main" id="{D49CDDF6-B004-13D5-4FCA-937A9EB582F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4E833B85-FC58-1A32-EEAE-0240673DFE3B}"/>
              </a:ext>
            </a:extLst>
          </p:cNvPr>
          <p:cNvSpPr txBox="1"/>
          <p:nvPr/>
        </p:nvSpPr>
        <p:spPr>
          <a:xfrm>
            <a:off x="466486" y="1705726"/>
            <a:ext cx="7594421" cy="409342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a:ea typeface="+mn-ea"/>
                <a:cs typeface="+mn-cs"/>
                <a:hlinkClick r:id="rId5"/>
              </a:rPr>
              <a:t>Case-making decks</a:t>
            </a:r>
            <a:r>
              <a:rPr kumimoji="0" lang="en-US" sz="2000" b="1" i="0" u="none" strike="noStrike" kern="1200" cap="none" spc="0" normalizeH="0" baseline="0" noProof="0">
                <a:ln>
                  <a:noFill/>
                </a:ln>
                <a:solidFill>
                  <a:prstClr val="black"/>
                </a:solidFill>
                <a:effectLst/>
                <a:uLnTx/>
                <a:uFillTx/>
                <a:latin typeface="Aptos"/>
                <a:ea typeface="+mn-ea"/>
                <a:cs typeface="+mn-cs"/>
              </a:rPr>
              <a:t>: </a:t>
            </a:r>
            <a:r>
              <a:rPr kumimoji="0" lang="en-US" sz="2000" b="0" i="0" u="none" strike="noStrike" kern="1200" cap="none" spc="0" normalizeH="0" baseline="0" noProof="0">
                <a:ln>
                  <a:noFill/>
                </a:ln>
                <a:solidFill>
                  <a:prstClr val="black"/>
                </a:solidFill>
                <a:effectLst/>
                <a:uLnTx/>
                <a:uFillTx/>
                <a:latin typeface="Aptos"/>
                <a:ea typeface="+mn-ea"/>
                <a:cs typeface="+mn-cs"/>
              </a:rPr>
              <a:t>PowerPoint slides that summarize </a:t>
            </a:r>
            <a:b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br>
            <a:r>
              <a:rPr kumimoji="0" lang="en-US" sz="2000" b="0" i="0" u="none" strike="noStrike" kern="1200" cap="none" spc="0" normalizeH="0" baseline="0" noProof="0">
                <a:ln>
                  <a:noFill/>
                </a:ln>
                <a:solidFill>
                  <a:prstClr val="black"/>
                </a:solidFill>
                <a:effectLst/>
                <a:uLnTx/>
                <a:uFillTx/>
                <a:latin typeface="Aptos"/>
                <a:ea typeface="+mn-ea"/>
                <a:cs typeface="+mn-cs"/>
              </a:rPr>
              <a:t>research and facts on why each dimension matters, including </a:t>
            </a:r>
            <a:b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br>
            <a:r>
              <a:rPr kumimoji="0" lang="en-US" sz="2000" b="0" i="0" u="none" strike="noStrike" kern="1200" cap="none" spc="0" normalizeH="0" baseline="0" noProof="0">
                <a:ln>
                  <a:noFill/>
                </a:ln>
                <a:solidFill>
                  <a:prstClr val="black"/>
                </a:solidFill>
                <a:effectLst/>
                <a:uLnTx/>
                <a:uFillTx/>
                <a:latin typeface="Aptos"/>
                <a:ea typeface="+mn-ea"/>
                <a:cs typeface="+mn-cs"/>
              </a:rPr>
              <a:t>key messaging guidance and talking points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a:ea typeface="+mn-ea"/>
                <a:cs typeface="+mn-cs"/>
              </a:rPr>
              <a:t>Use these to speak to your district leaders, </a:t>
            </a:r>
            <a:b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br>
            <a:r>
              <a:rPr kumimoji="0" lang="en-US" sz="2000" b="0" i="0" u="none" strike="noStrike" kern="1200" cap="none" spc="0" normalizeH="0" baseline="0" noProof="0">
                <a:ln>
                  <a:noFill/>
                </a:ln>
                <a:solidFill>
                  <a:prstClr val="black"/>
                </a:solidFill>
                <a:effectLst/>
                <a:uLnTx/>
                <a:uFillTx/>
                <a:latin typeface="Aptos"/>
                <a:ea typeface="+mn-ea"/>
                <a:cs typeface="+mn-cs"/>
              </a:rPr>
              <a:t>parents/community members, or school board</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a:ea typeface="+mn-ea"/>
                <a:cs typeface="+mn-cs"/>
                <a:hlinkClick r:id="rId6"/>
              </a:rPr>
              <a:t>Diagnostic blueprints</a:t>
            </a:r>
            <a:r>
              <a:rPr kumimoji="0" lang="en-US" sz="2000" b="1" i="0" u="none" strike="noStrike" kern="1200" cap="none" spc="0" normalizeH="0" baseline="0" noProof="0">
                <a:ln>
                  <a:noFill/>
                </a:ln>
                <a:solidFill>
                  <a:prstClr val="black"/>
                </a:solidFill>
                <a:effectLst/>
                <a:uLnTx/>
                <a:uFillTx/>
                <a:latin typeface="Aptos"/>
                <a:ea typeface="+mn-ea"/>
                <a:cs typeface="+mn-cs"/>
              </a:rPr>
              <a:t>: </a:t>
            </a:r>
            <a:r>
              <a:rPr kumimoji="0" lang="en-US" sz="2000" b="0" i="0" u="none" strike="noStrike" kern="1200" cap="none" spc="0" normalizeH="0" baseline="0" noProof="0">
                <a:ln>
                  <a:noFill/>
                </a:ln>
                <a:solidFill>
                  <a:prstClr val="black"/>
                </a:solidFill>
                <a:effectLst/>
                <a:uLnTx/>
                <a:uFillTx/>
                <a:latin typeface="Aptos"/>
                <a:ea typeface="+mn-ea"/>
                <a:cs typeface="+mn-cs"/>
              </a:rPr>
              <a:t>Even more examples of data to look </a:t>
            </a:r>
            <a:b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br>
            <a:r>
              <a:rPr kumimoji="0" lang="en-US" sz="2000" b="0" i="0" u="none" strike="noStrike" kern="1200" cap="none" spc="0" normalizeH="0" baseline="0" noProof="0">
                <a:ln>
                  <a:noFill/>
                </a:ln>
                <a:solidFill>
                  <a:prstClr val="black"/>
                </a:solidFill>
                <a:effectLst/>
                <a:uLnTx/>
                <a:uFillTx/>
                <a:latin typeface="Aptos"/>
                <a:ea typeface="+mn-ea"/>
                <a:cs typeface="+mn-cs"/>
              </a:rPr>
              <a:t>at when examining inequity across all ten dimensions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a:ea typeface="+mn-ea"/>
                <a:cs typeface="+mn-cs"/>
              </a:rPr>
              <a:t>Use these to deepen your own understanding of resource </a:t>
            </a:r>
            <a:b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br>
            <a:r>
              <a:rPr kumimoji="0" lang="en-US" sz="2000" b="0" i="0" u="none" strike="noStrike" kern="1200" cap="none" spc="0" normalizeH="0" baseline="0" noProof="0">
                <a:ln>
                  <a:noFill/>
                </a:ln>
                <a:solidFill>
                  <a:prstClr val="black"/>
                </a:solidFill>
                <a:effectLst/>
                <a:uLnTx/>
                <a:uFillTx/>
                <a:latin typeface="Aptos"/>
                <a:ea typeface="+mn-ea"/>
                <a:cs typeface="+mn-cs"/>
              </a:rPr>
              <a:t>equity or suggest valuable data analysis for district leaders</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a:ea typeface="+mn-ea"/>
                <a:cs typeface="+mn-cs"/>
                <a:hlinkClick r:id="rId7"/>
              </a:rPr>
              <a:t>State of Resource Equity</a:t>
            </a:r>
            <a:endParaRPr kumimoji="0" lang="en-US" sz="2000" b="1" i="0" u="none" strike="noStrike" kern="1200" cap="none" spc="0" normalizeH="0" baseline="0" noProof="0">
              <a:ln>
                <a:noFill/>
              </a:ln>
              <a:solidFill>
                <a:prstClr val="black"/>
              </a:solidFill>
              <a:effectLst/>
              <a:uLnTx/>
              <a:uFillTx/>
              <a:latin typeface="Apto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a:ea typeface="+mn-ea"/>
                <a:cs typeface="+mn-cs"/>
              </a:rPr>
              <a:t>Use this to start a conversation about resource inequity </a:t>
            </a:r>
            <a:b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br>
            <a:r>
              <a:rPr kumimoji="0" lang="en-US" sz="2000" b="0" i="0" u="none" strike="noStrike" kern="1200" cap="none" spc="0" normalizeH="0" baseline="0" noProof="0">
                <a:ln>
                  <a:noFill/>
                </a:ln>
                <a:solidFill>
                  <a:prstClr val="black"/>
                </a:solidFill>
                <a:effectLst/>
                <a:uLnTx/>
                <a:uFillTx/>
                <a:latin typeface="Aptos"/>
                <a:ea typeface="+mn-ea"/>
                <a:cs typeface="+mn-cs"/>
              </a:rPr>
              <a:t>and consider the impact from a student perspective</a:t>
            </a:r>
          </a:p>
        </p:txBody>
      </p:sp>
      <p:sp>
        <p:nvSpPr>
          <p:cNvPr id="5" name="Slide Number Placeholder 4">
            <a:extLst>
              <a:ext uri="{FF2B5EF4-FFF2-40B4-BE49-F238E27FC236}">
                <a16:creationId xmlns:a16="http://schemas.microsoft.com/office/drawing/2014/main" id="{B97DC77D-A25E-E5BB-D710-32D81318B5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pic>
        <p:nvPicPr>
          <p:cNvPr id="12" name="Picture 11">
            <a:extLst>
              <a:ext uri="{FF2B5EF4-FFF2-40B4-BE49-F238E27FC236}">
                <a16:creationId xmlns:a16="http://schemas.microsoft.com/office/drawing/2014/main" id="{59D0B473-907C-11A7-D808-EC86CBDF7B5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245466" y="1658967"/>
            <a:ext cx="2311668" cy="1257300"/>
          </a:xfrm>
          <a:prstGeom prst="rect">
            <a:avLst/>
          </a:prstGeom>
          <a:ln>
            <a:solidFill>
              <a:schemeClr val="bg1">
                <a:lumMod val="95000"/>
              </a:schemeClr>
            </a:solidFill>
          </a:ln>
          <a:effectLst>
            <a:outerShdw blurRad="114300" dist="50800" dir="2760000" algn="tl" rotWithShape="0">
              <a:prstClr val="black">
                <a:alpha val="10000"/>
              </a:prstClr>
            </a:outerShdw>
          </a:effectLst>
        </p:spPr>
      </p:pic>
      <p:pic>
        <p:nvPicPr>
          <p:cNvPr id="8" name="Picture 7">
            <a:extLst>
              <a:ext uri="{FF2B5EF4-FFF2-40B4-BE49-F238E27FC236}">
                <a16:creationId xmlns:a16="http://schemas.microsoft.com/office/drawing/2014/main" id="{77C18297-2737-E280-A118-90CA9F0ADA4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1047263">
            <a:off x="7834671" y="2543821"/>
            <a:ext cx="2471863" cy="1383030"/>
          </a:xfrm>
          <a:prstGeom prst="rect">
            <a:avLst/>
          </a:prstGeom>
          <a:ln>
            <a:solidFill>
              <a:schemeClr val="bg1">
                <a:lumMod val="95000"/>
              </a:schemeClr>
            </a:solidFill>
          </a:ln>
          <a:effectLst>
            <a:outerShdw blurRad="114300" dist="50800" dir="2760000" algn="tl" rotWithShape="0">
              <a:prstClr val="black">
                <a:alpha val="10000"/>
              </a:prstClr>
            </a:outerShdw>
          </a:effectLst>
        </p:spPr>
      </p:pic>
      <p:pic>
        <p:nvPicPr>
          <p:cNvPr id="14" name="Picture 13">
            <a:extLst>
              <a:ext uri="{FF2B5EF4-FFF2-40B4-BE49-F238E27FC236}">
                <a16:creationId xmlns:a16="http://schemas.microsoft.com/office/drawing/2014/main" id="{3AA3FFD5-303A-867D-C9B6-8BE78CAD078D}"/>
              </a:ext>
            </a:extLst>
          </p:cNvPr>
          <p:cNvPicPr preferRelativeResize="0">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565884">
            <a:off x="9363560" y="3479638"/>
            <a:ext cx="2459364" cy="1383030"/>
          </a:xfrm>
          <a:prstGeom prst="rect">
            <a:avLst/>
          </a:prstGeom>
          <a:ln>
            <a:solidFill>
              <a:schemeClr val="bg1">
                <a:lumMod val="95000"/>
              </a:schemeClr>
            </a:solidFill>
          </a:ln>
          <a:effectLst>
            <a:outerShdw blurRad="114300" dist="50800" dir="2760000" algn="tl" rotWithShape="0">
              <a:prstClr val="black">
                <a:alpha val="10000"/>
              </a:prstClr>
            </a:outerShdw>
          </a:effectLst>
        </p:spPr>
      </p:pic>
      <p:pic>
        <p:nvPicPr>
          <p:cNvPr id="22" name="Picture 21">
            <a:extLst>
              <a:ext uri="{FF2B5EF4-FFF2-40B4-BE49-F238E27FC236}">
                <a16:creationId xmlns:a16="http://schemas.microsoft.com/office/drawing/2014/main" id="{AD37675E-73AC-1DE1-D067-49E598AB244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460731" y="4944107"/>
            <a:ext cx="2955636" cy="1270270"/>
          </a:xfrm>
          <a:prstGeom prst="rect">
            <a:avLst/>
          </a:prstGeom>
          <a:ln>
            <a:solidFill>
              <a:schemeClr val="bg1">
                <a:lumMod val="95000"/>
              </a:schemeClr>
            </a:solidFill>
          </a:ln>
          <a:effectLst>
            <a:outerShdw blurRad="114300" dist="50800" dir="2760000" algn="tl" rotWithShape="0">
              <a:prstClr val="black">
                <a:alpha val="10000"/>
              </a:prstClr>
            </a:outerShdw>
          </a:effectLst>
        </p:spPr>
      </p:pic>
    </p:spTree>
    <p:extLst>
      <p:ext uri="{BB962C8B-B14F-4D97-AF65-F5344CB8AC3E}">
        <p14:creationId xmlns:p14="http://schemas.microsoft.com/office/powerpoint/2010/main" val="262552825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40000"/>
            <a:lum/>
            <a:extLst>
              <a:ext uri="{28A0092B-C50C-407E-A947-70E740481C1C}">
                <a14:useLocalDpi xmlns:a14="http://schemas.microsoft.com/office/drawing/2010/main"/>
              </a:ext>
            </a:extLst>
          </a:blip>
          <a:srcRect/>
          <a:tile tx="0" ty="0" sx="40000" sy="40000" flip="none" algn="tl"/>
        </a:blipFill>
        <a:effectLst/>
      </p:bgPr>
    </p:bg>
    <p:spTree>
      <p:nvGrpSpPr>
        <p:cNvPr id="1" name="">
          <a:extLst>
            <a:ext uri="{FF2B5EF4-FFF2-40B4-BE49-F238E27FC236}">
              <a16:creationId xmlns:a16="http://schemas.microsoft.com/office/drawing/2014/main" id="{4FDB5060-0B06-27C9-A585-539E793614EB}"/>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2774AE5D-1442-3242-A676-A09305A820C7}"/>
              </a:ext>
            </a:extLst>
          </p:cNvPr>
          <p:cNvSpPr/>
          <p:nvPr/>
        </p:nvSpPr>
        <p:spPr>
          <a:xfrm>
            <a:off x="-3" y="6051909"/>
            <a:ext cx="12192003" cy="806091"/>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55BA55E-3EBB-15EE-499B-C8FE130472B1}"/>
              </a:ext>
            </a:extLst>
          </p:cNvPr>
          <p:cNvSpPr txBox="1"/>
          <p:nvPr/>
        </p:nvSpPr>
        <p:spPr>
          <a:xfrm>
            <a:off x="8229600" y="5084167"/>
            <a:ext cx="3962400"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Narrow"/>
                <a:ea typeface="+mn-ea"/>
                <a:cs typeface="+mn-cs"/>
              </a:rPr>
              <a:t>Learn more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Narrow"/>
                <a:ea typeface="+mn-ea"/>
                <a:cs typeface="+mn-cs"/>
              </a:rPr>
              <a:t>educationresourceequity.org</a:t>
            </a:r>
          </a:p>
        </p:txBody>
      </p:sp>
      <p:sp>
        <p:nvSpPr>
          <p:cNvPr id="13" name="TextBox 12">
            <a:extLst>
              <a:ext uri="{FF2B5EF4-FFF2-40B4-BE49-F238E27FC236}">
                <a16:creationId xmlns:a16="http://schemas.microsoft.com/office/drawing/2014/main" id="{F61DA44A-7368-3913-A7EE-CD772D1E1731}"/>
              </a:ext>
            </a:extLst>
          </p:cNvPr>
          <p:cNvSpPr txBox="1"/>
          <p:nvPr/>
        </p:nvSpPr>
        <p:spPr>
          <a:xfrm>
            <a:off x="995081" y="1608411"/>
            <a:ext cx="6884895" cy="273921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003057"/>
                </a:solidFill>
                <a:effectLst/>
                <a:uLnTx/>
                <a:uFillTx/>
                <a:latin typeface="Aptos" panose="020B0004020202020204" pitchFamily="34" charset="0"/>
                <a:ea typeface="+mn-ea"/>
                <a:cs typeface="+mn-cs"/>
              </a:rPr>
              <a:t>Tell Us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ptos" panose="020B0004020202020204" pitchFamily="34" charset="0"/>
                <a:ea typeface="+mn-ea"/>
                <a:cs typeface="+mn-cs"/>
              </a:rPr>
              <a:t>Thanks so much for using this resource! </a:t>
            </a:r>
            <a:br>
              <a:rPr kumimoji="0" lang="en-US" sz="2800" b="0" i="0" u="none" strike="noStrike" kern="1200" cap="none" spc="0" normalizeH="0" baseline="0" noProof="0">
                <a:ln>
                  <a:noFill/>
                </a:ln>
                <a:solidFill>
                  <a:prstClr val="black"/>
                </a:solidFill>
                <a:effectLst/>
                <a:uLnTx/>
                <a:uFillTx/>
                <a:latin typeface="Aptos" panose="020B0004020202020204" pitchFamily="34" charset="0"/>
                <a:ea typeface="+mn-ea"/>
                <a:cs typeface="+mn-cs"/>
              </a:rPr>
            </a:br>
            <a:r>
              <a:rPr kumimoji="0" lang="en-US" sz="2800" b="0" i="0" u="none" strike="noStrike" kern="1200" cap="none" spc="0" normalizeH="0" baseline="0" noProof="0">
                <a:ln>
                  <a:noFill/>
                </a:ln>
                <a:solidFill>
                  <a:prstClr val="black"/>
                </a:solidFill>
                <a:effectLst/>
                <a:uLnTx/>
                <a:uFillTx/>
                <a:latin typeface="Aptos" panose="020B0004020202020204" pitchFamily="34" charset="0"/>
                <a:ea typeface="+mn-ea"/>
                <a:cs typeface="+mn-cs"/>
              </a:rPr>
              <a:t>To share feedback or get additional support, contact us </a:t>
            </a:r>
            <a:r>
              <a:rPr kumimoji="0" lang="en-US" sz="2800" b="0" i="0" u="none" strike="noStrike" kern="1200" cap="none" spc="0" normalizeH="0" baseline="0" noProof="0">
                <a:ln>
                  <a:noFill/>
                </a:ln>
                <a:solidFill>
                  <a:srgbClr val="003057"/>
                </a:solidFill>
                <a:effectLst/>
                <a:uLnTx/>
                <a:uFillTx/>
                <a:latin typeface="Aptos" panose="020B0004020202020204" pitchFamily="34" charset="0"/>
                <a:ea typeface="+mn-ea"/>
                <a:cs typeface="+mn-cs"/>
                <a:hlinkClick r:id="rId4">
                  <a:extLst>
                    <a:ext uri="{A12FA001-AC4F-418D-AE19-62706E023703}">
                      <ahyp:hlinkClr xmlns:ahyp="http://schemas.microsoft.com/office/drawing/2018/hyperlinkcolor" val="tx"/>
                    </a:ext>
                  </a:extLst>
                </a:hlinkClick>
              </a:rPr>
              <a:t>here</a:t>
            </a:r>
            <a:r>
              <a:rPr kumimoji="0" lang="en-US" sz="2800" b="1" i="0" u="none" strike="noStrike" kern="1200" cap="none" spc="0" normalizeH="0" baseline="0" noProof="0">
                <a:ln>
                  <a:noFill/>
                </a:ln>
                <a:solidFill>
                  <a:prstClr val="black"/>
                </a:solidFill>
                <a:effectLst/>
                <a:uLnTx/>
                <a:uFillTx/>
                <a:latin typeface="Aptos" panose="020B0004020202020204" pitchFamily="34" charset="0"/>
                <a:ea typeface="+mn-ea"/>
                <a:cs typeface="+mn-cs"/>
              </a:rPr>
              <a:t>.</a:t>
            </a:r>
          </a:p>
        </p:txBody>
      </p:sp>
      <p:sp>
        <p:nvSpPr>
          <p:cNvPr id="16" name="TextBox 15">
            <a:extLst>
              <a:ext uri="{FF2B5EF4-FFF2-40B4-BE49-F238E27FC236}">
                <a16:creationId xmlns:a16="http://schemas.microsoft.com/office/drawing/2014/main" id="{EC1C73B3-20E3-A8AC-0FB8-7C2DF0D6EF92}"/>
              </a:ext>
            </a:extLst>
          </p:cNvPr>
          <p:cNvSpPr txBox="1"/>
          <p:nvPr/>
        </p:nvSpPr>
        <p:spPr>
          <a:xfrm>
            <a:off x="424007" y="6264074"/>
            <a:ext cx="8477946"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ptos" panose="020B0004020202020204" pitchFamily="34" charset="0"/>
                <a:ea typeface="+mn-ea"/>
                <a:cs typeface="+mn-cs"/>
              </a:rPr>
              <a:t>Learn more at </a:t>
            </a:r>
            <a:r>
              <a:rPr kumimoji="0" lang="en-US" sz="2000" b="1" i="0" u="sng" strike="noStrike" kern="1200" cap="none" spc="0" normalizeH="0" baseline="0" noProof="0" err="1">
                <a:ln>
                  <a:noFill/>
                </a:ln>
                <a:solidFill>
                  <a:prstClr val="white"/>
                </a:solidFill>
                <a:effectLst/>
                <a:uLnTx/>
                <a:uFillTx/>
                <a:latin typeface="Aptos" panose="020B0004020202020204" pitchFamily="34" charset="0"/>
                <a:ea typeface="+mn-ea"/>
                <a:cs typeface="+mn-cs"/>
              </a:rPr>
              <a:t>educationresourceequity.org</a:t>
            </a:r>
            <a:endParaRPr kumimoji="0" lang="en-US" sz="2000" b="1" i="0" u="sng"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pic>
        <p:nvPicPr>
          <p:cNvPr id="2" name="Picture 1">
            <a:extLst>
              <a:ext uri="{FF2B5EF4-FFF2-40B4-BE49-F238E27FC236}">
                <a16:creationId xmlns:a16="http://schemas.microsoft.com/office/drawing/2014/main" id="{3184BAA7-B007-C25D-7E55-DDF333C61B3E}"/>
              </a:ext>
            </a:extLst>
          </p:cNvPr>
          <p:cNvPicPr>
            <a:picLocks noChangeAspect="1"/>
          </p:cNvPicPr>
          <p:nvPr/>
        </p:nvPicPr>
        <p:blipFill>
          <a:blip r:embed="rId5"/>
          <a:stretch>
            <a:fillRect/>
          </a:stretch>
        </p:blipFill>
        <p:spPr>
          <a:xfrm>
            <a:off x="9112102" y="223291"/>
            <a:ext cx="2814076" cy="1121168"/>
          </a:xfrm>
          <a:prstGeom prst="rect">
            <a:avLst/>
          </a:prstGeom>
        </p:spPr>
      </p:pic>
    </p:spTree>
    <p:extLst>
      <p:ext uri="{BB962C8B-B14F-4D97-AF65-F5344CB8AC3E}">
        <p14:creationId xmlns:p14="http://schemas.microsoft.com/office/powerpoint/2010/main" val="305009119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01172C"/>
        </a:solidFill>
        <a:effectLst/>
      </p:bgPr>
    </p:bg>
    <p:spTree>
      <p:nvGrpSpPr>
        <p:cNvPr id="1" name="">
          <a:extLst>
            <a:ext uri="{FF2B5EF4-FFF2-40B4-BE49-F238E27FC236}">
              <a16:creationId xmlns:a16="http://schemas.microsoft.com/office/drawing/2014/main" id="{3E1108E0-1C36-01F8-A204-DBD4F2C4B45A}"/>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5B2FCF36-EAB6-8D51-4EB6-61D75DEA20E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think-cell data - do not delete" hidden="1">
                        <a:extLst>
                          <a:ext uri="{FF2B5EF4-FFF2-40B4-BE49-F238E27FC236}">
                            <a16:creationId xmlns:a16="http://schemas.microsoft.com/office/drawing/2014/main" id="{5B2FCF36-EAB6-8D51-4EB6-61D75DEA20E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9ACF327B-F660-95AB-CCE8-44E8C11BF9E0}"/>
              </a:ext>
            </a:extLst>
          </p:cNvPr>
          <p:cNvPicPr>
            <a:picLocks noGrp="1" noRot="1" noMove="1" noResize="1" noEditPoints="1" noAdjustHandles="1" noChangeArrowheads="1" noChangeShapeType="1" noCrop="1"/>
          </p:cNvPicPr>
          <p:nvPr/>
        </p:nvPicPr>
        <p:blipFill>
          <a:blip r:embed="rId6"/>
          <a:srcRect t="12237" b="31499"/>
          <a:stretch/>
        </p:blipFill>
        <p:spPr>
          <a:xfrm>
            <a:off x="0" y="0"/>
            <a:ext cx="12188952" cy="6858000"/>
          </a:xfrm>
          <a:prstGeom prst="rect">
            <a:avLst/>
          </a:prstGeom>
        </p:spPr>
      </p:pic>
      <p:sp>
        <p:nvSpPr>
          <p:cNvPr id="8" name="Title 1">
            <a:extLst>
              <a:ext uri="{FF2B5EF4-FFF2-40B4-BE49-F238E27FC236}">
                <a16:creationId xmlns:a16="http://schemas.microsoft.com/office/drawing/2014/main" id="{70BC330F-C7F3-C721-E3DB-3489B9717A2B}"/>
              </a:ext>
            </a:extLst>
          </p:cNvPr>
          <p:cNvSpPr txBox="1">
            <a:spLocks/>
          </p:cNvSpPr>
          <p:nvPr/>
        </p:nvSpPr>
        <p:spPr>
          <a:xfrm>
            <a:off x="2260238" y="1616682"/>
            <a:ext cx="7668476" cy="3624636"/>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800" b="1" i="0" u="none" strike="noStrike" kern="1200" cap="none" spc="0" normalizeH="0" baseline="0" noProof="0">
                <a:ln>
                  <a:noFill/>
                </a:ln>
                <a:solidFill>
                  <a:prstClr val="white"/>
                </a:solidFill>
                <a:effectLst/>
                <a:uLnTx/>
                <a:uFillTx/>
                <a:latin typeface="Aptos" panose="020B0004020202020204" pitchFamily="34" charset="0"/>
                <a:cs typeface="Arial"/>
                <a:sym typeface="Arial"/>
              </a:rPr>
              <a:t>Thank you!</a:t>
            </a:r>
          </a:p>
        </p:txBody>
      </p:sp>
      <p:sp>
        <p:nvSpPr>
          <p:cNvPr id="2" name="Slide Number Placeholder 1">
            <a:extLst>
              <a:ext uri="{FF2B5EF4-FFF2-40B4-BE49-F238E27FC236}">
                <a16:creationId xmlns:a16="http://schemas.microsoft.com/office/drawing/2014/main" id="{2389CBAC-2246-9FCA-C159-77D6C97CDA75}"/>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srgbClr val="888888"/>
                </a:solidFill>
                <a:effectLst/>
                <a:uLnTx/>
                <a:uFillTx/>
                <a:latin typeface="Arial Narrow"/>
                <a:sym typeface="Arial Narrow"/>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srgbClr val="888888"/>
              </a:solidFill>
              <a:effectLst/>
              <a:uLnTx/>
              <a:uFillTx/>
              <a:latin typeface="Arial Narrow"/>
              <a:sym typeface="Arial Narrow"/>
            </a:endParaRPr>
          </a:p>
        </p:txBody>
      </p:sp>
    </p:spTree>
    <p:extLst>
      <p:ext uri="{BB962C8B-B14F-4D97-AF65-F5344CB8AC3E}">
        <p14:creationId xmlns:p14="http://schemas.microsoft.com/office/powerpoint/2010/main" val="2008652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1172C"/>
        </a:solidFill>
        <a:effectLst/>
      </p:bgPr>
    </p:bg>
    <p:spTree>
      <p:nvGrpSpPr>
        <p:cNvPr id="1" name="">
          <a:extLst>
            <a:ext uri="{FF2B5EF4-FFF2-40B4-BE49-F238E27FC236}">
              <a16:creationId xmlns:a16="http://schemas.microsoft.com/office/drawing/2014/main" id="{E181CD79-933B-57D9-5518-716591952784}"/>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8AE9A5AA-77E0-D27B-F3D2-2166B57B20A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think-cell data - do not delete" hidden="1">
                        <a:extLst>
                          <a:ext uri="{FF2B5EF4-FFF2-40B4-BE49-F238E27FC236}">
                            <a16:creationId xmlns:a16="http://schemas.microsoft.com/office/drawing/2014/main" id="{8AE9A5AA-77E0-D27B-F3D2-2166B57B20A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91D16EF3-6754-113B-9066-2CD7596C08A7}"/>
              </a:ext>
            </a:extLst>
          </p:cNvPr>
          <p:cNvPicPr>
            <a:picLocks noGrp="1" noRot="1" noMove="1" noResize="1" noEditPoints="1" noAdjustHandles="1" noChangeArrowheads="1" noChangeShapeType="1" noCrop="1"/>
          </p:cNvPicPr>
          <p:nvPr/>
        </p:nvPicPr>
        <p:blipFill>
          <a:blip r:embed="rId6"/>
          <a:srcRect t="12237" b="31499"/>
          <a:stretch/>
        </p:blipFill>
        <p:spPr>
          <a:xfrm>
            <a:off x="0" y="0"/>
            <a:ext cx="12188952" cy="6858000"/>
          </a:xfrm>
          <a:prstGeom prst="rect">
            <a:avLst/>
          </a:prstGeom>
        </p:spPr>
      </p:pic>
      <p:sp>
        <p:nvSpPr>
          <p:cNvPr id="8" name="Title 1">
            <a:extLst>
              <a:ext uri="{FF2B5EF4-FFF2-40B4-BE49-F238E27FC236}">
                <a16:creationId xmlns:a16="http://schemas.microsoft.com/office/drawing/2014/main" id="{50B7585F-67A7-2A73-CA6C-A7B4397EF97E}"/>
              </a:ext>
            </a:extLst>
          </p:cNvPr>
          <p:cNvSpPr txBox="1">
            <a:spLocks/>
          </p:cNvSpPr>
          <p:nvPr/>
        </p:nvSpPr>
        <p:spPr>
          <a:xfrm>
            <a:off x="1250416" y="1831759"/>
            <a:ext cx="9688120" cy="3825603"/>
          </a:xfrm>
          <a:prstGeom prst="rect">
            <a:avLst/>
          </a:prstGeom>
        </p:spPr>
        <p:txBody>
          <a:bodyPr lIns="91440" tIns="45720" rIns="91440" bIns="4572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20000"/>
              </a:lnSpc>
              <a:spcBef>
                <a:spcPts val="0"/>
              </a:spcBef>
              <a:spcAft>
                <a:spcPts val="2200"/>
              </a:spcAft>
              <a:buClr>
                <a:srgbClr val="000000"/>
              </a:buClr>
              <a:buSzTx/>
              <a:buFont typeface="Arial"/>
              <a:buNone/>
              <a:tabLst/>
              <a:defRPr/>
            </a:pPr>
            <a:r>
              <a:rPr kumimoji="0" lang="en-US" sz="3200" b="1" i="0" u="none" strike="noStrike" kern="1200" cap="none" spc="0" normalizeH="0" baseline="0" noProof="0">
                <a:ln>
                  <a:noFill/>
                </a:ln>
                <a:solidFill>
                  <a:srgbClr val="FDB813"/>
                </a:solidFill>
                <a:effectLst>
                  <a:outerShdw blurRad="38100" dist="38100" dir="2700000" algn="tl">
                    <a:srgbClr val="000000">
                      <a:alpha val="43137"/>
                    </a:srgbClr>
                  </a:outerShdw>
                </a:effectLst>
                <a:uLnTx/>
                <a:uFillTx/>
                <a:latin typeface="Aptos" panose="020B0004020202020204" pitchFamily="34" charset="0"/>
                <a:cs typeface="Arial"/>
                <a:sym typeface="Arial"/>
              </a:rPr>
              <a:t>No two children are alike. </a:t>
            </a: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0B0004020202020204" pitchFamily="34" charset="0"/>
                <a:cs typeface="Arial"/>
                <a:sym typeface="Arial"/>
              </a:rPr>
              <a:t>Every student is unique and requires different supports to learn and thrive. </a:t>
            </a:r>
            <a:b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0B0004020202020204" pitchFamily="34" charset="0"/>
                <a:cs typeface="Arial"/>
                <a:sym typeface="Arial"/>
              </a:rPr>
            </a:b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0B0004020202020204" pitchFamily="34" charset="0"/>
                <a:cs typeface="Arial"/>
                <a:sym typeface="Arial"/>
              </a:rPr>
              <a:t>Parents and teachers understand this intuitively. </a:t>
            </a:r>
            <a:b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0B0004020202020204" pitchFamily="34" charset="0"/>
                <a:cs typeface="Arial"/>
                <a:sym typeface="Arial"/>
              </a:rPr>
            </a:b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0B0004020202020204" pitchFamily="34" charset="0"/>
                <a:cs typeface="Arial"/>
                <a:sym typeface="Arial"/>
              </a:rPr>
              <a:t>But schools and school systems are often set up </a:t>
            </a:r>
            <a:b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0B0004020202020204" pitchFamily="34" charset="0"/>
                <a:cs typeface="Arial"/>
                <a:sym typeface="Arial"/>
              </a:rPr>
            </a:b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0B0004020202020204" pitchFamily="34" charset="0"/>
                <a:cs typeface="Arial"/>
                <a:sym typeface="Arial"/>
              </a:rPr>
              <a:t>as if all students need the same things …</a:t>
            </a:r>
          </a:p>
        </p:txBody>
      </p:sp>
      <p:sp>
        <p:nvSpPr>
          <p:cNvPr id="14" name="Title 1">
            <a:extLst>
              <a:ext uri="{FF2B5EF4-FFF2-40B4-BE49-F238E27FC236}">
                <a16:creationId xmlns:a16="http://schemas.microsoft.com/office/drawing/2014/main" id="{1963822B-67F1-F0AD-6C62-81C7D799BA92}"/>
              </a:ext>
            </a:extLst>
          </p:cNvPr>
          <p:cNvSpPr txBox="1">
            <a:spLocks/>
          </p:cNvSpPr>
          <p:nvPr/>
        </p:nvSpPr>
        <p:spPr>
          <a:xfrm>
            <a:off x="5872310" y="389442"/>
            <a:ext cx="3792269" cy="772987"/>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cs typeface="Arial"/>
              <a:sym typeface="Arial"/>
            </a:endParaRPr>
          </a:p>
        </p:txBody>
      </p:sp>
      <p:sp>
        <p:nvSpPr>
          <p:cNvPr id="2" name="Slide Number Placeholder 1">
            <a:extLst>
              <a:ext uri="{FF2B5EF4-FFF2-40B4-BE49-F238E27FC236}">
                <a16:creationId xmlns:a16="http://schemas.microsoft.com/office/drawing/2014/main" id="{E2FD61E6-3DE0-52C8-0DBE-FBDEA0B4A37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srgbClr val="888888"/>
                </a:solidFill>
                <a:effectLst/>
                <a:uLnTx/>
                <a:uFillTx/>
                <a:latin typeface="Arial Narrow"/>
                <a:sym typeface="Arial Narrow"/>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888888"/>
              </a:solidFill>
              <a:effectLst/>
              <a:uLnTx/>
              <a:uFillTx/>
              <a:latin typeface="Arial Narrow"/>
              <a:sym typeface="Arial Narrow"/>
            </a:endParaRPr>
          </a:p>
        </p:txBody>
      </p:sp>
      <p:pic>
        <p:nvPicPr>
          <p:cNvPr id="3" name="Picture 2" descr="A black background with white text&#10;&#10;AI-generated content may be incorrect.">
            <a:extLst>
              <a:ext uri="{FF2B5EF4-FFF2-40B4-BE49-F238E27FC236}">
                <a16:creationId xmlns:a16="http://schemas.microsoft.com/office/drawing/2014/main" id="{F11C6589-1279-B036-E289-FBA773A2C1E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76401" y="237625"/>
            <a:ext cx="2239198" cy="892128"/>
          </a:xfrm>
          <a:prstGeom prst="rect">
            <a:avLst/>
          </a:prstGeom>
        </p:spPr>
      </p:pic>
    </p:spTree>
    <p:extLst>
      <p:ext uri="{BB962C8B-B14F-4D97-AF65-F5344CB8AC3E}">
        <p14:creationId xmlns:p14="http://schemas.microsoft.com/office/powerpoint/2010/main" val="2622158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1172C"/>
        </a:solidFill>
        <a:effectLst/>
      </p:bgPr>
    </p:bg>
    <p:spTree>
      <p:nvGrpSpPr>
        <p:cNvPr id="1" name="">
          <a:extLst>
            <a:ext uri="{FF2B5EF4-FFF2-40B4-BE49-F238E27FC236}">
              <a16:creationId xmlns:a16="http://schemas.microsoft.com/office/drawing/2014/main" id="{D1B80B72-B332-0D63-5110-FD1EF1BA9786}"/>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5F672359-01E7-5D40-5B0E-13771F56C82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think-cell data - do not delete" hidden="1">
                        <a:extLst>
                          <a:ext uri="{FF2B5EF4-FFF2-40B4-BE49-F238E27FC236}">
                            <a16:creationId xmlns:a16="http://schemas.microsoft.com/office/drawing/2014/main" id="{5F672359-01E7-5D40-5B0E-13771F56C82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84D62BD6-0A2E-5073-B133-3F86588F64F4}"/>
              </a:ext>
            </a:extLst>
          </p:cNvPr>
          <p:cNvPicPr>
            <a:picLocks noGrp="1" noRot="1" noMove="1" noResize="1" noEditPoints="1" noAdjustHandles="1" noChangeArrowheads="1" noChangeShapeType="1" noCrop="1"/>
          </p:cNvPicPr>
          <p:nvPr/>
        </p:nvPicPr>
        <p:blipFill>
          <a:blip r:embed="rId6"/>
          <a:srcRect t="12237" b="31499"/>
          <a:stretch/>
        </p:blipFill>
        <p:spPr>
          <a:xfrm>
            <a:off x="0" y="0"/>
            <a:ext cx="12188952" cy="6858000"/>
          </a:xfrm>
          <a:prstGeom prst="rect">
            <a:avLst/>
          </a:prstGeom>
        </p:spPr>
      </p:pic>
      <p:sp>
        <p:nvSpPr>
          <p:cNvPr id="8" name="Title 1">
            <a:extLst>
              <a:ext uri="{FF2B5EF4-FFF2-40B4-BE49-F238E27FC236}">
                <a16:creationId xmlns:a16="http://schemas.microsoft.com/office/drawing/2014/main" id="{DBDA2FBB-C21F-10E4-AA3B-BE15CD759A24}"/>
              </a:ext>
            </a:extLst>
          </p:cNvPr>
          <p:cNvSpPr txBox="1">
            <a:spLocks/>
          </p:cNvSpPr>
          <p:nvPr/>
        </p:nvSpPr>
        <p:spPr>
          <a:xfrm>
            <a:off x="816237" y="1869819"/>
            <a:ext cx="10559526" cy="3951207"/>
          </a:xfrm>
          <a:prstGeom prst="rect">
            <a:avLst/>
          </a:prstGeom>
        </p:spPr>
        <p:txBody>
          <a:bodyPr lIns="91440" tIns="45720" rIns="91440" bIns="4572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20000"/>
              </a:lnSpc>
              <a:spcBef>
                <a:spcPts val="0"/>
              </a:spcBef>
              <a:spcAft>
                <a:spcPts val="2200"/>
              </a:spcAft>
              <a:buClr>
                <a:srgbClr val="000000"/>
              </a:buClr>
              <a:buSzTx/>
              <a:buFont typeface="Arial"/>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0B0004020202020204" pitchFamily="34" charset="0"/>
                <a:cs typeface="Arial"/>
                <a:sym typeface="Arial"/>
              </a:rPr>
              <a:t>… Worse yet, students with higher needs are </a:t>
            </a:r>
            <a:b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0B0004020202020204" pitchFamily="34" charset="0"/>
                <a:cs typeface="Arial"/>
                <a:sym typeface="Arial"/>
              </a:rPr>
            </a:br>
            <a:r>
              <a:rPr kumimoji="0" lang="en-US" sz="3200" b="1" i="0" u="none" strike="noStrike" kern="1200" cap="none" spc="0" normalizeH="0" baseline="0" noProof="0">
                <a:ln>
                  <a:noFill/>
                </a:ln>
                <a:solidFill>
                  <a:srgbClr val="FDB813"/>
                </a:solidFill>
                <a:effectLst>
                  <a:outerShdw blurRad="38100" dist="38100" dir="2700000" algn="tl">
                    <a:srgbClr val="000000">
                      <a:alpha val="43137"/>
                    </a:srgbClr>
                  </a:outerShdw>
                </a:effectLst>
                <a:uLnTx/>
                <a:uFillTx/>
                <a:latin typeface="Aptos" panose="020B0004020202020204" pitchFamily="34" charset="0"/>
                <a:cs typeface="Arial"/>
                <a:sym typeface="Arial"/>
              </a:rPr>
              <a:t>often less likely </a:t>
            </a: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0B0004020202020204" pitchFamily="34" charset="0"/>
                <a:cs typeface="Arial"/>
                <a:sym typeface="Arial"/>
              </a:rPr>
              <a:t>than their peers to have access </a:t>
            </a:r>
            <a:b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0B0004020202020204" pitchFamily="34" charset="0"/>
                <a:cs typeface="Arial"/>
                <a:sym typeface="Arial"/>
              </a:rPr>
            </a:b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0B0004020202020204" pitchFamily="34" charset="0"/>
                <a:cs typeface="Arial"/>
                <a:sym typeface="Arial"/>
              </a:rPr>
              <a:t>to the high-quality learning experiences that </a:t>
            </a:r>
            <a:b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0B0004020202020204" pitchFamily="34" charset="0"/>
                <a:cs typeface="Arial"/>
                <a:sym typeface="Arial"/>
              </a:rPr>
            </a:b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0B0004020202020204" pitchFamily="34" charset="0"/>
                <a:cs typeface="Arial"/>
                <a:sym typeface="Arial"/>
              </a:rPr>
              <a:t>research tells us matter the most. </a:t>
            </a:r>
          </a:p>
          <a:p>
            <a:pPr marL="0" marR="0" lvl="0" indent="0" algn="ctr" defTabSz="914400" rtl="0" eaLnBrk="1" fontAlgn="auto" latinLnBrk="0" hangingPunct="1">
              <a:lnSpc>
                <a:spcPct val="120000"/>
              </a:lnSpc>
              <a:spcBef>
                <a:spcPts val="0"/>
              </a:spcBef>
              <a:spcAft>
                <a:spcPts val="2200"/>
              </a:spcAft>
              <a:buClr>
                <a:srgbClr val="000000"/>
              </a:buClr>
              <a:buSzTx/>
              <a:buFont typeface="Arial"/>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0B0004020202020204" pitchFamily="34" charset="0"/>
                <a:cs typeface="Arial"/>
                <a:sym typeface="Arial"/>
              </a:rPr>
              <a:t>ARE's resource equity approach can </a:t>
            </a:r>
            <a:b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0B0004020202020204" pitchFamily="34" charset="0"/>
                <a:cs typeface="Arial"/>
                <a:sym typeface="Arial"/>
              </a:rPr>
            </a:b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0B0004020202020204" pitchFamily="34" charset="0"/>
                <a:cs typeface="Arial"/>
                <a:sym typeface="Arial"/>
              </a:rPr>
              <a:t>help you take action! </a:t>
            </a:r>
          </a:p>
        </p:txBody>
      </p:sp>
      <p:sp>
        <p:nvSpPr>
          <p:cNvPr id="3" name="Slide Number Placeholder 2">
            <a:extLst>
              <a:ext uri="{FF2B5EF4-FFF2-40B4-BE49-F238E27FC236}">
                <a16:creationId xmlns:a16="http://schemas.microsoft.com/office/drawing/2014/main" id="{FC80EACD-C9C7-9AD6-79C0-4BC642C5C483}"/>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srgbClr val="888888"/>
                </a:solidFill>
                <a:effectLst/>
                <a:uLnTx/>
                <a:uFillTx/>
                <a:latin typeface="Arial Narrow"/>
                <a:sym typeface="Arial Narrow"/>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888888"/>
              </a:solidFill>
              <a:effectLst/>
              <a:uLnTx/>
              <a:uFillTx/>
              <a:latin typeface="Arial Narrow"/>
              <a:sym typeface="Arial Narrow"/>
            </a:endParaRPr>
          </a:p>
        </p:txBody>
      </p:sp>
      <p:pic>
        <p:nvPicPr>
          <p:cNvPr id="17" name="Picture 16" descr="A black background with white text&#10;&#10;AI-generated content may be incorrect.">
            <a:extLst>
              <a:ext uri="{FF2B5EF4-FFF2-40B4-BE49-F238E27FC236}">
                <a16:creationId xmlns:a16="http://schemas.microsoft.com/office/drawing/2014/main" id="{26F4C2B3-1541-8766-40BB-2F5B319E06D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76401" y="237625"/>
            <a:ext cx="2239198" cy="892128"/>
          </a:xfrm>
          <a:prstGeom prst="rect">
            <a:avLst/>
          </a:prstGeom>
        </p:spPr>
      </p:pic>
    </p:spTree>
    <p:extLst>
      <p:ext uri="{BB962C8B-B14F-4D97-AF65-F5344CB8AC3E}">
        <p14:creationId xmlns:p14="http://schemas.microsoft.com/office/powerpoint/2010/main" val="25038479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C9709-8D49-9539-D13C-831FFD66854A}"/>
            </a:ext>
          </a:extLst>
        </p:cNvPr>
        <p:cNvGrpSpPr/>
        <p:nvPr/>
      </p:nvGrpSpPr>
      <p:grpSpPr>
        <a:xfrm>
          <a:off x="0" y="0"/>
          <a:ext cx="0" cy="0"/>
          <a:chOff x="0" y="0"/>
          <a:chExt cx="0" cy="0"/>
        </a:xfrm>
      </p:grpSpPr>
      <p:sp>
        <p:nvSpPr>
          <p:cNvPr id="12" name="Rounded Rectangle 11">
            <a:extLst>
              <a:ext uri="{FF2B5EF4-FFF2-40B4-BE49-F238E27FC236}">
                <a16:creationId xmlns:a16="http://schemas.microsoft.com/office/drawing/2014/main" id="{76802E1B-FAE9-A96B-9170-859E7DDF0956}"/>
              </a:ext>
            </a:extLst>
          </p:cNvPr>
          <p:cNvSpPr/>
          <p:nvPr/>
        </p:nvSpPr>
        <p:spPr>
          <a:xfrm>
            <a:off x="450851" y="2067814"/>
            <a:ext cx="6309713" cy="1378547"/>
          </a:xfrm>
          <a:prstGeom prst="roundRect">
            <a:avLst>
              <a:gd name="adj" fmla="val 9437"/>
            </a:avLst>
          </a:prstGeom>
          <a:solidFill>
            <a:schemeClr val="bg1">
              <a:lumMod val="95000"/>
            </a:schemeClr>
          </a:solidFill>
          <a:ln w="25400">
            <a:noFill/>
            <a:round/>
            <a:extLst>
              <a:ext uri="{C807C97D-BFC1-408E-A445-0C87EB9F89A2}">
                <ask:lineSketchStyleProps xmlns:ask="http://schemas.microsoft.com/office/drawing/2018/sketchyshapes" sd="1219033472">
                  <a:custGeom>
                    <a:avLst/>
                    <a:gdLst>
                      <a:gd name="connsiteX0" fmla="*/ 0 w 3624723"/>
                      <a:gd name="connsiteY0" fmla="*/ 0 h 3648584"/>
                      <a:gd name="connsiteX1" fmla="*/ 567873 w 3624723"/>
                      <a:gd name="connsiteY1" fmla="*/ 0 h 3648584"/>
                      <a:gd name="connsiteX2" fmla="*/ 1063252 w 3624723"/>
                      <a:gd name="connsiteY2" fmla="*/ 0 h 3648584"/>
                      <a:gd name="connsiteX3" fmla="*/ 1739867 w 3624723"/>
                      <a:gd name="connsiteY3" fmla="*/ 0 h 3648584"/>
                      <a:gd name="connsiteX4" fmla="*/ 2307740 w 3624723"/>
                      <a:gd name="connsiteY4" fmla="*/ 0 h 3648584"/>
                      <a:gd name="connsiteX5" fmla="*/ 2875614 w 3624723"/>
                      <a:gd name="connsiteY5" fmla="*/ 0 h 3648584"/>
                      <a:gd name="connsiteX6" fmla="*/ 3624723 w 3624723"/>
                      <a:gd name="connsiteY6" fmla="*/ 0 h 3648584"/>
                      <a:gd name="connsiteX7" fmla="*/ 3624723 w 3624723"/>
                      <a:gd name="connsiteY7" fmla="*/ 535126 h 3648584"/>
                      <a:gd name="connsiteX8" fmla="*/ 3624723 w 3624723"/>
                      <a:gd name="connsiteY8" fmla="*/ 1143223 h 3648584"/>
                      <a:gd name="connsiteX9" fmla="*/ 3624723 w 3624723"/>
                      <a:gd name="connsiteY9" fmla="*/ 1678349 h 3648584"/>
                      <a:gd name="connsiteX10" fmla="*/ 3624723 w 3624723"/>
                      <a:gd name="connsiteY10" fmla="*/ 2213474 h 3648584"/>
                      <a:gd name="connsiteX11" fmla="*/ 3624723 w 3624723"/>
                      <a:gd name="connsiteY11" fmla="*/ 2821572 h 3648584"/>
                      <a:gd name="connsiteX12" fmla="*/ 3624723 w 3624723"/>
                      <a:gd name="connsiteY12" fmla="*/ 3648584 h 3648584"/>
                      <a:gd name="connsiteX13" fmla="*/ 3129344 w 3624723"/>
                      <a:gd name="connsiteY13" fmla="*/ 3648584 h 3648584"/>
                      <a:gd name="connsiteX14" fmla="*/ 2452729 w 3624723"/>
                      <a:gd name="connsiteY14" fmla="*/ 3648584 h 3648584"/>
                      <a:gd name="connsiteX15" fmla="*/ 1921103 w 3624723"/>
                      <a:gd name="connsiteY15" fmla="*/ 3648584 h 3648584"/>
                      <a:gd name="connsiteX16" fmla="*/ 1316983 w 3624723"/>
                      <a:gd name="connsiteY16" fmla="*/ 3648584 h 3648584"/>
                      <a:gd name="connsiteX17" fmla="*/ 640368 w 3624723"/>
                      <a:gd name="connsiteY17" fmla="*/ 3648584 h 3648584"/>
                      <a:gd name="connsiteX18" fmla="*/ 0 w 3624723"/>
                      <a:gd name="connsiteY18" fmla="*/ 3648584 h 3648584"/>
                      <a:gd name="connsiteX19" fmla="*/ 0 w 3624723"/>
                      <a:gd name="connsiteY19" fmla="*/ 3149944 h 3648584"/>
                      <a:gd name="connsiteX20" fmla="*/ 0 w 3624723"/>
                      <a:gd name="connsiteY20" fmla="*/ 2614819 h 3648584"/>
                      <a:gd name="connsiteX21" fmla="*/ 0 w 3624723"/>
                      <a:gd name="connsiteY21" fmla="*/ 2043207 h 3648584"/>
                      <a:gd name="connsiteX22" fmla="*/ 0 w 3624723"/>
                      <a:gd name="connsiteY22" fmla="*/ 1362138 h 3648584"/>
                      <a:gd name="connsiteX23" fmla="*/ 0 w 3624723"/>
                      <a:gd name="connsiteY23" fmla="*/ 754041 h 3648584"/>
                      <a:gd name="connsiteX24" fmla="*/ 0 w 3624723"/>
                      <a:gd name="connsiteY24" fmla="*/ 0 h 364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24723" h="3648584" extrusionOk="0">
                        <a:moveTo>
                          <a:pt x="0" y="0"/>
                        </a:moveTo>
                        <a:cubicBezTo>
                          <a:pt x="124340" y="-14073"/>
                          <a:pt x="352761" y="-69"/>
                          <a:pt x="567873" y="0"/>
                        </a:cubicBezTo>
                        <a:cubicBezTo>
                          <a:pt x="782985" y="69"/>
                          <a:pt x="815697" y="-1548"/>
                          <a:pt x="1063252" y="0"/>
                        </a:cubicBezTo>
                        <a:cubicBezTo>
                          <a:pt x="1310807" y="1548"/>
                          <a:pt x="1403304" y="10828"/>
                          <a:pt x="1739867" y="0"/>
                        </a:cubicBezTo>
                        <a:cubicBezTo>
                          <a:pt x="2076430" y="-10828"/>
                          <a:pt x="2058646" y="-14593"/>
                          <a:pt x="2307740" y="0"/>
                        </a:cubicBezTo>
                        <a:cubicBezTo>
                          <a:pt x="2556834" y="14593"/>
                          <a:pt x="2641813" y="-22571"/>
                          <a:pt x="2875614" y="0"/>
                        </a:cubicBezTo>
                        <a:cubicBezTo>
                          <a:pt x="3109415" y="22571"/>
                          <a:pt x="3313388" y="-236"/>
                          <a:pt x="3624723" y="0"/>
                        </a:cubicBezTo>
                        <a:cubicBezTo>
                          <a:pt x="3606725" y="175805"/>
                          <a:pt x="3624282" y="336861"/>
                          <a:pt x="3624723" y="535126"/>
                        </a:cubicBezTo>
                        <a:cubicBezTo>
                          <a:pt x="3625164" y="733391"/>
                          <a:pt x="3605823" y="878195"/>
                          <a:pt x="3624723" y="1143223"/>
                        </a:cubicBezTo>
                        <a:cubicBezTo>
                          <a:pt x="3643623" y="1408251"/>
                          <a:pt x="3620389" y="1566423"/>
                          <a:pt x="3624723" y="1678349"/>
                        </a:cubicBezTo>
                        <a:cubicBezTo>
                          <a:pt x="3629057" y="1790275"/>
                          <a:pt x="3616114" y="2018691"/>
                          <a:pt x="3624723" y="2213474"/>
                        </a:cubicBezTo>
                        <a:cubicBezTo>
                          <a:pt x="3633332" y="2408257"/>
                          <a:pt x="3644556" y="2614273"/>
                          <a:pt x="3624723" y="2821572"/>
                        </a:cubicBezTo>
                        <a:cubicBezTo>
                          <a:pt x="3604890" y="3028871"/>
                          <a:pt x="3605442" y="3340825"/>
                          <a:pt x="3624723" y="3648584"/>
                        </a:cubicBezTo>
                        <a:cubicBezTo>
                          <a:pt x="3524989" y="3637396"/>
                          <a:pt x="3267100" y="3659777"/>
                          <a:pt x="3129344" y="3648584"/>
                        </a:cubicBezTo>
                        <a:cubicBezTo>
                          <a:pt x="2991588" y="3637391"/>
                          <a:pt x="2771636" y="3622026"/>
                          <a:pt x="2452729" y="3648584"/>
                        </a:cubicBezTo>
                        <a:cubicBezTo>
                          <a:pt x="2133823" y="3675142"/>
                          <a:pt x="2140689" y="3634346"/>
                          <a:pt x="1921103" y="3648584"/>
                        </a:cubicBezTo>
                        <a:cubicBezTo>
                          <a:pt x="1701517" y="3662822"/>
                          <a:pt x="1465637" y="3627275"/>
                          <a:pt x="1316983" y="3648584"/>
                        </a:cubicBezTo>
                        <a:cubicBezTo>
                          <a:pt x="1168329" y="3669893"/>
                          <a:pt x="933567" y="3647350"/>
                          <a:pt x="640368" y="3648584"/>
                        </a:cubicBezTo>
                        <a:cubicBezTo>
                          <a:pt x="347170" y="3649818"/>
                          <a:pt x="244466" y="3664399"/>
                          <a:pt x="0" y="3648584"/>
                        </a:cubicBezTo>
                        <a:cubicBezTo>
                          <a:pt x="14943" y="3464720"/>
                          <a:pt x="5765" y="3344300"/>
                          <a:pt x="0" y="3149944"/>
                        </a:cubicBezTo>
                        <a:cubicBezTo>
                          <a:pt x="-5765" y="2955588"/>
                          <a:pt x="22655" y="2761956"/>
                          <a:pt x="0" y="2614819"/>
                        </a:cubicBezTo>
                        <a:cubicBezTo>
                          <a:pt x="-22655" y="2467682"/>
                          <a:pt x="-11014" y="2281176"/>
                          <a:pt x="0" y="2043207"/>
                        </a:cubicBezTo>
                        <a:cubicBezTo>
                          <a:pt x="11014" y="1805238"/>
                          <a:pt x="25196" y="1552097"/>
                          <a:pt x="0" y="1362138"/>
                        </a:cubicBezTo>
                        <a:cubicBezTo>
                          <a:pt x="-25196" y="1172179"/>
                          <a:pt x="8498" y="931687"/>
                          <a:pt x="0" y="754041"/>
                        </a:cubicBezTo>
                        <a:cubicBezTo>
                          <a:pt x="-8498" y="576395"/>
                          <a:pt x="-7901" y="361797"/>
                          <a:pt x="0" y="0"/>
                        </a:cubicBezTo>
                        <a:close/>
                      </a:path>
                    </a:pathLst>
                  </a:custGeom>
                  <ask:type>
                    <ask:lineSketchNone/>
                  </ask:type>
                </ask:lineSketchStyleProps>
              </a:ext>
            </a:extLst>
          </a:ln>
          <a:effectLst>
            <a:outerShdw blurRad="121704" dist="50800" dir="2760000" algn="ctr" rotWithShape="0">
              <a:schemeClr val="tx1">
                <a:alpha val="4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47D1CF5-8E06-639E-0203-39078E051C05}"/>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itle 2">
            <a:extLst>
              <a:ext uri="{FF2B5EF4-FFF2-40B4-BE49-F238E27FC236}">
                <a16:creationId xmlns:a16="http://schemas.microsoft.com/office/drawing/2014/main" id="{91F9F22E-0F33-868B-BE74-214AC14D3C96}"/>
              </a:ext>
            </a:extLst>
          </p:cNvPr>
          <p:cNvSpPr txBox="1">
            <a:spLocks/>
          </p:cNvSpPr>
          <p:nvPr/>
        </p:nvSpPr>
        <p:spPr>
          <a:xfrm>
            <a:off x="354775" y="45425"/>
            <a:ext cx="106394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ptos" panose="020B0004020202020204" pitchFamily="34" charset="0"/>
                <a:ea typeface="+mj-ea"/>
                <a:cs typeface="+mj-cs"/>
              </a:rPr>
              <a:t>What is the Alliance for Resource Equity?</a:t>
            </a:r>
          </a:p>
        </p:txBody>
      </p:sp>
      <p:sp>
        <p:nvSpPr>
          <p:cNvPr id="15" name="Text Placeholder 2">
            <a:extLst>
              <a:ext uri="{FF2B5EF4-FFF2-40B4-BE49-F238E27FC236}">
                <a16:creationId xmlns:a16="http://schemas.microsoft.com/office/drawing/2014/main" id="{12D3E8F7-45E2-A6EF-5F50-0599BEAD8797}"/>
              </a:ext>
            </a:extLst>
          </p:cNvPr>
          <p:cNvSpPr txBox="1">
            <a:spLocks/>
          </p:cNvSpPr>
          <p:nvPr/>
        </p:nvSpPr>
        <p:spPr>
          <a:xfrm>
            <a:off x="623021" y="2263657"/>
            <a:ext cx="6017622" cy="1015663"/>
          </a:xfrm>
          <a:prstGeom prst="rect">
            <a:avLst/>
          </a:prstGeom>
        </p:spPr>
        <p:txBody>
          <a:bodyPr wrap="square" lIns="91440" tIns="45720" rIns="91440" bIns="45720" anchor="t">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kumimoji="0" lang="en-US" sz="2000" b="0" i="0" u="none" strike="noStrike" kern="1200" cap="none" spc="0" normalizeH="0" baseline="0" noProof="0">
                <a:ln>
                  <a:noFill/>
                </a:ln>
                <a:solidFill>
                  <a:prstClr val="black"/>
                </a:solidFill>
                <a:effectLst/>
                <a:uLnTx/>
                <a:uFillTx/>
                <a:latin typeface="Aptos" panose="020B0004020202020204" pitchFamily="34" charset="0"/>
                <a:cs typeface="Arial"/>
                <a:sym typeface="Arial"/>
              </a:rPr>
              <a:t>Since 2020, the </a:t>
            </a:r>
            <a:r>
              <a:rPr kumimoji="0" lang="en-US" sz="2000" b="1" i="0" u="none" strike="noStrike" kern="1200" cap="none" spc="0" normalizeH="0" baseline="0" noProof="0">
                <a:ln>
                  <a:noFill/>
                </a:ln>
                <a:solidFill>
                  <a:srgbClr val="003057"/>
                </a:solidFill>
                <a:effectLst/>
                <a:uLnTx/>
                <a:uFillTx/>
                <a:latin typeface="Aptos" panose="020B0004020202020204" pitchFamily="34" charset="0"/>
                <a:cs typeface="Arial"/>
                <a:sym typeface="Arial"/>
              </a:rPr>
              <a:t>Alliance for Resource Equity (ARE)</a:t>
            </a:r>
            <a:r>
              <a:rPr kumimoji="0" lang="en-US" sz="2000" b="1" i="0" u="none" strike="noStrike" kern="1200" cap="none" spc="0" normalizeH="0" baseline="0" noProof="0">
                <a:ln>
                  <a:noFill/>
                </a:ln>
                <a:solidFill>
                  <a:prstClr val="black"/>
                </a:solidFill>
                <a:effectLst/>
                <a:uLnTx/>
                <a:uFillTx/>
                <a:latin typeface="Aptos" panose="020B0004020202020204" pitchFamily="34" charset="0"/>
                <a:cs typeface="Arial"/>
                <a:sym typeface="Arial"/>
              </a:rPr>
              <a:t> </a:t>
            </a:r>
            <a:r>
              <a:rPr kumimoji="0" lang="en-US" sz="2000" b="0" i="0" u="none" strike="noStrike" kern="1200" cap="none" spc="0" normalizeH="0" baseline="0" noProof="0">
                <a:ln>
                  <a:noFill/>
                </a:ln>
                <a:solidFill>
                  <a:prstClr val="black"/>
                </a:solidFill>
                <a:effectLst/>
                <a:uLnTx/>
                <a:uFillTx/>
                <a:latin typeface="Aptos" panose="020B0004020202020204" pitchFamily="34" charset="0"/>
                <a:cs typeface="Arial"/>
                <a:sym typeface="Arial"/>
              </a:rPr>
              <a:t>has been working to help communities across the country take action on resource equity. </a:t>
            </a:r>
          </a:p>
        </p:txBody>
      </p:sp>
      <p:sp>
        <p:nvSpPr>
          <p:cNvPr id="22" name="Text Placeholder 2">
            <a:extLst>
              <a:ext uri="{FF2B5EF4-FFF2-40B4-BE49-F238E27FC236}">
                <a16:creationId xmlns:a16="http://schemas.microsoft.com/office/drawing/2014/main" id="{FC569ECB-A199-00AA-8CBC-1F0D4C9F97F4}"/>
              </a:ext>
            </a:extLst>
          </p:cNvPr>
          <p:cNvSpPr txBox="1">
            <a:spLocks/>
          </p:cNvSpPr>
          <p:nvPr/>
        </p:nvSpPr>
        <p:spPr>
          <a:xfrm>
            <a:off x="623021" y="3846961"/>
            <a:ext cx="6017622" cy="2001958"/>
          </a:xfrm>
          <a:prstGeom prst="rect">
            <a:avLst/>
          </a:prstGeom>
        </p:spPr>
        <p:txBody>
          <a:bodyPr wrap="square" lIns="91440" tIns="45720" rIns="91440" bIns="45720" anchor="t">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l" defTabSz="914400" rtl="0" eaLnBrk="1" fontAlgn="base" latinLnBrk="0" hangingPunct="1">
              <a:lnSpc>
                <a:spcPct val="120000"/>
              </a:lnSpc>
              <a:spcBef>
                <a:spcPts val="0"/>
              </a:spcBef>
              <a:spcAft>
                <a:spcPts val="1200"/>
              </a:spcAft>
              <a:buClr>
                <a:srgbClr val="000000"/>
              </a:buClr>
              <a:buSzTx/>
              <a:buFont typeface="Arial"/>
              <a:buNone/>
              <a:tabLst/>
              <a:defRPr/>
            </a:pPr>
            <a:r>
              <a:rPr kumimoji="0" lang="en-US" sz="1600" b="0" i="0" u="none" strike="noStrike" kern="1200" cap="none" spc="0" normalizeH="0" baseline="0" noProof="0">
                <a:ln>
                  <a:noFill/>
                </a:ln>
                <a:solidFill>
                  <a:srgbClr val="000000"/>
                </a:solidFill>
                <a:effectLst/>
                <a:uLnTx/>
                <a:uFillTx/>
                <a:latin typeface="Aptos" panose="020B0004020202020204" pitchFamily="34" charset="0"/>
                <a:cs typeface="Arial"/>
                <a:sym typeface="Arial"/>
              </a:rPr>
              <a:t>ARE's resource equity approach has helped dozens of districts and schools—and even a few states—assess their current landscape, identify root causes of resource inequities, and take action. ARE offers free resources and tools to help communities implement this approach on their own.</a:t>
            </a:r>
          </a:p>
          <a:p>
            <a:pPr marL="0" marR="0" lvl="0" indent="0" algn="l" defTabSz="914400" rtl="0" eaLnBrk="1" fontAlgn="base" latinLnBrk="0" hangingPunct="1">
              <a:lnSpc>
                <a:spcPct val="120000"/>
              </a:lnSpc>
              <a:spcBef>
                <a:spcPts val="0"/>
              </a:spcBef>
              <a:spcAft>
                <a:spcPts val="1200"/>
              </a:spcAft>
              <a:buClr>
                <a:srgbClr val="000000"/>
              </a:buClr>
              <a:buSzTx/>
              <a:buFont typeface="Arial"/>
              <a:buNone/>
              <a:tabLst/>
              <a:defRPr/>
            </a:pPr>
            <a:r>
              <a:rPr kumimoji="0" lang="en-US" sz="1600" b="0" i="0" u="none" strike="noStrike" kern="1200" cap="none" spc="0" normalizeH="0" baseline="0" noProof="0">
                <a:ln>
                  <a:noFill/>
                </a:ln>
                <a:solidFill>
                  <a:srgbClr val="000000"/>
                </a:solidFill>
                <a:effectLst/>
                <a:uLnTx/>
                <a:uFillTx/>
                <a:latin typeface="Aptos" panose="020B0004020202020204" pitchFamily="34" charset="0"/>
                <a:cs typeface="Arial"/>
                <a:sym typeface="Arial"/>
              </a:rPr>
              <a:t>Visit us at </a:t>
            </a:r>
            <a:r>
              <a:rPr kumimoji="0" lang="en-US" sz="1600" b="1" i="0" u="sng" strike="noStrike" kern="1200" cap="none" spc="0" normalizeH="0" baseline="0" noProof="0">
                <a:ln>
                  <a:noFill/>
                </a:ln>
                <a:solidFill>
                  <a:srgbClr val="003057"/>
                </a:solidFill>
                <a:effectLst/>
                <a:uLnTx/>
                <a:uFillTx/>
                <a:latin typeface="Aptos" panose="020B0004020202020204" pitchFamily="34" charset="0"/>
                <a:cs typeface="Arial"/>
                <a:sym typeface="Arial"/>
                <a:hlinkClick r:id="rId3">
                  <a:extLst>
                    <a:ext uri="{A12FA001-AC4F-418D-AE19-62706E023703}">
                      <ahyp:hlinkClr xmlns:ahyp="http://schemas.microsoft.com/office/drawing/2018/hyperlinkcolor" val="tx"/>
                    </a:ext>
                  </a:extLst>
                </a:hlinkClick>
              </a:rPr>
              <a:t>www.educationresourceequity.org</a:t>
            </a:r>
            <a:endParaRPr kumimoji="0" lang="en-US" sz="1600" b="0" i="0" u="none" strike="noStrike" kern="1200" cap="none" spc="0" normalizeH="0" baseline="0" noProof="0">
              <a:ln>
                <a:noFill/>
              </a:ln>
              <a:solidFill>
                <a:srgbClr val="000000"/>
              </a:solidFill>
              <a:effectLst/>
              <a:uLnTx/>
              <a:uFillTx/>
              <a:latin typeface="Aptos" panose="020B0004020202020204" pitchFamily="34" charset="0"/>
              <a:cs typeface="Arial"/>
              <a:sym typeface="Arial"/>
            </a:endParaRPr>
          </a:p>
        </p:txBody>
      </p:sp>
      <p:graphicFrame>
        <p:nvGraphicFramePr>
          <p:cNvPr id="3" name="think-cell data - do not delete" hidden="1">
            <a:extLst>
              <a:ext uri="{FF2B5EF4-FFF2-40B4-BE49-F238E27FC236}">
                <a16:creationId xmlns:a16="http://schemas.microsoft.com/office/drawing/2014/main" id="{7AD5D23A-3457-6B50-396F-F5528B9A4CB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3" name="think-cell data - do not delete" hidden="1">
                        <a:extLst>
                          <a:ext uri="{FF2B5EF4-FFF2-40B4-BE49-F238E27FC236}">
                            <a16:creationId xmlns:a16="http://schemas.microsoft.com/office/drawing/2014/main" id="{7AD5D23A-3457-6B50-396F-F5528B9A4CB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DD339B1D-F7E3-7409-6FDF-725E5CBACF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pic>
        <p:nvPicPr>
          <p:cNvPr id="4" name="Picture 3">
            <a:extLst>
              <a:ext uri="{FF2B5EF4-FFF2-40B4-BE49-F238E27FC236}">
                <a16:creationId xmlns:a16="http://schemas.microsoft.com/office/drawing/2014/main" id="{09017EBD-52CF-2A96-5A0A-5F72961E87F6}"/>
              </a:ext>
            </a:extLst>
          </p:cNvPr>
          <p:cNvPicPr>
            <a:picLocks noChangeAspect="1"/>
          </p:cNvPicPr>
          <p:nvPr/>
        </p:nvPicPr>
        <p:blipFill>
          <a:blip r:embed="rId6"/>
          <a:stretch>
            <a:fillRect/>
          </a:stretch>
        </p:blipFill>
        <p:spPr>
          <a:xfrm>
            <a:off x="7350033" y="3013498"/>
            <a:ext cx="4218946" cy="1680888"/>
          </a:xfrm>
          <a:prstGeom prst="rect">
            <a:avLst/>
          </a:prstGeom>
        </p:spPr>
      </p:pic>
    </p:spTree>
    <p:extLst>
      <p:ext uri="{BB962C8B-B14F-4D97-AF65-F5344CB8AC3E}">
        <p14:creationId xmlns:p14="http://schemas.microsoft.com/office/powerpoint/2010/main" val="2811435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1172C"/>
        </a:solidFill>
        <a:effectLst/>
      </p:bgPr>
    </p:bg>
    <p:spTree>
      <p:nvGrpSpPr>
        <p:cNvPr id="1" name="">
          <a:extLst>
            <a:ext uri="{FF2B5EF4-FFF2-40B4-BE49-F238E27FC236}">
              <a16:creationId xmlns:a16="http://schemas.microsoft.com/office/drawing/2014/main" id="{4E66C385-B21F-EACB-0733-6C672DCCAF2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24CBD09-0F05-0BF8-25EE-781291AA0C6D}"/>
              </a:ext>
            </a:extLst>
          </p:cNvPr>
          <p:cNvPicPr>
            <a:picLocks/>
          </p:cNvPicPr>
          <p:nvPr/>
        </p:nvPicPr>
        <p:blipFill>
          <a:blip r:embed="rId3"/>
          <a:srcRect t="12237" b="31499"/>
          <a:stretch/>
        </p:blipFill>
        <p:spPr>
          <a:xfrm>
            <a:off x="0" y="0"/>
            <a:ext cx="12188952" cy="6858000"/>
          </a:xfrm>
          <a:prstGeom prst="rect">
            <a:avLst/>
          </a:prstGeom>
        </p:spPr>
      </p:pic>
      <p:sp>
        <p:nvSpPr>
          <p:cNvPr id="8" name="Title 1">
            <a:extLst>
              <a:ext uri="{FF2B5EF4-FFF2-40B4-BE49-F238E27FC236}">
                <a16:creationId xmlns:a16="http://schemas.microsoft.com/office/drawing/2014/main" id="{D43C59BE-0CAB-106F-C487-45092147116D}"/>
              </a:ext>
            </a:extLst>
          </p:cNvPr>
          <p:cNvSpPr txBox="1">
            <a:spLocks/>
          </p:cNvSpPr>
          <p:nvPr/>
        </p:nvSpPr>
        <p:spPr>
          <a:xfrm>
            <a:off x="677533" y="1616682"/>
            <a:ext cx="10833885" cy="3624636"/>
          </a:xfrm>
          <a:prstGeom prst="rect">
            <a:avLst/>
          </a:prstGeom>
        </p:spPr>
        <p:txBody>
          <a:bodyPr lIns="91440" tIns="45720" rIns="91440" bIns="4572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20000"/>
              </a:lnSpc>
              <a:spcBef>
                <a:spcPts val="0"/>
              </a:spcBef>
              <a:spcAft>
                <a:spcPts val="2200"/>
              </a:spcAft>
              <a:buClr>
                <a:srgbClr val="000000"/>
              </a:buClr>
              <a:buSzTx/>
              <a:buFont typeface="Arial"/>
              <a:buNone/>
              <a:tabLst/>
              <a:defRPr/>
            </a:pPr>
            <a:r>
              <a:rPr kumimoji="0" lang="en-US" sz="5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0B0004020202020204" pitchFamily="34" charset="0"/>
                <a:cs typeface="Arial"/>
                <a:sym typeface="Arial"/>
              </a:rPr>
              <a:t>3 important things to know about ARE's resource equity approach:</a:t>
            </a:r>
          </a:p>
        </p:txBody>
      </p:sp>
      <p:sp>
        <p:nvSpPr>
          <p:cNvPr id="14" name="Title 1">
            <a:extLst>
              <a:ext uri="{FF2B5EF4-FFF2-40B4-BE49-F238E27FC236}">
                <a16:creationId xmlns:a16="http://schemas.microsoft.com/office/drawing/2014/main" id="{2D908371-BA89-AB9F-369E-837A014ECF1E}"/>
              </a:ext>
            </a:extLst>
          </p:cNvPr>
          <p:cNvSpPr txBox="1">
            <a:spLocks/>
          </p:cNvSpPr>
          <p:nvPr/>
        </p:nvSpPr>
        <p:spPr>
          <a:xfrm>
            <a:off x="5872310" y="389442"/>
            <a:ext cx="3792269" cy="772987"/>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cs typeface="Arial"/>
              <a:sym typeface="Arial"/>
            </a:endParaRPr>
          </a:p>
        </p:txBody>
      </p:sp>
      <p:sp>
        <p:nvSpPr>
          <p:cNvPr id="3" name="Slide Number Placeholder 2">
            <a:extLst>
              <a:ext uri="{FF2B5EF4-FFF2-40B4-BE49-F238E27FC236}">
                <a16:creationId xmlns:a16="http://schemas.microsoft.com/office/drawing/2014/main" id="{88434A05-D0F3-CB31-79C6-832309B1E539}"/>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srgbClr val="888888"/>
                </a:solidFill>
                <a:effectLst/>
                <a:uLnTx/>
                <a:uFillTx/>
                <a:latin typeface="Arial Narrow"/>
                <a:sym typeface="Arial Narrow"/>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888888"/>
              </a:solidFill>
              <a:effectLst/>
              <a:uLnTx/>
              <a:uFillTx/>
              <a:latin typeface="Arial Narrow"/>
              <a:sym typeface="Arial Narrow"/>
            </a:endParaRPr>
          </a:p>
        </p:txBody>
      </p:sp>
      <p:pic>
        <p:nvPicPr>
          <p:cNvPr id="11" name="Picture 10" descr="A black background with white text&#10;&#10;AI-generated content may be incorrect.">
            <a:extLst>
              <a:ext uri="{FF2B5EF4-FFF2-40B4-BE49-F238E27FC236}">
                <a16:creationId xmlns:a16="http://schemas.microsoft.com/office/drawing/2014/main" id="{6FB4A842-90C3-7EB1-9B1B-646657C8E8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76401" y="237625"/>
            <a:ext cx="2239198" cy="892128"/>
          </a:xfrm>
          <a:prstGeom prst="rect">
            <a:avLst/>
          </a:prstGeom>
        </p:spPr>
      </p:pic>
    </p:spTree>
    <p:extLst>
      <p:ext uri="{BB962C8B-B14F-4D97-AF65-F5344CB8AC3E}">
        <p14:creationId xmlns:p14="http://schemas.microsoft.com/office/powerpoint/2010/main" val="1631316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0">
          <a:extLst>
            <a:ext uri="{FF2B5EF4-FFF2-40B4-BE49-F238E27FC236}">
              <a16:creationId xmlns:a16="http://schemas.microsoft.com/office/drawing/2014/main" id="{3F0F56B0-A408-6421-99A4-AA236DE6673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7A4646ED-5C70-5D77-1DE7-1F54F2432A58}"/>
              </a:ext>
            </a:extLst>
          </p:cNvPr>
          <p:cNvSpPr/>
          <p:nvPr/>
        </p:nvSpPr>
        <p:spPr>
          <a:xfrm>
            <a:off x="-4" y="0"/>
            <a:ext cx="12192003" cy="1632928"/>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2">
            <a:extLst>
              <a:ext uri="{FF2B5EF4-FFF2-40B4-BE49-F238E27FC236}">
                <a16:creationId xmlns:a16="http://schemas.microsoft.com/office/drawing/2014/main" id="{1CC65565-A777-1C73-97F5-81CD96A24D0D}"/>
              </a:ext>
            </a:extLst>
          </p:cNvPr>
          <p:cNvSpPr txBox="1">
            <a:spLocks/>
          </p:cNvSpPr>
          <p:nvPr/>
        </p:nvSpPr>
        <p:spPr>
          <a:xfrm>
            <a:off x="1291919" y="165345"/>
            <a:ext cx="91562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ptos" panose="020B0004020202020204" pitchFamily="34" charset="0"/>
                <a:ea typeface="+mj-ea"/>
                <a:cs typeface="+mj-cs"/>
              </a:rPr>
              <a:t>Resource equity is about more than just money</a:t>
            </a:r>
          </a:p>
        </p:txBody>
      </p:sp>
      <p:sp>
        <p:nvSpPr>
          <p:cNvPr id="317" name="Google Shape;317;p47">
            <a:extLst>
              <a:ext uri="{FF2B5EF4-FFF2-40B4-BE49-F238E27FC236}">
                <a16:creationId xmlns:a16="http://schemas.microsoft.com/office/drawing/2014/main" id="{B1ED8C9F-C400-49F9-DA6E-08B1D7BEE20C}"/>
              </a:ext>
            </a:extLst>
          </p:cNvPr>
          <p:cNvSpPr txBox="1"/>
          <p:nvPr/>
        </p:nvSpPr>
        <p:spPr>
          <a:xfrm>
            <a:off x="673160" y="2180778"/>
            <a:ext cx="5808322" cy="3764246"/>
          </a:xfrm>
          <a:prstGeom prst="rect">
            <a:avLst/>
          </a:prstGeom>
          <a:no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20000"/>
              </a:lnSpc>
              <a:spcBef>
                <a:spcPts val="0"/>
              </a:spcBef>
              <a:spcAft>
                <a:spcPts val="2400"/>
              </a:spcAft>
              <a:buClr>
                <a:srgbClr val="000000"/>
              </a:buClr>
              <a:buSzPts val="2400"/>
              <a:buFontTx/>
              <a:buNone/>
              <a:tabLst/>
              <a:defRPr/>
            </a:pPr>
            <a:r>
              <a:rPr kumimoji="0" lang="en" sz="2600" b="0" i="0" u="none" strike="noStrike" kern="1200" cap="none" spc="0" normalizeH="0" baseline="0" noProof="0">
                <a:ln>
                  <a:noFill/>
                </a:ln>
                <a:solidFill>
                  <a:srgbClr val="000000"/>
                </a:solidFill>
                <a:effectLst/>
                <a:uLnTx/>
                <a:uFillTx/>
                <a:latin typeface="Aptos" panose="020B0004020202020204" pitchFamily="34" charset="0"/>
                <a:ea typeface="Arial Narrow"/>
                <a:cs typeface="Arial Narrow"/>
                <a:sym typeface="Arial Narrow"/>
              </a:rPr>
              <a:t>As the often-quoted saying goes, </a:t>
            </a:r>
            <a:br>
              <a:rPr kumimoji="0" lang="en" sz="2600" b="0" i="0" u="none" strike="noStrike" kern="1200" cap="none" spc="0" normalizeH="0" baseline="0" noProof="0">
                <a:ln>
                  <a:noFill/>
                </a:ln>
                <a:solidFill>
                  <a:srgbClr val="000000"/>
                </a:solidFill>
                <a:effectLst/>
                <a:uLnTx/>
                <a:uFillTx/>
                <a:latin typeface="Aptos" panose="020B0004020202020204" pitchFamily="34" charset="0"/>
                <a:ea typeface="Arial Narrow"/>
                <a:cs typeface="Arial Narrow"/>
                <a:sym typeface="Arial Narrow"/>
              </a:rPr>
            </a:br>
            <a:r>
              <a:rPr kumimoji="0" lang="en" sz="2600" b="0" i="0" u="none" strike="noStrike" kern="1200" cap="none" spc="0" normalizeH="0" baseline="0" noProof="0">
                <a:ln>
                  <a:noFill/>
                </a:ln>
                <a:solidFill>
                  <a:srgbClr val="000000"/>
                </a:solidFill>
                <a:effectLst/>
                <a:uLnTx/>
                <a:uFillTx/>
                <a:latin typeface="Aptos" panose="020B0004020202020204" pitchFamily="34" charset="0"/>
                <a:ea typeface="Arial Narrow"/>
                <a:cs typeface="Arial Narrow"/>
                <a:sym typeface="Arial Narrow"/>
              </a:rPr>
              <a:t>“Students aren’t taught by dollar bills.” </a:t>
            </a:r>
            <a:endParaRPr kumimoji="0" lang="en-US" sz="2600" b="0" i="0" u="none" strike="noStrike" kern="1200" cap="none" spc="0" normalizeH="0" baseline="0" noProof="0">
              <a:ln>
                <a:noFill/>
              </a:ln>
              <a:solidFill>
                <a:srgbClr val="000000"/>
              </a:solidFill>
              <a:effectLst/>
              <a:uLnTx/>
              <a:uFillTx/>
              <a:latin typeface="Aptos" panose="020B0004020202020204" pitchFamily="34" charset="0"/>
              <a:ea typeface="Arial Narrow"/>
              <a:cs typeface="Arial Narrow"/>
            </a:endParaRPr>
          </a:p>
          <a:p>
            <a:pPr marL="0" marR="0" lvl="0" indent="0" algn="l" defTabSz="914400" rtl="0" eaLnBrk="1" fontAlgn="auto" latinLnBrk="0" hangingPunct="1">
              <a:lnSpc>
                <a:spcPct val="120000"/>
              </a:lnSpc>
              <a:spcBef>
                <a:spcPts val="0"/>
              </a:spcBef>
              <a:spcAft>
                <a:spcPts val="2400"/>
              </a:spcAft>
              <a:buClr>
                <a:srgbClr val="000000"/>
              </a:buClr>
              <a:buSzPts val="2400"/>
              <a:buFontTx/>
              <a:buNone/>
              <a:tabLst/>
              <a:defRPr/>
            </a:pPr>
            <a:r>
              <a:rPr kumimoji="0" lang="en" sz="2600" b="0" i="1" u="none" strike="noStrike" kern="1200" cap="none" spc="0" normalizeH="0" baseline="0" noProof="0">
                <a:ln>
                  <a:noFill/>
                </a:ln>
                <a:solidFill>
                  <a:srgbClr val="000000"/>
                </a:solidFill>
                <a:effectLst/>
                <a:uLnTx/>
                <a:uFillTx/>
                <a:latin typeface="Aptos" panose="020B0004020202020204" pitchFamily="34" charset="0"/>
                <a:ea typeface="Arial Narrow"/>
                <a:cs typeface="Arial Narrow"/>
                <a:sym typeface="Arial Narrow"/>
              </a:rPr>
              <a:t>How much </a:t>
            </a:r>
            <a:r>
              <a:rPr kumimoji="0" lang="en" sz="2600" b="0" i="0" u="none" strike="noStrike" kern="1200" cap="none" spc="0" normalizeH="0" baseline="0" noProof="0">
                <a:ln>
                  <a:noFill/>
                </a:ln>
                <a:solidFill>
                  <a:srgbClr val="000000"/>
                </a:solidFill>
                <a:effectLst/>
                <a:uLnTx/>
                <a:uFillTx/>
                <a:latin typeface="Aptos" panose="020B0004020202020204" pitchFamily="34" charset="0"/>
                <a:ea typeface="Arial Narrow"/>
                <a:cs typeface="Arial Narrow"/>
                <a:sym typeface="Arial Narrow"/>
              </a:rPr>
              <a:t>districts and states spend matters ...</a:t>
            </a:r>
            <a:endParaRPr kumimoji="0" lang="en-US" sz="2600" b="0" i="0" u="none" strike="noStrike" kern="1200" cap="none" spc="0" normalizeH="0" baseline="0" noProof="0">
              <a:ln>
                <a:noFill/>
              </a:ln>
              <a:solidFill>
                <a:srgbClr val="000000"/>
              </a:solidFill>
              <a:effectLst/>
              <a:uLnTx/>
              <a:uFillTx/>
              <a:latin typeface="Aptos" panose="020B0004020202020204" pitchFamily="34" charset="0"/>
              <a:ea typeface="Arial Narrow"/>
              <a:cs typeface="Arial Narrow"/>
            </a:endParaRPr>
          </a:p>
          <a:p>
            <a:pPr marL="0" marR="0" lvl="0" indent="0" algn="l" defTabSz="914400" rtl="0" eaLnBrk="1" fontAlgn="auto" latinLnBrk="0" hangingPunct="1">
              <a:lnSpc>
                <a:spcPct val="120000"/>
              </a:lnSpc>
              <a:spcBef>
                <a:spcPts val="0"/>
              </a:spcBef>
              <a:spcAft>
                <a:spcPts val="2400"/>
              </a:spcAft>
              <a:buClr>
                <a:srgbClr val="000000"/>
              </a:buClr>
              <a:buSzPts val="2400"/>
              <a:buFontTx/>
              <a:buNone/>
              <a:tabLst/>
              <a:defRPr/>
            </a:pPr>
            <a:r>
              <a:rPr kumimoji="0" lang="en-US" sz="2600" b="0" i="0" u="none" strike="noStrike" kern="1200" cap="none" spc="0" normalizeH="0" baseline="0" noProof="0">
                <a:ln>
                  <a:noFill/>
                </a:ln>
                <a:solidFill>
                  <a:srgbClr val="000000"/>
                </a:solidFill>
                <a:effectLst/>
                <a:uLnTx/>
                <a:uFillTx/>
                <a:latin typeface="Aptos" panose="020B0004020202020204" pitchFamily="34" charset="0"/>
                <a:ea typeface="Arial Narrow"/>
                <a:cs typeface="Arial Narrow"/>
                <a:sym typeface="Arial Narrow"/>
              </a:rPr>
              <a:t>… but </a:t>
            </a:r>
            <a:r>
              <a:rPr kumimoji="0" lang="en" sz="2600" b="0" i="1" u="none" strike="noStrike" kern="1200" cap="none" spc="0" normalizeH="0" baseline="0" noProof="0">
                <a:ln>
                  <a:noFill/>
                </a:ln>
                <a:solidFill>
                  <a:srgbClr val="000000"/>
                </a:solidFill>
                <a:effectLst/>
                <a:uLnTx/>
                <a:uFillTx/>
                <a:latin typeface="Aptos" panose="020B0004020202020204" pitchFamily="34" charset="0"/>
                <a:ea typeface="Arial Narrow"/>
                <a:cs typeface="Arial Narrow"/>
                <a:sym typeface="Arial Narrow"/>
              </a:rPr>
              <a:t>how well </a:t>
            </a:r>
            <a:r>
              <a:rPr kumimoji="0" lang="en" sz="2600" b="0" i="0" u="none" strike="noStrike" kern="1200" cap="none" spc="0" normalizeH="0" baseline="0" noProof="0">
                <a:ln>
                  <a:noFill/>
                </a:ln>
                <a:solidFill>
                  <a:srgbClr val="000000"/>
                </a:solidFill>
                <a:effectLst/>
                <a:uLnTx/>
                <a:uFillTx/>
                <a:latin typeface="Aptos" panose="020B0004020202020204" pitchFamily="34" charset="0"/>
                <a:ea typeface="Arial Narrow"/>
                <a:cs typeface="Arial Narrow"/>
                <a:sym typeface="Arial Narrow"/>
              </a:rPr>
              <a:t>they use that money to create student experiences matters a lot, too. </a:t>
            </a:r>
            <a:endParaRPr kumimoji="0" sz="2600" b="0" i="0" u="none" strike="noStrike" kern="1200" cap="none" spc="0" normalizeH="0" baseline="0" noProof="0">
              <a:ln>
                <a:noFill/>
              </a:ln>
              <a:solidFill>
                <a:prstClr val="black"/>
              </a:solidFill>
              <a:effectLst/>
              <a:uLnTx/>
              <a:uFillTx/>
              <a:latin typeface="Aptos" panose="020B0004020202020204" pitchFamily="34" charset="0"/>
              <a:ea typeface="Arial"/>
              <a:cs typeface="Arial"/>
              <a:sym typeface="Arial"/>
            </a:endParaRPr>
          </a:p>
        </p:txBody>
      </p:sp>
      <p:sp>
        <p:nvSpPr>
          <p:cNvPr id="321" name="Google Shape;321;p47">
            <a:extLst>
              <a:ext uri="{FF2B5EF4-FFF2-40B4-BE49-F238E27FC236}">
                <a16:creationId xmlns:a16="http://schemas.microsoft.com/office/drawing/2014/main" id="{B93D7679-A7C0-46DE-A08F-9AD982ED6841}"/>
              </a:ext>
            </a:extLst>
          </p:cNvPr>
          <p:cNvSpPr txBox="1">
            <a:spLocks noGrp="1"/>
          </p:cNvSpPr>
          <p:nvPr>
            <p:ph type="sldNum" idx="12"/>
          </p:nvPr>
        </p:nvSpPr>
        <p:spPr>
          <a:xfrm>
            <a:off x="9364217" y="6492875"/>
            <a:ext cx="2743200" cy="365125"/>
          </a:xfrm>
          <a:prstGeom prst="rect">
            <a:avLst/>
          </a:prstGeom>
          <a:noFill/>
          <a:ln>
            <a:noFill/>
          </a:ln>
        </p:spPr>
        <p:txBody>
          <a:bodyPr spcFirstLastPara="1" vert="horz" wrap="square" lIns="91433" tIns="45700" rIns="91433" bIns="45700" rtlCol="0" anchor="ctr" anchorCtr="0">
            <a:noAutofit/>
          </a:bodyPr>
          <a:lstStyle/>
          <a:p>
            <a:pPr marL="0" marR="0" lvl="0" indent="0" algn="r" defTabSz="914400" rtl="0" eaLnBrk="1" fontAlgn="auto" latinLnBrk="0" hangingPunct="1">
              <a:lnSpc>
                <a:spcPct val="100000"/>
              </a:lnSpc>
              <a:spcBef>
                <a:spcPts val="0"/>
              </a:spcBef>
              <a:spcAft>
                <a:spcPts val="0"/>
              </a:spcAft>
              <a:buClr>
                <a:srgbClr val="888888"/>
              </a:buClr>
              <a:buSzPts val="800"/>
              <a:buFontTx/>
              <a:buNone/>
              <a:tabLst/>
              <a:defRPr/>
            </a:pPr>
            <a:fld id="{00000000-1234-1234-1234-123412341234}" type="slidenum">
              <a:rPr kumimoji="0" lang="en" sz="1067" b="0" i="0" u="none" strike="noStrike" kern="1200" cap="none" spc="0" normalizeH="0" baseline="0" noProof="0">
                <a:ln>
                  <a:noFill/>
                </a:ln>
                <a:solidFill>
                  <a:srgbClr val="888888"/>
                </a:solidFill>
                <a:effectLst/>
                <a:uLnTx/>
                <a:uFillTx/>
                <a:latin typeface="Arial Narrow"/>
                <a:sym typeface="Arial Narrow"/>
              </a:rPr>
              <a:pPr marL="0" marR="0" lvl="0" indent="0" algn="r" defTabSz="914400" rtl="0" eaLnBrk="1" fontAlgn="auto" latinLnBrk="0" hangingPunct="1">
                <a:lnSpc>
                  <a:spcPct val="100000"/>
                </a:lnSpc>
                <a:spcBef>
                  <a:spcPts val="0"/>
                </a:spcBef>
                <a:spcAft>
                  <a:spcPts val="0"/>
                </a:spcAft>
                <a:buClr>
                  <a:srgbClr val="888888"/>
                </a:buClr>
                <a:buSzPts val="800"/>
                <a:buFontTx/>
                <a:buNone/>
                <a:tabLst/>
                <a:defRPr/>
              </a:pPr>
              <a:t>16</a:t>
            </a:fld>
            <a:endParaRPr kumimoji="0" sz="1067" b="0" i="0" u="none" strike="noStrike" kern="1200" cap="none" spc="0" normalizeH="0" baseline="0" noProof="0">
              <a:ln>
                <a:noFill/>
              </a:ln>
              <a:solidFill>
                <a:srgbClr val="888888"/>
              </a:solidFill>
              <a:effectLst/>
              <a:uLnTx/>
              <a:uFillTx/>
              <a:latin typeface="Arial Narrow"/>
              <a:sym typeface="Arial Narrow"/>
            </a:endParaRPr>
          </a:p>
        </p:txBody>
      </p:sp>
      <p:pic>
        <p:nvPicPr>
          <p:cNvPr id="7" name="Picture 6">
            <a:extLst>
              <a:ext uri="{FF2B5EF4-FFF2-40B4-BE49-F238E27FC236}">
                <a16:creationId xmlns:a16="http://schemas.microsoft.com/office/drawing/2014/main" id="{F5C71A19-C600-DCFF-03EA-74C7922C9265}"/>
              </a:ext>
            </a:extLst>
          </p:cNvPr>
          <p:cNvPicPr>
            <a:picLocks noChangeAspect="1"/>
          </p:cNvPicPr>
          <p:nvPr/>
        </p:nvPicPr>
        <p:blipFill>
          <a:blip r:embed="rId3"/>
          <a:stretch>
            <a:fillRect/>
          </a:stretch>
        </p:blipFill>
        <p:spPr>
          <a:xfrm>
            <a:off x="300490" y="332860"/>
            <a:ext cx="745341" cy="765888"/>
          </a:xfrm>
          <a:prstGeom prst="rect">
            <a:avLst/>
          </a:prstGeom>
        </p:spPr>
      </p:pic>
      <p:sp>
        <p:nvSpPr>
          <p:cNvPr id="4" name="Rectangle 3">
            <a:extLst>
              <a:ext uri="{FF2B5EF4-FFF2-40B4-BE49-F238E27FC236}">
                <a16:creationId xmlns:a16="http://schemas.microsoft.com/office/drawing/2014/main" id="{FA6CAA19-776C-4929-D22C-E7D67CFCE115}"/>
              </a:ext>
            </a:extLst>
          </p:cNvPr>
          <p:cNvSpPr/>
          <p:nvPr/>
        </p:nvSpPr>
        <p:spPr>
          <a:xfrm>
            <a:off x="542701" y="657790"/>
            <a:ext cx="270244" cy="340671"/>
          </a:xfrm>
          <a:prstGeom prst="rect">
            <a:avLst/>
          </a:prstGeom>
          <a:noFill/>
        </p:spPr>
        <p:txBody>
          <a:bodyPr wrap="square" lIns="91440" tIns="45720" rIns="91440" bIns="45720">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3200" b="1" i="0" u="none" strike="noStrike" kern="1200" cap="none" spc="0" normalizeH="0" baseline="0" noProof="0">
                <a:ln w="1270">
                  <a:noFill/>
                  <a:prstDash val="solid"/>
                </a:ln>
                <a:solidFill>
                  <a:srgbClr val="003057"/>
                </a:solidFill>
                <a:effectLst>
                  <a:outerShdw blurRad="124841" dir="4468936" sx="106829" sy="106829" algn="tl" rotWithShape="0">
                    <a:prstClr val="white">
                      <a:lumMod val="85000"/>
                    </a:prstClr>
                  </a:outerShdw>
                </a:effectLst>
                <a:uLnTx/>
                <a:uFillTx/>
                <a:latin typeface="Aptos" panose="020B0004020202020204" pitchFamily="34" charset="0"/>
                <a:ea typeface="+mn-ea"/>
                <a:cs typeface="+mn-cs"/>
              </a:rPr>
              <a:t>1</a:t>
            </a:r>
          </a:p>
        </p:txBody>
      </p:sp>
      <p:pic>
        <p:nvPicPr>
          <p:cNvPr id="9" name="Picture 8">
            <a:extLst>
              <a:ext uri="{FF2B5EF4-FFF2-40B4-BE49-F238E27FC236}">
                <a16:creationId xmlns:a16="http://schemas.microsoft.com/office/drawing/2014/main" id="{B522ED98-BBAA-1BBA-95D2-05213EE77837}"/>
              </a:ext>
            </a:extLst>
          </p:cNvPr>
          <p:cNvPicPr>
            <a:picLocks noChangeAspect="1"/>
          </p:cNvPicPr>
          <p:nvPr/>
        </p:nvPicPr>
        <p:blipFill>
          <a:blip r:embed="rId4"/>
          <a:srcRect l="30462" r="10353" b="3802"/>
          <a:stretch/>
        </p:blipFill>
        <p:spPr>
          <a:xfrm>
            <a:off x="7375160" y="1632928"/>
            <a:ext cx="4816839" cy="5225072"/>
          </a:xfrm>
          <a:prstGeom prst="rect">
            <a:avLst/>
          </a:prstGeom>
        </p:spPr>
      </p:pic>
    </p:spTree>
    <p:extLst>
      <p:ext uri="{BB962C8B-B14F-4D97-AF65-F5344CB8AC3E}">
        <p14:creationId xmlns:p14="http://schemas.microsoft.com/office/powerpoint/2010/main" val="2527339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0">
          <a:extLst>
            <a:ext uri="{FF2B5EF4-FFF2-40B4-BE49-F238E27FC236}">
              <a16:creationId xmlns:a16="http://schemas.microsoft.com/office/drawing/2014/main" id="{3F0F56B0-A408-6421-99A4-AA236DE66736}"/>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26714AD-3988-5B4F-4CD3-5F3249CE09F8}"/>
              </a:ext>
            </a:extLst>
          </p:cNvPr>
          <p:cNvSpPr/>
          <p:nvPr/>
        </p:nvSpPr>
        <p:spPr>
          <a:xfrm>
            <a:off x="-4" y="0"/>
            <a:ext cx="12192003" cy="1632928"/>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2">
            <a:extLst>
              <a:ext uri="{FF2B5EF4-FFF2-40B4-BE49-F238E27FC236}">
                <a16:creationId xmlns:a16="http://schemas.microsoft.com/office/drawing/2014/main" id="{1CC65565-A777-1C73-97F5-81CD96A24D0D}"/>
              </a:ext>
            </a:extLst>
          </p:cNvPr>
          <p:cNvSpPr txBox="1">
            <a:spLocks/>
          </p:cNvSpPr>
          <p:nvPr/>
        </p:nvSpPr>
        <p:spPr>
          <a:xfrm>
            <a:off x="1291918" y="165345"/>
            <a:ext cx="1059959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ptos" panose="020B0004020202020204" pitchFamily="34" charset="0"/>
                <a:ea typeface="+mj-ea"/>
                <a:cs typeface="+mj-cs"/>
              </a:rPr>
              <a:t>Two schools can spend the same amount, serve similar populations, but get very different results</a:t>
            </a:r>
          </a:p>
        </p:txBody>
      </p:sp>
      <p:sp>
        <p:nvSpPr>
          <p:cNvPr id="317" name="Google Shape;317;p47">
            <a:extLst>
              <a:ext uri="{FF2B5EF4-FFF2-40B4-BE49-F238E27FC236}">
                <a16:creationId xmlns:a16="http://schemas.microsoft.com/office/drawing/2014/main" id="{B1ED8C9F-C400-49F9-DA6E-08B1D7BEE20C}"/>
              </a:ext>
            </a:extLst>
          </p:cNvPr>
          <p:cNvSpPr txBox="1"/>
          <p:nvPr/>
        </p:nvSpPr>
        <p:spPr>
          <a:xfrm>
            <a:off x="6364223" y="2211258"/>
            <a:ext cx="5527285" cy="3764246"/>
          </a:xfrm>
          <a:prstGeom prst="rect">
            <a:avLst/>
          </a:prstGeom>
          <a:no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20000"/>
              </a:lnSpc>
              <a:spcBef>
                <a:spcPts val="0"/>
              </a:spcBef>
              <a:spcAft>
                <a:spcPts val="400"/>
              </a:spcAft>
              <a:buClr>
                <a:srgbClr val="000000"/>
              </a:buClr>
              <a:buSzPts val="2400"/>
              <a:buFontTx/>
              <a:buNone/>
              <a:tabLst/>
              <a:defRPr/>
            </a:pPr>
            <a:r>
              <a:rPr kumimoji="0" lang="en-US" sz="2000" b="1" i="0" u="none" strike="noStrike" kern="1200" cap="none" spc="0" normalizeH="0" baseline="0" noProof="0">
                <a:ln>
                  <a:noFill/>
                </a:ln>
                <a:solidFill>
                  <a:srgbClr val="000000"/>
                </a:solidFill>
                <a:effectLst/>
                <a:uLnTx/>
                <a:uFillTx/>
                <a:latin typeface="Aptos" panose="020B0004020202020204" pitchFamily="34" charset="0"/>
                <a:ea typeface="Arial Narrow"/>
                <a:cs typeface="Arial Narrow"/>
                <a:sym typeface="Arial Narrow"/>
              </a:rPr>
              <a:t>Why does this happen? </a:t>
            </a:r>
            <a:br>
              <a:rPr kumimoji="0" lang="en-US" sz="2000" b="0" i="0" u="none" strike="noStrike" kern="1200" cap="none" spc="0" normalizeH="0" baseline="0" noProof="0">
                <a:ln>
                  <a:noFill/>
                </a:ln>
                <a:solidFill>
                  <a:srgbClr val="000000"/>
                </a:solidFill>
                <a:effectLst/>
                <a:uLnTx/>
                <a:uFillTx/>
                <a:latin typeface="Aptos" panose="020B0004020202020204" pitchFamily="34" charset="0"/>
                <a:ea typeface="Arial Narrow"/>
                <a:cs typeface="Arial Narrow"/>
                <a:sym typeface="Arial Narrow"/>
              </a:rPr>
            </a:br>
            <a:r>
              <a:rPr kumimoji="0" lang="en-US" sz="2000" b="0" i="0" u="none" strike="noStrike" kern="1200" cap="none" spc="0" normalizeH="0" baseline="0" noProof="0">
                <a:ln>
                  <a:noFill/>
                </a:ln>
                <a:solidFill>
                  <a:srgbClr val="000000"/>
                </a:solidFill>
                <a:effectLst/>
                <a:uLnTx/>
                <a:uFillTx/>
                <a:latin typeface="Aptos" panose="020B0004020202020204" pitchFamily="34" charset="0"/>
                <a:ea typeface="Arial Narrow"/>
                <a:cs typeface="Arial Narrow"/>
                <a:sym typeface="Arial Narrow"/>
              </a:rPr>
              <a:t>These two schools made very different decisions on </a:t>
            </a:r>
            <a:r>
              <a:rPr kumimoji="0" lang="en-US" sz="2000" b="1" i="0" u="none" strike="noStrike" kern="1200" cap="none" spc="0" normalizeH="0" baseline="0" noProof="0">
                <a:ln>
                  <a:noFill/>
                </a:ln>
                <a:solidFill>
                  <a:srgbClr val="000000"/>
                </a:solidFill>
                <a:effectLst/>
                <a:uLnTx/>
                <a:uFillTx/>
                <a:latin typeface="Aptos" panose="020B0004020202020204" pitchFamily="34" charset="0"/>
                <a:ea typeface="Arial Narrow"/>
                <a:cs typeface="Arial Narrow"/>
                <a:sym typeface="Arial Narrow"/>
              </a:rPr>
              <a:t>how to use the funding they had </a:t>
            </a:r>
            <a:r>
              <a:rPr kumimoji="0" lang="en-US" sz="2000" b="0" i="0" u="none" strike="noStrike" kern="1200" cap="none" spc="0" normalizeH="0" baseline="0" noProof="0">
                <a:ln>
                  <a:noFill/>
                </a:ln>
                <a:solidFill>
                  <a:srgbClr val="000000"/>
                </a:solidFill>
                <a:effectLst/>
                <a:uLnTx/>
                <a:uFillTx/>
                <a:latin typeface="Aptos" panose="020B0004020202020204" pitchFamily="34" charset="0"/>
                <a:ea typeface="Arial Narrow"/>
                <a:cs typeface="Arial Narrow"/>
                <a:sym typeface="Arial Narrow"/>
              </a:rPr>
              <a:t>to design:</a:t>
            </a:r>
          </a:p>
          <a:p>
            <a:pPr marL="342900" marR="0" lvl="0" indent="-342900" algn="l" defTabSz="914400" rtl="0" eaLnBrk="1" fontAlgn="auto" latinLnBrk="0" hangingPunct="1">
              <a:lnSpc>
                <a:spcPct val="120000"/>
              </a:lnSpc>
              <a:spcBef>
                <a:spcPts val="0"/>
              </a:spcBef>
              <a:spcAft>
                <a:spcPts val="400"/>
              </a:spcAft>
              <a:buClr>
                <a:srgbClr val="000000"/>
              </a:buClr>
              <a:buSzPts val="2400"/>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ptos" panose="020B0004020202020204" pitchFamily="34" charset="0"/>
                <a:ea typeface="Arial Narrow"/>
                <a:cs typeface="Arial Narrow"/>
                <a:sym typeface="Arial Narrow"/>
              </a:rPr>
              <a:t>Teacher assignments</a:t>
            </a:r>
          </a:p>
          <a:p>
            <a:pPr marL="342900" marR="0" lvl="0" indent="-342900" algn="l" defTabSz="914400" rtl="0" eaLnBrk="1" fontAlgn="auto" latinLnBrk="0" hangingPunct="1">
              <a:lnSpc>
                <a:spcPct val="120000"/>
              </a:lnSpc>
              <a:spcBef>
                <a:spcPts val="0"/>
              </a:spcBef>
              <a:spcAft>
                <a:spcPts val="400"/>
              </a:spcAft>
              <a:buClr>
                <a:srgbClr val="000000"/>
              </a:buClr>
              <a:buSzPts val="2400"/>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ptos" panose="020B0004020202020204" pitchFamily="34" charset="0"/>
                <a:ea typeface="Arial Narrow"/>
                <a:cs typeface="Arial Narrow"/>
                <a:sym typeface="Arial Narrow"/>
              </a:rPr>
              <a:t>Student schedules</a:t>
            </a:r>
          </a:p>
          <a:p>
            <a:pPr marL="342900" marR="0" lvl="0" indent="-342900" algn="l" defTabSz="914400" rtl="0" eaLnBrk="1" fontAlgn="auto" latinLnBrk="0" hangingPunct="1">
              <a:lnSpc>
                <a:spcPct val="120000"/>
              </a:lnSpc>
              <a:spcBef>
                <a:spcPts val="0"/>
              </a:spcBef>
              <a:spcAft>
                <a:spcPts val="2400"/>
              </a:spcAft>
              <a:buClr>
                <a:srgbClr val="000000"/>
              </a:buClr>
              <a:buSzPts val="2400"/>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ptos" panose="020B0004020202020204" pitchFamily="34" charset="0"/>
                <a:ea typeface="Arial Narrow"/>
                <a:cs typeface="Arial Narrow"/>
                <a:sym typeface="Arial Narrow"/>
              </a:rPr>
              <a:t>Student support structures</a:t>
            </a:r>
          </a:p>
          <a:p>
            <a:pPr marL="0" marR="0" lvl="0" indent="0" algn="l" defTabSz="914400" rtl="0" eaLnBrk="1" fontAlgn="auto" latinLnBrk="0" hangingPunct="1">
              <a:lnSpc>
                <a:spcPct val="120000"/>
              </a:lnSpc>
              <a:spcBef>
                <a:spcPts val="0"/>
              </a:spcBef>
              <a:spcAft>
                <a:spcPts val="2400"/>
              </a:spcAft>
              <a:buClr>
                <a:srgbClr val="000000"/>
              </a:buClr>
              <a:buSzPts val="2400"/>
              <a:buFontTx/>
              <a:buNone/>
              <a:tabLst/>
              <a:defRPr/>
            </a:pPr>
            <a:r>
              <a:rPr kumimoji="0" lang="en-US" sz="2000" b="1" i="0" u="none" strike="noStrike" kern="1200" cap="none" spc="0" normalizeH="0" baseline="0" noProof="0">
                <a:ln>
                  <a:noFill/>
                </a:ln>
                <a:solidFill>
                  <a:srgbClr val="000000"/>
                </a:solidFill>
                <a:effectLst/>
                <a:uLnTx/>
                <a:uFillTx/>
                <a:latin typeface="Aptos" panose="020B0004020202020204" pitchFamily="34" charset="0"/>
                <a:ea typeface="Arial Narrow"/>
                <a:cs typeface="Arial Narrow"/>
                <a:sym typeface="Arial Narrow"/>
              </a:rPr>
              <a:t>The result?</a:t>
            </a:r>
            <a:br>
              <a:rPr kumimoji="0" lang="en-US" sz="2000" b="0" i="0" u="none" strike="noStrike" kern="1200" cap="none" spc="0" normalizeH="0" baseline="0" noProof="0">
                <a:ln>
                  <a:noFill/>
                </a:ln>
                <a:solidFill>
                  <a:srgbClr val="000000"/>
                </a:solidFill>
                <a:effectLst/>
                <a:uLnTx/>
                <a:uFillTx/>
                <a:latin typeface="Aptos" panose="020B0004020202020204" pitchFamily="34" charset="0"/>
                <a:ea typeface="Arial Narrow"/>
                <a:cs typeface="Arial Narrow"/>
                <a:sym typeface="Arial Narrow"/>
              </a:rPr>
            </a:br>
            <a:r>
              <a:rPr kumimoji="0" lang="en-US" sz="2000" b="0" i="0" u="none" strike="noStrike" kern="1200" cap="none" spc="0" normalizeH="0" baseline="0" noProof="0">
                <a:ln>
                  <a:noFill/>
                </a:ln>
                <a:solidFill>
                  <a:srgbClr val="000000"/>
                </a:solidFill>
                <a:effectLst/>
                <a:uLnTx/>
                <a:uFillTx/>
                <a:latin typeface="Aptos" panose="020B0004020202020204" pitchFamily="34" charset="0"/>
                <a:ea typeface="Arial Narrow"/>
                <a:cs typeface="Arial Narrow"/>
                <a:sym typeface="Arial Narrow"/>
              </a:rPr>
              <a:t>Their different approaches to resource allocation in these areas led to two very different student experiences.</a:t>
            </a:r>
          </a:p>
        </p:txBody>
      </p:sp>
      <p:sp>
        <p:nvSpPr>
          <p:cNvPr id="321" name="Google Shape;321;p47">
            <a:extLst>
              <a:ext uri="{FF2B5EF4-FFF2-40B4-BE49-F238E27FC236}">
                <a16:creationId xmlns:a16="http://schemas.microsoft.com/office/drawing/2014/main" id="{B93D7679-A7C0-46DE-A08F-9AD982ED6841}"/>
              </a:ext>
            </a:extLst>
          </p:cNvPr>
          <p:cNvSpPr txBox="1">
            <a:spLocks noGrp="1"/>
          </p:cNvSpPr>
          <p:nvPr>
            <p:ph type="sldNum" idx="12"/>
          </p:nvPr>
        </p:nvSpPr>
        <p:spPr>
          <a:xfrm>
            <a:off x="9364217" y="6492875"/>
            <a:ext cx="2743200" cy="365125"/>
          </a:xfrm>
          <a:prstGeom prst="rect">
            <a:avLst/>
          </a:prstGeom>
          <a:noFill/>
          <a:ln>
            <a:noFill/>
          </a:ln>
        </p:spPr>
        <p:txBody>
          <a:bodyPr spcFirstLastPara="1" vert="horz" wrap="square" lIns="91433" tIns="45700" rIns="91433" bIns="45700" rtlCol="0" anchor="ctr" anchorCtr="0">
            <a:noAutofit/>
          </a:bodyPr>
          <a:lstStyle/>
          <a:p>
            <a:pPr marL="0" marR="0" lvl="0" indent="0" algn="r" defTabSz="914400" rtl="0" eaLnBrk="1" fontAlgn="auto" latinLnBrk="0" hangingPunct="1">
              <a:lnSpc>
                <a:spcPct val="100000"/>
              </a:lnSpc>
              <a:spcBef>
                <a:spcPts val="0"/>
              </a:spcBef>
              <a:spcAft>
                <a:spcPts val="0"/>
              </a:spcAft>
              <a:buClr>
                <a:srgbClr val="888888"/>
              </a:buClr>
              <a:buSzPts val="800"/>
              <a:buFontTx/>
              <a:buNone/>
              <a:tabLst/>
              <a:defRPr/>
            </a:pPr>
            <a:fld id="{00000000-1234-1234-1234-123412341234}" type="slidenum">
              <a:rPr kumimoji="0" lang="en" sz="1067" b="0" i="0" u="none" strike="noStrike" kern="1200" cap="none" spc="0" normalizeH="0" baseline="0" noProof="0">
                <a:ln>
                  <a:noFill/>
                </a:ln>
                <a:solidFill>
                  <a:srgbClr val="888888"/>
                </a:solidFill>
                <a:effectLst/>
                <a:uLnTx/>
                <a:uFillTx/>
                <a:latin typeface="Arial Narrow"/>
                <a:sym typeface="Arial Narrow"/>
              </a:rPr>
              <a:pPr marL="0" marR="0" lvl="0" indent="0" algn="r" defTabSz="914400" rtl="0" eaLnBrk="1" fontAlgn="auto" latinLnBrk="0" hangingPunct="1">
                <a:lnSpc>
                  <a:spcPct val="100000"/>
                </a:lnSpc>
                <a:spcBef>
                  <a:spcPts val="0"/>
                </a:spcBef>
                <a:spcAft>
                  <a:spcPts val="0"/>
                </a:spcAft>
                <a:buClr>
                  <a:srgbClr val="888888"/>
                </a:buClr>
                <a:buSzPts val="800"/>
                <a:buFontTx/>
                <a:buNone/>
                <a:tabLst/>
                <a:defRPr/>
              </a:pPr>
              <a:t>17</a:t>
            </a:fld>
            <a:endParaRPr kumimoji="0" sz="1067" b="0" i="0" u="none" strike="noStrike" kern="1200" cap="none" spc="0" normalizeH="0" baseline="0" noProof="0">
              <a:ln>
                <a:noFill/>
              </a:ln>
              <a:solidFill>
                <a:srgbClr val="888888"/>
              </a:solidFill>
              <a:effectLst/>
              <a:uLnTx/>
              <a:uFillTx/>
              <a:latin typeface="Arial Narrow"/>
              <a:sym typeface="Arial Narrow"/>
            </a:endParaRPr>
          </a:p>
        </p:txBody>
      </p:sp>
      <p:pic>
        <p:nvPicPr>
          <p:cNvPr id="7" name="Picture 6">
            <a:extLst>
              <a:ext uri="{FF2B5EF4-FFF2-40B4-BE49-F238E27FC236}">
                <a16:creationId xmlns:a16="http://schemas.microsoft.com/office/drawing/2014/main" id="{F5C71A19-C600-DCFF-03EA-74C7922C9265}"/>
              </a:ext>
            </a:extLst>
          </p:cNvPr>
          <p:cNvPicPr>
            <a:picLocks noChangeAspect="1"/>
          </p:cNvPicPr>
          <p:nvPr/>
        </p:nvPicPr>
        <p:blipFill>
          <a:blip r:embed="rId3"/>
          <a:stretch>
            <a:fillRect/>
          </a:stretch>
        </p:blipFill>
        <p:spPr>
          <a:xfrm>
            <a:off x="300490" y="332860"/>
            <a:ext cx="745341" cy="765888"/>
          </a:xfrm>
          <a:prstGeom prst="rect">
            <a:avLst/>
          </a:prstGeom>
        </p:spPr>
      </p:pic>
      <p:sp>
        <p:nvSpPr>
          <p:cNvPr id="4" name="Rectangle 3">
            <a:extLst>
              <a:ext uri="{FF2B5EF4-FFF2-40B4-BE49-F238E27FC236}">
                <a16:creationId xmlns:a16="http://schemas.microsoft.com/office/drawing/2014/main" id="{FA6CAA19-776C-4929-D22C-E7D67CFCE115}"/>
              </a:ext>
            </a:extLst>
          </p:cNvPr>
          <p:cNvSpPr/>
          <p:nvPr/>
        </p:nvSpPr>
        <p:spPr>
          <a:xfrm>
            <a:off x="542701" y="657790"/>
            <a:ext cx="270244" cy="340671"/>
          </a:xfrm>
          <a:prstGeom prst="rect">
            <a:avLst/>
          </a:prstGeom>
          <a:noFill/>
        </p:spPr>
        <p:txBody>
          <a:bodyPr wrap="square" lIns="91440" tIns="45720" rIns="91440" bIns="45720">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3200" b="1" i="0" u="none" strike="noStrike" kern="1200" cap="none" spc="0" normalizeH="0" baseline="0" noProof="0">
                <a:ln w="1270">
                  <a:noFill/>
                  <a:prstDash val="solid"/>
                </a:ln>
                <a:solidFill>
                  <a:srgbClr val="003057"/>
                </a:solidFill>
                <a:effectLst>
                  <a:outerShdw blurRad="124841" dir="4468936" sx="106829" sy="106829" algn="tl" rotWithShape="0">
                    <a:prstClr val="white">
                      <a:lumMod val="85000"/>
                    </a:prstClr>
                  </a:outerShdw>
                </a:effectLst>
                <a:uLnTx/>
                <a:uFillTx/>
                <a:latin typeface="Aptos" panose="020B0004020202020204" pitchFamily="34" charset="0"/>
                <a:ea typeface="+mn-ea"/>
                <a:cs typeface="+mn-cs"/>
              </a:rPr>
              <a:t>1</a:t>
            </a:r>
          </a:p>
        </p:txBody>
      </p:sp>
      <p:graphicFrame>
        <p:nvGraphicFramePr>
          <p:cNvPr id="8" name="Table 7">
            <a:extLst>
              <a:ext uri="{FF2B5EF4-FFF2-40B4-BE49-F238E27FC236}">
                <a16:creationId xmlns:a16="http://schemas.microsoft.com/office/drawing/2014/main" id="{A0254B1C-A0FA-62CF-8368-2873268864C1}"/>
              </a:ext>
            </a:extLst>
          </p:cNvPr>
          <p:cNvGraphicFramePr>
            <a:graphicFrameLocks noGrp="1"/>
          </p:cNvGraphicFramePr>
          <p:nvPr/>
        </p:nvGraphicFramePr>
        <p:xfrm>
          <a:off x="752866" y="3094464"/>
          <a:ext cx="4994031" cy="3208798"/>
        </p:xfrm>
        <a:graphic>
          <a:graphicData uri="http://schemas.openxmlformats.org/drawingml/2006/table">
            <a:tbl>
              <a:tblPr firstRow="1" bandRow="1">
                <a:tableStyleId>{5C22544A-7EE6-4342-B048-85BDC9FD1C3A}</a:tableStyleId>
              </a:tblPr>
              <a:tblGrid>
                <a:gridCol w="2698218">
                  <a:extLst>
                    <a:ext uri="{9D8B030D-6E8A-4147-A177-3AD203B41FA5}">
                      <a16:colId xmlns:a16="http://schemas.microsoft.com/office/drawing/2014/main" val="4012918043"/>
                    </a:ext>
                  </a:extLst>
                </a:gridCol>
                <a:gridCol w="1122947">
                  <a:extLst>
                    <a:ext uri="{9D8B030D-6E8A-4147-A177-3AD203B41FA5}">
                      <a16:colId xmlns:a16="http://schemas.microsoft.com/office/drawing/2014/main" val="3893214211"/>
                    </a:ext>
                  </a:extLst>
                </a:gridCol>
                <a:gridCol w="1172866">
                  <a:extLst>
                    <a:ext uri="{9D8B030D-6E8A-4147-A177-3AD203B41FA5}">
                      <a16:colId xmlns:a16="http://schemas.microsoft.com/office/drawing/2014/main" val="3633099133"/>
                    </a:ext>
                  </a:extLst>
                </a:gridCol>
              </a:tblGrid>
              <a:tr h="445786">
                <a:tc>
                  <a:txBody>
                    <a:bodyPr/>
                    <a:lstStyle/>
                    <a:p>
                      <a:pPr algn="l"/>
                      <a:endParaRPr lang="en-US" sz="1800" u="none">
                        <a:solidFill>
                          <a:schemeClr val="tx1"/>
                        </a:solidFill>
                        <a:latin typeface="Aptos" panose="020B00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u="none">
                          <a:solidFill>
                            <a:schemeClr val="tx1"/>
                          </a:solidFill>
                          <a:latin typeface="Aptos" panose="020B0004020202020204" pitchFamily="34" charset="0"/>
                        </a:rPr>
                        <a:t>School 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u="none">
                          <a:solidFill>
                            <a:schemeClr val="tx1"/>
                          </a:solidFill>
                          <a:latin typeface="Aptos" panose="020B0004020202020204" pitchFamily="34" charset="0"/>
                        </a:rPr>
                        <a:t>School 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92290274"/>
                  </a:ext>
                </a:extLst>
              </a:tr>
              <a:tr h="478922">
                <a:tc>
                  <a:txBody>
                    <a:bodyPr/>
                    <a:lstStyle/>
                    <a:p>
                      <a:pPr algn="l"/>
                      <a:r>
                        <a:rPr lang="en-US" sz="1400" u="none">
                          <a:solidFill>
                            <a:schemeClr val="tx1"/>
                          </a:solidFill>
                          <a:latin typeface="Aptos" panose="020B0004020202020204" pitchFamily="34" charset="0"/>
                        </a:rPr>
                        <a:t>School Funding ($pp)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$10,990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$11,035</a:t>
                      </a:r>
                      <a:endParaRPr lang="en-US" sz="1400" b="0" u="none">
                        <a:solidFill>
                          <a:schemeClr val="tx1"/>
                        </a:solidFill>
                        <a:latin typeface="Aptos" panose="020B00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10335322"/>
                  </a:ext>
                </a:extLst>
              </a:tr>
              <a:tr h="478922">
                <a:tc>
                  <a:txBody>
                    <a:bodyPr/>
                    <a:lstStyle/>
                    <a:p>
                      <a:pPr algn="l"/>
                      <a:r>
                        <a:rPr lang="en-US" sz="1400" u="none">
                          <a:solidFill>
                            <a:schemeClr val="tx1"/>
                          </a:solidFill>
                          <a:latin typeface="Aptos" panose="020B0004020202020204" pitchFamily="34" charset="0"/>
                        </a:rPr>
                        <a:t>Econ. Disadvantaged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63%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u="none">
                          <a:solidFill>
                            <a:schemeClr val="tx1"/>
                          </a:solidFill>
                          <a:latin typeface="Aptos" panose="020B0004020202020204" pitchFamily="34" charset="0"/>
                        </a:rPr>
                        <a:t>65%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9495198"/>
                  </a:ext>
                </a:extLst>
              </a:tr>
              <a:tr h="478922">
                <a:tc>
                  <a:txBody>
                    <a:bodyPr/>
                    <a:lstStyle/>
                    <a:p>
                      <a:pPr algn="l"/>
                      <a:r>
                        <a:rPr lang="en-US" sz="1400" u="none">
                          <a:solidFill>
                            <a:schemeClr val="tx1"/>
                          </a:solidFill>
                          <a:latin typeface="Aptos" panose="020B0004020202020204" pitchFamily="34" charset="0"/>
                        </a:rPr>
                        <a:t>SWD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u="none">
                          <a:solidFill>
                            <a:schemeClr val="tx1"/>
                          </a:solidFill>
                          <a:latin typeface="Aptos" panose="020B0004020202020204" pitchFamily="34" charset="0"/>
                        </a:rPr>
                        <a:t>11%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u="none">
                          <a:solidFill>
                            <a:schemeClr val="tx1"/>
                          </a:solidFill>
                          <a:latin typeface="Aptos" panose="020B0004020202020204" pitchFamily="34" charset="0"/>
                        </a:rPr>
                        <a:t>11%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72398417"/>
                  </a:ext>
                </a:extLst>
              </a:tr>
              <a:tr h="478922">
                <a:tc>
                  <a:txBody>
                    <a:bodyPr/>
                    <a:lstStyle/>
                    <a:p>
                      <a:pPr algn="l"/>
                      <a:r>
                        <a:rPr lang="en-US" sz="1400" u="none">
                          <a:solidFill>
                            <a:schemeClr val="tx1"/>
                          </a:solidFill>
                          <a:latin typeface="Aptos" panose="020B0004020202020204" pitchFamily="34" charset="0"/>
                        </a:rPr>
                        <a:t>MLL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u="none">
                          <a:solidFill>
                            <a:schemeClr val="tx1"/>
                          </a:solidFill>
                          <a:latin typeface="Aptos" panose="020B0004020202020204" pitchFamily="34" charset="0"/>
                        </a:rPr>
                        <a:t>15%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u="none">
                          <a:solidFill>
                            <a:schemeClr val="tx1"/>
                          </a:solidFill>
                          <a:latin typeface="Aptos" panose="020B0004020202020204" pitchFamily="34" charset="0"/>
                        </a:rPr>
                        <a:t>13%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6816353"/>
                  </a:ext>
                </a:extLst>
              </a:tr>
              <a:tr h="847324">
                <a:tc>
                  <a:txBody>
                    <a:bodyPr/>
                    <a:lstStyle/>
                    <a:p>
                      <a:pPr algn="l"/>
                      <a:r>
                        <a:rPr lang="en-US" sz="1400" u="none">
                          <a:solidFill>
                            <a:schemeClr val="tx1"/>
                          </a:solidFill>
                          <a:latin typeface="Aptos" panose="020B0004020202020204" pitchFamily="34" charset="0"/>
                        </a:rPr>
                        <a:t>% Proficient on ELA</a:t>
                      </a:r>
                    </a:p>
                    <a:p>
                      <a:pPr algn="l"/>
                      <a:r>
                        <a:rPr lang="en-US" sz="1400" u="none">
                          <a:solidFill>
                            <a:schemeClr val="tx1"/>
                          </a:solidFill>
                          <a:latin typeface="Aptos" panose="020B0004020202020204" pitchFamily="34" charset="0"/>
                        </a:rPr>
                        <a:t>% Proficient on Math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u="none">
                          <a:solidFill>
                            <a:schemeClr val="tx1"/>
                          </a:solidFill>
                          <a:latin typeface="Aptos" panose="020B0004020202020204" pitchFamily="34" charset="0"/>
                        </a:rPr>
                        <a:t>54%</a:t>
                      </a:r>
                    </a:p>
                    <a:p>
                      <a:pPr algn="ctr"/>
                      <a:r>
                        <a:rPr lang="en-US" sz="1400" u="none">
                          <a:solidFill>
                            <a:schemeClr val="tx1"/>
                          </a:solidFill>
                          <a:latin typeface="Aptos" panose="020B0004020202020204" pitchFamily="34" charset="0"/>
                        </a:rPr>
                        <a:t>58%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u="none">
                          <a:solidFill>
                            <a:schemeClr val="tx1"/>
                          </a:solidFill>
                          <a:latin typeface="Aptos" panose="020B0004020202020204" pitchFamily="34" charset="0"/>
                        </a:rPr>
                        <a:t>42%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u="none">
                          <a:solidFill>
                            <a:schemeClr val="tx1"/>
                          </a:solidFill>
                          <a:latin typeface="Aptos" panose="020B0004020202020204" pitchFamily="34" charset="0"/>
                        </a:rPr>
                        <a:t>45%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71703973"/>
                  </a:ext>
                </a:extLst>
              </a:tr>
            </a:tbl>
          </a:graphicData>
        </a:graphic>
      </p:graphicFrame>
      <p:sp>
        <p:nvSpPr>
          <p:cNvPr id="9" name="Right Bracket 8">
            <a:extLst>
              <a:ext uri="{FF2B5EF4-FFF2-40B4-BE49-F238E27FC236}">
                <a16:creationId xmlns:a16="http://schemas.microsoft.com/office/drawing/2014/main" id="{92D7E4A2-C141-1051-3A94-FE879E5F3136}"/>
              </a:ext>
            </a:extLst>
          </p:cNvPr>
          <p:cNvSpPr/>
          <p:nvPr/>
        </p:nvSpPr>
        <p:spPr>
          <a:xfrm>
            <a:off x="5816186" y="2227792"/>
            <a:ext cx="239374" cy="4195346"/>
          </a:xfrm>
          <a:prstGeom prst="rightBracket">
            <a:avLst/>
          </a:prstGeom>
          <a:ln w="25400">
            <a:solidFill>
              <a:srgbClr val="003057"/>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78B37EB7-1ED9-C618-8D9C-32C518164B96}"/>
              </a:ext>
            </a:extLst>
          </p:cNvPr>
          <p:cNvPicPr>
            <a:picLocks noChangeAspect="1"/>
          </p:cNvPicPr>
          <p:nvPr/>
        </p:nvPicPr>
        <p:blipFill>
          <a:blip r:embed="rId4"/>
          <a:stretch>
            <a:fillRect/>
          </a:stretch>
        </p:blipFill>
        <p:spPr>
          <a:xfrm>
            <a:off x="4784197" y="2192421"/>
            <a:ext cx="838927" cy="822315"/>
          </a:xfrm>
          <a:prstGeom prst="rect">
            <a:avLst/>
          </a:prstGeom>
        </p:spPr>
      </p:pic>
      <p:pic>
        <p:nvPicPr>
          <p:cNvPr id="14" name="Picture 13">
            <a:extLst>
              <a:ext uri="{FF2B5EF4-FFF2-40B4-BE49-F238E27FC236}">
                <a16:creationId xmlns:a16="http://schemas.microsoft.com/office/drawing/2014/main" id="{0B0E8D94-293D-5A6D-575D-264715B41946}"/>
              </a:ext>
            </a:extLst>
          </p:cNvPr>
          <p:cNvPicPr>
            <a:picLocks noChangeAspect="1"/>
          </p:cNvPicPr>
          <p:nvPr/>
        </p:nvPicPr>
        <p:blipFill>
          <a:blip r:embed="rId5"/>
          <a:stretch>
            <a:fillRect/>
          </a:stretch>
        </p:blipFill>
        <p:spPr>
          <a:xfrm>
            <a:off x="3592834" y="2192420"/>
            <a:ext cx="838927" cy="822315"/>
          </a:xfrm>
          <a:prstGeom prst="rect">
            <a:avLst/>
          </a:prstGeom>
        </p:spPr>
      </p:pic>
    </p:spTree>
    <p:extLst>
      <p:ext uri="{BB962C8B-B14F-4D97-AF65-F5344CB8AC3E}">
        <p14:creationId xmlns:p14="http://schemas.microsoft.com/office/powerpoint/2010/main" val="4114414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4" name="Rectangle 3">
            <a:extLst>
              <a:ext uri="{FF2B5EF4-FFF2-40B4-BE49-F238E27FC236}">
                <a16:creationId xmlns:a16="http://schemas.microsoft.com/office/drawing/2014/main" id="{B0FCCDEE-5B4B-52E6-22BB-A8954E75E013}"/>
              </a:ext>
            </a:extLst>
          </p:cNvPr>
          <p:cNvSpPr/>
          <p:nvPr/>
        </p:nvSpPr>
        <p:spPr>
          <a:xfrm>
            <a:off x="-4" y="0"/>
            <a:ext cx="12192003" cy="1632928"/>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2">
            <a:extLst>
              <a:ext uri="{FF2B5EF4-FFF2-40B4-BE49-F238E27FC236}">
                <a16:creationId xmlns:a16="http://schemas.microsoft.com/office/drawing/2014/main" id="{82C1C82D-7573-0C90-ECC0-A48DF6EA45A1}"/>
              </a:ext>
            </a:extLst>
          </p:cNvPr>
          <p:cNvSpPr txBox="1">
            <a:spLocks/>
          </p:cNvSpPr>
          <p:nvPr/>
        </p:nvSpPr>
        <p:spPr>
          <a:xfrm>
            <a:off x="1291918" y="165345"/>
            <a:ext cx="1059959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ptos" panose="020B0004020202020204" pitchFamily="34" charset="0"/>
                <a:ea typeface="+mj-ea"/>
                <a:cs typeface="+mj-cs"/>
              </a:rPr>
              <a:t>Research shows 10 dimensions that </a:t>
            </a:r>
            <a:br>
              <a:rPr kumimoji="0" lang="en-US" sz="3600" b="1" i="0" u="none" strike="noStrike" kern="1200" cap="none" spc="0" normalizeH="0" baseline="0" noProof="0">
                <a:ln>
                  <a:noFill/>
                </a:ln>
                <a:solidFill>
                  <a:prstClr val="white"/>
                </a:solidFill>
                <a:effectLst/>
                <a:uLnTx/>
                <a:uFillTx/>
                <a:latin typeface="Aptos" panose="020B0004020202020204" pitchFamily="34" charset="0"/>
                <a:ea typeface="+mj-ea"/>
                <a:cs typeface="+mj-cs"/>
              </a:rPr>
            </a:br>
            <a:r>
              <a:rPr kumimoji="0" lang="en-US" sz="3600" b="1" i="0" u="none" strike="noStrike" kern="1200" cap="none" spc="0" normalizeH="0" baseline="0" noProof="0">
                <a:ln>
                  <a:noFill/>
                </a:ln>
                <a:solidFill>
                  <a:prstClr val="white"/>
                </a:solidFill>
                <a:effectLst/>
                <a:uLnTx/>
                <a:uFillTx/>
                <a:latin typeface="Aptos" panose="020B0004020202020204" pitchFamily="34" charset="0"/>
                <a:ea typeface="+mj-ea"/>
                <a:cs typeface="+mj-cs"/>
              </a:rPr>
              <a:t>significantly impact the student experience</a:t>
            </a:r>
          </a:p>
        </p:txBody>
      </p:sp>
      <p:pic>
        <p:nvPicPr>
          <p:cNvPr id="7" name="Picture 6">
            <a:extLst>
              <a:ext uri="{FF2B5EF4-FFF2-40B4-BE49-F238E27FC236}">
                <a16:creationId xmlns:a16="http://schemas.microsoft.com/office/drawing/2014/main" id="{691F1187-76C6-B7CC-D10C-2D9CD30E716E}"/>
              </a:ext>
            </a:extLst>
          </p:cNvPr>
          <p:cNvPicPr>
            <a:picLocks noChangeAspect="1"/>
          </p:cNvPicPr>
          <p:nvPr/>
        </p:nvPicPr>
        <p:blipFill>
          <a:blip r:embed="rId3"/>
          <a:stretch>
            <a:fillRect/>
          </a:stretch>
        </p:blipFill>
        <p:spPr>
          <a:xfrm>
            <a:off x="300490" y="332860"/>
            <a:ext cx="745341" cy="765888"/>
          </a:xfrm>
          <a:prstGeom prst="rect">
            <a:avLst/>
          </a:prstGeom>
        </p:spPr>
      </p:pic>
      <p:sp>
        <p:nvSpPr>
          <p:cNvPr id="8" name="Rectangle 7">
            <a:extLst>
              <a:ext uri="{FF2B5EF4-FFF2-40B4-BE49-F238E27FC236}">
                <a16:creationId xmlns:a16="http://schemas.microsoft.com/office/drawing/2014/main" id="{918A3C19-0ACC-B83B-A160-B26E639CFF1F}"/>
              </a:ext>
            </a:extLst>
          </p:cNvPr>
          <p:cNvSpPr/>
          <p:nvPr/>
        </p:nvSpPr>
        <p:spPr>
          <a:xfrm>
            <a:off x="542701" y="657790"/>
            <a:ext cx="270244" cy="340671"/>
          </a:xfrm>
          <a:prstGeom prst="rect">
            <a:avLst/>
          </a:prstGeom>
          <a:noFill/>
        </p:spPr>
        <p:txBody>
          <a:bodyPr wrap="square" lIns="91440" tIns="45720" rIns="91440" bIns="45720">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3200" b="1" i="0" u="none" strike="noStrike" kern="1200" cap="none" spc="0" normalizeH="0" baseline="0" noProof="0">
                <a:ln w="1270">
                  <a:noFill/>
                  <a:prstDash val="solid"/>
                </a:ln>
                <a:solidFill>
                  <a:srgbClr val="003057"/>
                </a:solidFill>
                <a:effectLst>
                  <a:outerShdw blurRad="124841" dir="4468936" sx="106829" sy="106829" algn="tl" rotWithShape="0">
                    <a:prstClr val="white">
                      <a:lumMod val="85000"/>
                    </a:prstClr>
                  </a:outerShdw>
                </a:effectLst>
                <a:uLnTx/>
                <a:uFillTx/>
                <a:latin typeface="Aptos" panose="020B0004020202020204" pitchFamily="34" charset="0"/>
                <a:ea typeface="+mn-ea"/>
                <a:cs typeface="+mn-cs"/>
              </a:rPr>
              <a:t>2</a:t>
            </a:r>
          </a:p>
        </p:txBody>
      </p:sp>
      <p:pic>
        <p:nvPicPr>
          <p:cNvPr id="348" name="Google Shape;348;p49"/>
          <p:cNvPicPr preferRelativeResize="0">
            <a:picLocks noChangeAspect="1"/>
          </p:cNvPicPr>
          <p:nvPr/>
        </p:nvPicPr>
        <p:blipFill rotWithShape="1">
          <a:blip r:embed="rId4">
            <a:alphaModFix/>
          </a:blip>
          <a:srcRect/>
          <a:stretch/>
        </p:blipFill>
        <p:spPr>
          <a:xfrm>
            <a:off x="494694" y="1834850"/>
            <a:ext cx="11058144" cy="4746497"/>
          </a:xfrm>
          <a:prstGeom prst="rect">
            <a:avLst/>
          </a:prstGeom>
          <a:solidFill>
            <a:srgbClr val="51C2EB"/>
          </a:solidFill>
          <a:ln>
            <a:noFill/>
          </a:ln>
        </p:spPr>
      </p:pic>
      <p:sp>
        <p:nvSpPr>
          <p:cNvPr id="350" name="Google Shape;350;p49"/>
          <p:cNvSpPr txBox="1">
            <a:spLocks noGrp="1"/>
          </p:cNvSpPr>
          <p:nvPr>
            <p:ph type="sldNum" idx="12"/>
          </p:nvPr>
        </p:nvSpPr>
        <p:spPr>
          <a:xfrm>
            <a:off x="9364217" y="6492875"/>
            <a:ext cx="2743200" cy="365125"/>
          </a:xfrm>
          <a:prstGeom prst="rect">
            <a:avLst/>
          </a:prstGeom>
          <a:noFill/>
          <a:ln>
            <a:noFill/>
          </a:ln>
        </p:spPr>
        <p:txBody>
          <a:bodyPr spcFirstLastPara="1" vert="horz" wrap="square" lIns="91433" tIns="45700" rIns="91433" bIns="45700" rtlCol="0" anchor="ctr" anchorCtr="0">
            <a:noAutofit/>
          </a:bodyPr>
          <a:lstStyle/>
          <a:p>
            <a:pPr marL="0" marR="0" lvl="0" indent="0" algn="r" defTabSz="914400" rtl="0" eaLnBrk="1" fontAlgn="auto" latinLnBrk="0" hangingPunct="1">
              <a:lnSpc>
                <a:spcPct val="100000"/>
              </a:lnSpc>
              <a:spcBef>
                <a:spcPts val="0"/>
              </a:spcBef>
              <a:spcAft>
                <a:spcPts val="0"/>
              </a:spcAft>
              <a:buClr>
                <a:srgbClr val="888888"/>
              </a:buClr>
              <a:buSzPts val="800"/>
              <a:buFontTx/>
              <a:buNone/>
              <a:tabLst/>
              <a:defRPr/>
            </a:pPr>
            <a:fld id="{00000000-1234-1234-1234-123412341234}" type="slidenum">
              <a:rPr kumimoji="0" lang="en" sz="1067" b="0" i="0" u="none" strike="noStrike" kern="1200" cap="none" spc="0" normalizeH="0" baseline="0" noProof="0">
                <a:ln>
                  <a:noFill/>
                </a:ln>
                <a:solidFill>
                  <a:srgbClr val="888888"/>
                </a:solidFill>
                <a:effectLst/>
                <a:uLnTx/>
                <a:uFillTx/>
                <a:latin typeface="Arial Narrow"/>
                <a:sym typeface="Arial Narrow"/>
              </a:rPr>
              <a:pPr marL="0" marR="0" lvl="0" indent="0" algn="r" defTabSz="914400" rtl="0" eaLnBrk="1" fontAlgn="auto" latinLnBrk="0" hangingPunct="1">
                <a:lnSpc>
                  <a:spcPct val="100000"/>
                </a:lnSpc>
                <a:spcBef>
                  <a:spcPts val="0"/>
                </a:spcBef>
                <a:spcAft>
                  <a:spcPts val="0"/>
                </a:spcAft>
                <a:buClr>
                  <a:srgbClr val="888888"/>
                </a:buClr>
                <a:buSzPts val="800"/>
                <a:buFontTx/>
                <a:buNone/>
                <a:tabLst/>
                <a:defRPr/>
              </a:pPr>
              <a:t>18</a:t>
            </a:fld>
            <a:endParaRPr kumimoji="0" sz="1067" b="0" i="0" u="none" strike="noStrike" kern="1200" cap="none" spc="0" normalizeH="0" baseline="0" noProof="0">
              <a:ln>
                <a:noFill/>
              </a:ln>
              <a:solidFill>
                <a:srgbClr val="888888"/>
              </a:solidFill>
              <a:effectLst/>
              <a:uLnTx/>
              <a:uFillTx/>
              <a:latin typeface="Arial Narrow"/>
              <a:sym typeface="Arial Narrow"/>
            </a:endParaRPr>
          </a:p>
        </p:txBody>
      </p:sp>
      <p:sp>
        <p:nvSpPr>
          <p:cNvPr id="5" name="TextBox 4">
            <a:extLst>
              <a:ext uri="{FF2B5EF4-FFF2-40B4-BE49-F238E27FC236}">
                <a16:creationId xmlns:a16="http://schemas.microsoft.com/office/drawing/2014/main" id="{2382A286-89F8-9A24-9094-0DA1B2AE4FCC}"/>
              </a:ext>
            </a:extLst>
          </p:cNvPr>
          <p:cNvSpPr txBox="1"/>
          <p:nvPr/>
        </p:nvSpPr>
        <p:spPr>
          <a:xfrm>
            <a:off x="5613010" y="4967112"/>
            <a:ext cx="1847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65B05-D5D0-8914-1475-83319079B3BA}"/>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CCB612BF-FB7F-F1DE-42DB-D5876642C2DF}"/>
              </a:ext>
            </a:extLst>
          </p:cNvPr>
          <p:cNvSpPr/>
          <p:nvPr/>
        </p:nvSpPr>
        <p:spPr>
          <a:xfrm>
            <a:off x="-4" y="0"/>
            <a:ext cx="12192003" cy="1632928"/>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itle 2">
            <a:extLst>
              <a:ext uri="{FF2B5EF4-FFF2-40B4-BE49-F238E27FC236}">
                <a16:creationId xmlns:a16="http://schemas.microsoft.com/office/drawing/2014/main" id="{16FBAD4B-7FEE-B0ED-CC50-EC4698741DCC}"/>
              </a:ext>
            </a:extLst>
          </p:cNvPr>
          <p:cNvSpPr txBox="1">
            <a:spLocks/>
          </p:cNvSpPr>
          <p:nvPr/>
        </p:nvSpPr>
        <p:spPr>
          <a:xfrm>
            <a:off x="1291918" y="165345"/>
            <a:ext cx="111422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ptos" panose="020B0004020202020204" pitchFamily="34" charset="0"/>
                <a:ea typeface="+mj-ea"/>
                <a:cs typeface="+mj-cs"/>
              </a:rPr>
              <a:t>Examining inequities related to access to each of these dimensions is the first step to achieving resource equity</a:t>
            </a:r>
          </a:p>
        </p:txBody>
      </p:sp>
      <p:pic>
        <p:nvPicPr>
          <p:cNvPr id="20" name="Picture 19">
            <a:extLst>
              <a:ext uri="{FF2B5EF4-FFF2-40B4-BE49-F238E27FC236}">
                <a16:creationId xmlns:a16="http://schemas.microsoft.com/office/drawing/2014/main" id="{C32B16CD-9A8D-F8EB-3D7B-E7F3157AC113}"/>
              </a:ext>
            </a:extLst>
          </p:cNvPr>
          <p:cNvPicPr>
            <a:picLocks noChangeAspect="1"/>
          </p:cNvPicPr>
          <p:nvPr/>
        </p:nvPicPr>
        <p:blipFill>
          <a:blip r:embed="rId3"/>
          <a:stretch>
            <a:fillRect/>
          </a:stretch>
        </p:blipFill>
        <p:spPr>
          <a:xfrm>
            <a:off x="300490" y="332860"/>
            <a:ext cx="745341" cy="765888"/>
          </a:xfrm>
          <a:prstGeom prst="rect">
            <a:avLst/>
          </a:prstGeom>
        </p:spPr>
      </p:pic>
      <p:sp>
        <p:nvSpPr>
          <p:cNvPr id="31" name="Rectangle 30">
            <a:extLst>
              <a:ext uri="{FF2B5EF4-FFF2-40B4-BE49-F238E27FC236}">
                <a16:creationId xmlns:a16="http://schemas.microsoft.com/office/drawing/2014/main" id="{A98600F9-CC7F-BABB-E2CF-38C0CF67EDA0}"/>
              </a:ext>
            </a:extLst>
          </p:cNvPr>
          <p:cNvSpPr/>
          <p:nvPr/>
        </p:nvSpPr>
        <p:spPr>
          <a:xfrm>
            <a:off x="542701" y="657790"/>
            <a:ext cx="270244" cy="340671"/>
          </a:xfrm>
          <a:prstGeom prst="rect">
            <a:avLst/>
          </a:prstGeom>
          <a:noFill/>
        </p:spPr>
        <p:txBody>
          <a:bodyPr wrap="square" lIns="91440" tIns="45720" rIns="91440" bIns="45720">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3200" b="1" i="0" u="none" strike="noStrike" kern="1200" cap="none" spc="0" normalizeH="0" baseline="0" noProof="0">
                <a:ln w="1270">
                  <a:noFill/>
                  <a:prstDash val="solid"/>
                </a:ln>
                <a:solidFill>
                  <a:srgbClr val="003057"/>
                </a:solidFill>
                <a:effectLst>
                  <a:outerShdw blurRad="124841" dir="4468936" sx="106829" sy="106829" algn="tl" rotWithShape="0">
                    <a:prstClr val="white">
                      <a:lumMod val="85000"/>
                    </a:prstClr>
                  </a:outerShdw>
                </a:effectLst>
                <a:uLnTx/>
                <a:uFillTx/>
                <a:latin typeface="Aptos" panose="020B0004020202020204" pitchFamily="34" charset="0"/>
                <a:ea typeface="+mn-ea"/>
                <a:cs typeface="+mn-cs"/>
              </a:rPr>
              <a:t>2</a:t>
            </a:r>
          </a:p>
        </p:txBody>
      </p:sp>
      <p:graphicFrame>
        <p:nvGraphicFramePr>
          <p:cNvPr id="3" name="think-cell data - do not delete" hidden="1">
            <a:extLst>
              <a:ext uri="{FF2B5EF4-FFF2-40B4-BE49-F238E27FC236}">
                <a16:creationId xmlns:a16="http://schemas.microsoft.com/office/drawing/2014/main" id="{F1C62BB9-694A-1481-37CA-FBAAA75332A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3" name="think-cell data - do not delete" hidden="1">
                        <a:extLst>
                          <a:ext uri="{FF2B5EF4-FFF2-40B4-BE49-F238E27FC236}">
                            <a16:creationId xmlns:a16="http://schemas.microsoft.com/office/drawing/2014/main" id="{F1C62BB9-694A-1481-37CA-FBAAA75332A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8" name="Rectangle 27">
            <a:extLst>
              <a:ext uri="{FF2B5EF4-FFF2-40B4-BE49-F238E27FC236}">
                <a16:creationId xmlns:a16="http://schemas.microsoft.com/office/drawing/2014/main" id="{F7096CFC-28D8-D117-480D-34C9FE416E48}"/>
              </a:ext>
            </a:extLst>
          </p:cNvPr>
          <p:cNvSpPr/>
          <p:nvPr/>
        </p:nvSpPr>
        <p:spPr>
          <a:xfrm>
            <a:off x="3306219" y="6146675"/>
            <a:ext cx="8069076" cy="416377"/>
          </a:xfrm>
          <a:prstGeom prst="rect">
            <a:avLst/>
          </a:prstGeom>
          <a:gradFill>
            <a:gsLst>
              <a:gs pos="0">
                <a:srgbClr val="003125">
                  <a:alpha val="20000"/>
                </a:srgbClr>
              </a:gs>
              <a:gs pos="98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Do all students attend classes that are racially and socioeconomically diverse?</a:t>
            </a:r>
          </a:p>
        </p:txBody>
      </p:sp>
      <p:pic>
        <p:nvPicPr>
          <p:cNvPr id="11" name="Picture 10" descr="A close up of a logo&#10;&#10;Description automatically generated">
            <a:extLst>
              <a:ext uri="{FF2B5EF4-FFF2-40B4-BE49-F238E27FC236}">
                <a16:creationId xmlns:a16="http://schemas.microsoft.com/office/drawing/2014/main" id="{703097C1-4893-6EF6-61C6-96DA6F16AB75}"/>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2730916" y="1861671"/>
            <a:ext cx="534572" cy="4756097"/>
          </a:xfrm>
          <a:prstGeom prst="rect">
            <a:avLst/>
          </a:prstGeom>
        </p:spPr>
      </p:pic>
      <p:graphicFrame>
        <p:nvGraphicFramePr>
          <p:cNvPr id="12" name="Table 11">
            <a:extLst>
              <a:ext uri="{FF2B5EF4-FFF2-40B4-BE49-F238E27FC236}">
                <a16:creationId xmlns:a16="http://schemas.microsoft.com/office/drawing/2014/main" id="{5612A0C2-5FF7-0216-3723-B25F7393C27D}"/>
              </a:ext>
            </a:extLst>
          </p:cNvPr>
          <p:cNvGraphicFramePr>
            <a:graphicFrameLocks noGrp="1"/>
          </p:cNvGraphicFramePr>
          <p:nvPr/>
        </p:nvGraphicFramePr>
        <p:xfrm>
          <a:off x="595081" y="1861669"/>
          <a:ext cx="2121608" cy="4755008"/>
        </p:xfrm>
        <a:graphic>
          <a:graphicData uri="http://schemas.openxmlformats.org/drawingml/2006/table">
            <a:tbl>
              <a:tblPr firstRow="1" bandRow="1">
                <a:tableStyleId>{5C22544A-7EE6-4342-B048-85BDC9FD1C3A}</a:tableStyleId>
              </a:tblPr>
              <a:tblGrid>
                <a:gridCol w="2121608">
                  <a:extLst>
                    <a:ext uri="{9D8B030D-6E8A-4147-A177-3AD203B41FA5}">
                      <a16:colId xmlns:a16="http://schemas.microsoft.com/office/drawing/2014/main" val="1544768065"/>
                    </a:ext>
                  </a:extLst>
                </a:gridCol>
              </a:tblGrid>
              <a:tr h="489660">
                <a:tc>
                  <a:txBody>
                    <a:bodyPr/>
                    <a:lstStyle/>
                    <a:p>
                      <a:pPr algn="r"/>
                      <a:r>
                        <a:rPr lang="en-US" sz="1200" b="1">
                          <a:solidFill>
                            <a:schemeClr val="tx1"/>
                          </a:solidFill>
                          <a:latin typeface="Aptos" panose="020B0004020202020204" pitchFamily="34" charset="0"/>
                        </a:rPr>
                        <a:t>SCHOOL FUNDING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72990773"/>
                  </a:ext>
                </a:extLst>
              </a:tr>
              <a:tr h="463824">
                <a:tc>
                  <a:txBody>
                    <a:bodyPr/>
                    <a:lstStyle/>
                    <a:p>
                      <a:pPr algn="r"/>
                      <a:r>
                        <a:rPr lang="en-US" sz="1200" b="1">
                          <a:solidFill>
                            <a:schemeClr val="tx1"/>
                          </a:solidFill>
                          <a:latin typeface="Aptos" panose="020B0004020202020204" pitchFamily="34" charset="0"/>
                        </a:rPr>
                        <a:t>TEACHING QUALITY </a:t>
                      </a:r>
                      <a:br>
                        <a:rPr lang="en-US" sz="1200" b="1">
                          <a:solidFill>
                            <a:schemeClr val="tx1"/>
                          </a:solidFill>
                          <a:latin typeface="Aptos" panose="020B0004020202020204" pitchFamily="34" charset="0"/>
                        </a:rPr>
                      </a:br>
                      <a:r>
                        <a:rPr lang="en-US" sz="1200" b="1">
                          <a:solidFill>
                            <a:schemeClr val="tx1"/>
                          </a:solidFill>
                          <a:latin typeface="Aptos" panose="020B0004020202020204" pitchFamily="34" charset="0"/>
                        </a:rPr>
                        <a:t>&amp; DIVERSITY</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3545737"/>
                  </a:ext>
                </a:extLst>
              </a:tr>
              <a:tr h="466207">
                <a:tc>
                  <a:txBody>
                    <a:bodyPr/>
                    <a:lstStyle/>
                    <a:p>
                      <a:pPr algn="r"/>
                      <a:r>
                        <a:rPr lang="en-US" sz="1200" b="1">
                          <a:solidFill>
                            <a:schemeClr val="tx1"/>
                          </a:solidFill>
                          <a:latin typeface="Aptos" panose="020B0004020202020204" pitchFamily="34" charset="0"/>
                        </a:rPr>
                        <a:t>SCHOOL LEADERSHIP QUALITY &amp; DIVERSITY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8831324"/>
                  </a:ext>
                </a:extLst>
              </a:tr>
              <a:tr h="476738">
                <a:tc>
                  <a:txBody>
                    <a:bodyPr/>
                    <a:lstStyle/>
                    <a:p>
                      <a:pPr algn="r"/>
                      <a:r>
                        <a:rPr lang="en-US" sz="1200" b="1">
                          <a:solidFill>
                            <a:schemeClr val="tx1"/>
                          </a:solidFill>
                          <a:latin typeface="Aptos" panose="020B0004020202020204" pitchFamily="34" charset="0"/>
                        </a:rPr>
                        <a:t>EMPOWERING, </a:t>
                      </a:r>
                      <a:br>
                        <a:rPr lang="en-US" sz="1200" b="1">
                          <a:solidFill>
                            <a:schemeClr val="tx1"/>
                          </a:solidFill>
                          <a:latin typeface="Aptos" panose="020B0004020202020204" pitchFamily="34" charset="0"/>
                        </a:rPr>
                      </a:br>
                      <a:r>
                        <a:rPr lang="en-US" sz="1200" b="1">
                          <a:solidFill>
                            <a:schemeClr val="tx1"/>
                          </a:solidFill>
                          <a:latin typeface="Aptos" panose="020B0004020202020204" pitchFamily="34" charset="0"/>
                        </a:rPr>
                        <a:t>RIGOROUS CONTENT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39894758"/>
                  </a:ext>
                </a:extLst>
              </a:tr>
              <a:tr h="492370">
                <a:tc>
                  <a:txBody>
                    <a:bodyPr/>
                    <a:lstStyle/>
                    <a:p>
                      <a:pPr algn="r"/>
                      <a:r>
                        <a:rPr lang="en-US" sz="1200" b="1">
                          <a:solidFill>
                            <a:schemeClr val="tx1"/>
                          </a:solidFill>
                          <a:latin typeface="Aptos" panose="020B0004020202020204" pitchFamily="34" charset="0"/>
                        </a:rPr>
                        <a:t>INSTRUCTIONAL </a:t>
                      </a:r>
                      <a:br>
                        <a:rPr lang="en-US" sz="1200" b="1">
                          <a:solidFill>
                            <a:schemeClr val="tx1"/>
                          </a:solidFill>
                          <a:latin typeface="Aptos" panose="020B0004020202020204" pitchFamily="34" charset="0"/>
                        </a:rPr>
                      </a:br>
                      <a:r>
                        <a:rPr lang="en-US" sz="1200" b="1">
                          <a:solidFill>
                            <a:schemeClr val="tx1"/>
                          </a:solidFill>
                          <a:latin typeface="Aptos" panose="020B0004020202020204" pitchFamily="34" charset="0"/>
                        </a:rPr>
                        <a:t>TIME &amp; ATTENTION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51383504"/>
                  </a:ext>
                </a:extLst>
              </a:tr>
              <a:tr h="461107">
                <a:tc>
                  <a:txBody>
                    <a:bodyPr/>
                    <a:lstStyle/>
                    <a:p>
                      <a:pPr algn="r"/>
                      <a:r>
                        <a:rPr lang="en-US" sz="1200" b="1">
                          <a:solidFill>
                            <a:schemeClr val="tx1"/>
                          </a:solidFill>
                          <a:latin typeface="Aptos" panose="020B0004020202020204" pitchFamily="34" charset="0"/>
                        </a:rPr>
                        <a:t>POSITIVE &amp; INVITING SCHOOL CLIMATE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00215156"/>
                  </a:ext>
                </a:extLst>
              </a:tr>
              <a:tr h="475716">
                <a:tc>
                  <a:txBody>
                    <a:bodyPr/>
                    <a:lstStyle/>
                    <a:p>
                      <a:pPr algn="r"/>
                      <a:r>
                        <a:rPr lang="en-US" sz="1200" b="1">
                          <a:solidFill>
                            <a:schemeClr val="tx1"/>
                          </a:solidFill>
                          <a:latin typeface="Aptos" panose="020B0004020202020204" pitchFamily="34" charset="0"/>
                        </a:rPr>
                        <a:t>STUDENT SUPPORTS &amp; INTERVENTION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61797888"/>
                  </a:ext>
                </a:extLst>
              </a:tr>
              <a:tr h="463824">
                <a:tc>
                  <a:txBody>
                    <a:bodyPr/>
                    <a:lstStyle/>
                    <a:p>
                      <a:pPr algn="r"/>
                      <a:r>
                        <a:rPr lang="en-US" sz="1200" b="1">
                          <a:solidFill>
                            <a:schemeClr val="tx1"/>
                          </a:solidFill>
                          <a:latin typeface="Aptos" panose="020B0004020202020204" pitchFamily="34" charset="0"/>
                        </a:rPr>
                        <a:t>HIGH-QUALITY </a:t>
                      </a:r>
                      <a:br>
                        <a:rPr lang="en-US" sz="1200" b="1">
                          <a:solidFill>
                            <a:schemeClr val="tx1"/>
                          </a:solidFill>
                          <a:latin typeface="Aptos" panose="020B0004020202020204" pitchFamily="34" charset="0"/>
                        </a:rPr>
                      </a:br>
                      <a:r>
                        <a:rPr lang="en-US" sz="1200" b="1">
                          <a:solidFill>
                            <a:schemeClr val="tx1"/>
                          </a:solidFill>
                          <a:latin typeface="Aptos" panose="020B0004020202020204" pitchFamily="34" charset="0"/>
                        </a:rPr>
                        <a:t>EARLY LEARNING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41636464"/>
                  </a:ext>
                </a:extLst>
              </a:tr>
              <a:tr h="463824">
                <a:tc>
                  <a:txBody>
                    <a:bodyPr/>
                    <a:lstStyle/>
                    <a:p>
                      <a:pPr algn="r"/>
                      <a:r>
                        <a:rPr lang="en-US" sz="1200" b="1">
                          <a:solidFill>
                            <a:schemeClr val="tx1"/>
                          </a:solidFill>
                          <a:latin typeface="Aptos" panose="020B0004020202020204" pitchFamily="34" charset="0"/>
                        </a:rPr>
                        <a:t>LEARNING-READY FACILITIES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72304841"/>
                  </a:ext>
                </a:extLst>
              </a:tr>
              <a:tr h="501738">
                <a:tc>
                  <a:txBody>
                    <a:bodyPr/>
                    <a:lstStyle/>
                    <a:p>
                      <a:pPr algn="r"/>
                      <a:r>
                        <a:rPr lang="en-US" sz="1200" b="1">
                          <a:solidFill>
                            <a:schemeClr val="tx1"/>
                          </a:solidFill>
                          <a:latin typeface="Aptos" panose="020B0004020202020204" pitchFamily="34" charset="0"/>
                        </a:rPr>
                        <a:t>DIVERSE CLASSROOMS </a:t>
                      </a:r>
                      <a:br>
                        <a:rPr lang="en-US" sz="1200" b="1">
                          <a:solidFill>
                            <a:schemeClr val="tx1"/>
                          </a:solidFill>
                          <a:latin typeface="Aptos" panose="020B0004020202020204" pitchFamily="34" charset="0"/>
                        </a:rPr>
                      </a:br>
                      <a:r>
                        <a:rPr lang="en-US" sz="1200" b="1">
                          <a:solidFill>
                            <a:schemeClr val="tx1"/>
                          </a:solidFill>
                          <a:latin typeface="Aptos" panose="020B0004020202020204" pitchFamily="34" charset="0"/>
                        </a:rPr>
                        <a:t>&amp; SCHOOLS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4786569"/>
                  </a:ext>
                </a:extLst>
              </a:tr>
            </a:tbl>
          </a:graphicData>
        </a:graphic>
      </p:graphicFrame>
      <p:sp>
        <p:nvSpPr>
          <p:cNvPr id="13" name="Rectangle 12">
            <a:extLst>
              <a:ext uri="{FF2B5EF4-FFF2-40B4-BE49-F238E27FC236}">
                <a16:creationId xmlns:a16="http://schemas.microsoft.com/office/drawing/2014/main" id="{4B3A9C85-B909-B86E-D532-A123E645D4F9}"/>
              </a:ext>
            </a:extLst>
          </p:cNvPr>
          <p:cNvSpPr/>
          <p:nvPr/>
        </p:nvSpPr>
        <p:spPr>
          <a:xfrm>
            <a:off x="3306220" y="1888697"/>
            <a:ext cx="8069076" cy="416377"/>
          </a:xfrm>
          <a:prstGeom prst="rect">
            <a:avLst/>
          </a:prstGeom>
          <a:gradFill flip="none" rotWithShape="1">
            <a:gsLst>
              <a:gs pos="0">
                <a:srgbClr val="794772">
                  <a:alpha val="15000"/>
                </a:srgbClr>
              </a:gs>
              <a:gs pos="76000">
                <a:schemeClr val="bg1"/>
              </a:gs>
              <a:gs pos="0">
                <a:srgbClr val="794772">
                  <a:alpha val="32000"/>
                </a:srgbClr>
              </a:gs>
              <a:gs pos="100000">
                <a:schemeClr val="bg1"/>
              </a:gs>
            </a:gsLst>
            <a:path path="circle">
              <a:fillToRect t="100000" r="100000"/>
            </a:path>
            <a:tileRect l="-100000" b="-100000"/>
          </a:gra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Does funding help all children achieve and thrive?</a:t>
            </a:r>
          </a:p>
        </p:txBody>
      </p:sp>
      <p:sp>
        <p:nvSpPr>
          <p:cNvPr id="14" name="Rectangle 13">
            <a:extLst>
              <a:ext uri="{FF2B5EF4-FFF2-40B4-BE49-F238E27FC236}">
                <a16:creationId xmlns:a16="http://schemas.microsoft.com/office/drawing/2014/main" id="{F09DF740-B57A-4E73-629E-05E3DC558962}"/>
              </a:ext>
            </a:extLst>
          </p:cNvPr>
          <p:cNvSpPr/>
          <p:nvPr/>
        </p:nvSpPr>
        <p:spPr>
          <a:xfrm>
            <a:off x="3306220" y="2361806"/>
            <a:ext cx="8069076" cy="416377"/>
          </a:xfrm>
          <a:prstGeom prst="rect">
            <a:avLst/>
          </a:prstGeom>
          <a:gradFill flip="none" rotWithShape="1">
            <a:gsLst>
              <a:gs pos="0">
                <a:srgbClr val="E73877">
                  <a:alpha val="32000"/>
                </a:srgbClr>
              </a:gs>
              <a:gs pos="70000">
                <a:schemeClr val="bg1"/>
              </a:gs>
              <a:gs pos="0">
                <a:srgbClr val="E73877">
                  <a:alpha val="32000"/>
                </a:srgbClr>
              </a:gs>
              <a:gs pos="100000">
                <a:schemeClr val="bg1"/>
              </a:gs>
            </a:gsLst>
            <a:path path="circle">
              <a:fillToRect t="100000" r="100000"/>
            </a:path>
            <a:tileRect l="-100000" b="-100000"/>
          </a:gra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Do all students have access to strong and diverse teachers?</a:t>
            </a:r>
          </a:p>
        </p:txBody>
      </p:sp>
      <p:sp>
        <p:nvSpPr>
          <p:cNvPr id="15" name="Rectangle 14">
            <a:extLst>
              <a:ext uri="{FF2B5EF4-FFF2-40B4-BE49-F238E27FC236}">
                <a16:creationId xmlns:a16="http://schemas.microsoft.com/office/drawing/2014/main" id="{0AE771CF-F560-143F-BC89-1FAFEA8DC35D}"/>
              </a:ext>
            </a:extLst>
          </p:cNvPr>
          <p:cNvSpPr/>
          <p:nvPr/>
        </p:nvSpPr>
        <p:spPr>
          <a:xfrm>
            <a:off x="3306220" y="2834915"/>
            <a:ext cx="8069076" cy="416377"/>
          </a:xfrm>
          <a:prstGeom prst="rect">
            <a:avLst/>
          </a:prstGeom>
          <a:gradFill flip="none" rotWithShape="1">
            <a:gsLst>
              <a:gs pos="0">
                <a:srgbClr val="F47B20">
                  <a:alpha val="32000"/>
                </a:srgbClr>
              </a:gs>
              <a:gs pos="100000">
                <a:schemeClr val="bg1"/>
              </a:gs>
              <a:gs pos="0">
                <a:srgbClr val="F47B20">
                  <a:alpha val="32000"/>
                </a:srgbClr>
              </a:gs>
              <a:gs pos="100000">
                <a:schemeClr val="bg1"/>
              </a:gs>
            </a:gsLst>
            <a:path path="circle">
              <a:fillToRect t="100000" r="100000"/>
            </a:path>
            <a:tileRect l="-100000" b="-100000"/>
          </a:gra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Do school leaders reflect the diversity of the students and staff?</a:t>
            </a:r>
          </a:p>
        </p:txBody>
      </p:sp>
      <p:sp>
        <p:nvSpPr>
          <p:cNvPr id="22" name="Rectangle 21">
            <a:extLst>
              <a:ext uri="{FF2B5EF4-FFF2-40B4-BE49-F238E27FC236}">
                <a16:creationId xmlns:a16="http://schemas.microsoft.com/office/drawing/2014/main" id="{07A010D9-B278-DFFF-E1E8-FFF17270E595}"/>
              </a:ext>
            </a:extLst>
          </p:cNvPr>
          <p:cNvSpPr/>
          <p:nvPr/>
        </p:nvSpPr>
        <p:spPr>
          <a:xfrm>
            <a:off x="3306220" y="3308024"/>
            <a:ext cx="8069076" cy="416377"/>
          </a:xfrm>
          <a:prstGeom prst="rect">
            <a:avLst/>
          </a:prstGeom>
          <a:gradFill>
            <a:gsLst>
              <a:gs pos="0">
                <a:srgbClr val="8C8005"/>
              </a:gs>
              <a:gs pos="0">
                <a:srgbClr val="8C8005">
                  <a:alpha val="40000"/>
                </a:srgbClr>
              </a:gs>
              <a:gs pos="100000">
                <a:schemeClr val="bg1"/>
              </a:gs>
              <a:gs pos="100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Do all students have access to a culturally relevant curriculum?</a:t>
            </a:r>
          </a:p>
        </p:txBody>
      </p:sp>
      <p:sp>
        <p:nvSpPr>
          <p:cNvPr id="23" name="Rectangle 22">
            <a:extLst>
              <a:ext uri="{FF2B5EF4-FFF2-40B4-BE49-F238E27FC236}">
                <a16:creationId xmlns:a16="http://schemas.microsoft.com/office/drawing/2014/main" id="{4B17424B-FCB8-ECB2-8EC5-73D2B374E8C2}"/>
              </a:ext>
            </a:extLst>
          </p:cNvPr>
          <p:cNvSpPr/>
          <p:nvPr/>
        </p:nvSpPr>
        <p:spPr>
          <a:xfrm>
            <a:off x="3306220" y="3781133"/>
            <a:ext cx="8069076" cy="416377"/>
          </a:xfrm>
          <a:prstGeom prst="rect">
            <a:avLst/>
          </a:prstGeom>
          <a:gradFill>
            <a:gsLst>
              <a:gs pos="0">
                <a:srgbClr val="DC5833">
                  <a:alpha val="40000"/>
                </a:srgbClr>
              </a:gs>
              <a:gs pos="94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Do all students who need additional instructional time receive it?</a:t>
            </a:r>
          </a:p>
        </p:txBody>
      </p:sp>
      <p:sp>
        <p:nvSpPr>
          <p:cNvPr id="24" name="Rectangle 23">
            <a:extLst>
              <a:ext uri="{FF2B5EF4-FFF2-40B4-BE49-F238E27FC236}">
                <a16:creationId xmlns:a16="http://schemas.microsoft.com/office/drawing/2014/main" id="{30FABEB0-7770-E39C-3C3E-1FAA4821F5B4}"/>
              </a:ext>
            </a:extLst>
          </p:cNvPr>
          <p:cNvSpPr/>
          <p:nvPr/>
        </p:nvSpPr>
        <p:spPr>
          <a:xfrm>
            <a:off x="3306219" y="4254242"/>
            <a:ext cx="8069076" cy="416377"/>
          </a:xfrm>
          <a:prstGeom prst="rect">
            <a:avLst/>
          </a:prstGeom>
          <a:gradFill>
            <a:gsLst>
              <a:gs pos="0">
                <a:srgbClr val="004C9C">
                  <a:alpha val="30000"/>
                </a:srgbClr>
              </a:gs>
              <a:gs pos="98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Do all students experience fair rules, fair policies, and a safe environment? </a:t>
            </a:r>
          </a:p>
        </p:txBody>
      </p:sp>
      <p:sp>
        <p:nvSpPr>
          <p:cNvPr id="25" name="Rectangle 24">
            <a:extLst>
              <a:ext uri="{FF2B5EF4-FFF2-40B4-BE49-F238E27FC236}">
                <a16:creationId xmlns:a16="http://schemas.microsoft.com/office/drawing/2014/main" id="{D883A653-6E52-A75F-24A3-F4F1764E5297}"/>
              </a:ext>
            </a:extLst>
          </p:cNvPr>
          <p:cNvSpPr/>
          <p:nvPr/>
        </p:nvSpPr>
        <p:spPr>
          <a:xfrm>
            <a:off x="3306220" y="4727351"/>
            <a:ext cx="8069076" cy="416377"/>
          </a:xfrm>
          <a:prstGeom prst="rect">
            <a:avLst/>
          </a:prstGeom>
          <a:gradFill>
            <a:gsLst>
              <a:gs pos="0">
                <a:srgbClr val="FFD24A">
                  <a:alpha val="30000"/>
                </a:srgbClr>
              </a:gs>
              <a:gs pos="94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Do all students have access to the social-emotional support they need?</a:t>
            </a:r>
          </a:p>
        </p:txBody>
      </p:sp>
      <p:sp>
        <p:nvSpPr>
          <p:cNvPr id="26" name="Rectangle 25">
            <a:extLst>
              <a:ext uri="{FF2B5EF4-FFF2-40B4-BE49-F238E27FC236}">
                <a16:creationId xmlns:a16="http://schemas.microsoft.com/office/drawing/2014/main" id="{E146C1C2-87F6-C1A9-EDD5-846384E2CF4F}"/>
              </a:ext>
            </a:extLst>
          </p:cNvPr>
          <p:cNvSpPr/>
          <p:nvPr/>
        </p:nvSpPr>
        <p:spPr>
          <a:xfrm>
            <a:off x="3306220" y="5200460"/>
            <a:ext cx="8069076" cy="416377"/>
          </a:xfrm>
          <a:prstGeom prst="rect">
            <a:avLst/>
          </a:prstGeom>
          <a:gradFill>
            <a:gsLst>
              <a:gs pos="0">
                <a:srgbClr val="302663">
                  <a:alpha val="20000"/>
                </a:srgbClr>
              </a:gs>
              <a:gs pos="94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Do all students have access to high-quality preschool programs?</a:t>
            </a:r>
          </a:p>
        </p:txBody>
      </p:sp>
      <p:sp>
        <p:nvSpPr>
          <p:cNvPr id="27" name="Rectangle 26">
            <a:extLst>
              <a:ext uri="{FF2B5EF4-FFF2-40B4-BE49-F238E27FC236}">
                <a16:creationId xmlns:a16="http://schemas.microsoft.com/office/drawing/2014/main" id="{A48BFFAF-9143-EB3C-75CB-A169E2104EC5}"/>
              </a:ext>
            </a:extLst>
          </p:cNvPr>
          <p:cNvSpPr/>
          <p:nvPr/>
        </p:nvSpPr>
        <p:spPr>
          <a:xfrm>
            <a:off x="3306219" y="5673569"/>
            <a:ext cx="8069076" cy="416377"/>
          </a:xfrm>
          <a:prstGeom prst="rect">
            <a:avLst/>
          </a:prstGeom>
          <a:gradFill>
            <a:gsLst>
              <a:gs pos="0">
                <a:srgbClr val="03ABE8">
                  <a:alpha val="20000"/>
                </a:srgbClr>
              </a:gs>
              <a:gs pos="78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Are school facilities safe and well-maintained?</a:t>
            </a:r>
          </a:p>
        </p:txBody>
      </p:sp>
      <p:sp>
        <p:nvSpPr>
          <p:cNvPr id="4" name="Slide Number Placeholder 3">
            <a:extLst>
              <a:ext uri="{FF2B5EF4-FFF2-40B4-BE49-F238E27FC236}">
                <a16:creationId xmlns:a16="http://schemas.microsoft.com/office/drawing/2014/main" id="{0DC03465-87B9-4BA7-E3F2-BCFF906A0512}"/>
              </a:ext>
            </a:extLst>
          </p:cNvPr>
          <p:cNvSpPr>
            <a:spLocks noGrp="1"/>
          </p:cNvSpPr>
          <p:nvPr>
            <p:ph type="sldNum" sz="quarter" idx="12"/>
          </p:nvPr>
        </p:nvSpPr>
        <p:spPr>
          <a:xfrm>
            <a:off x="8741664" y="6356350"/>
            <a:ext cx="331927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955060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6CBB3E11-459C-103C-B044-FE76E885AB1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9" name="think-cell data - do not delete" hidden="1">
                        <a:extLst>
                          <a:ext uri="{FF2B5EF4-FFF2-40B4-BE49-F238E27FC236}">
                            <a16:creationId xmlns:a16="http://schemas.microsoft.com/office/drawing/2014/main" id="{6CBB3E11-459C-103C-B044-FE76E885AB1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3" name="Group 2">
            <a:extLst>
              <a:ext uri="{FF2B5EF4-FFF2-40B4-BE49-F238E27FC236}">
                <a16:creationId xmlns:a16="http://schemas.microsoft.com/office/drawing/2014/main" id="{01221931-2C8C-71C7-9753-839A2F9BE990}"/>
              </a:ext>
            </a:extLst>
          </p:cNvPr>
          <p:cNvGrpSpPr>
            <a:grpSpLocks noGrp="1" noUngrp="1" noRot="1" noMove="1" noResize="1"/>
          </p:cNvGrpSpPr>
          <p:nvPr/>
        </p:nvGrpSpPr>
        <p:grpSpPr>
          <a:xfrm>
            <a:off x="0" y="0"/>
            <a:ext cx="12192000" cy="6858000"/>
            <a:chOff x="0" y="0"/>
            <a:chExt cx="12192000" cy="6858000"/>
          </a:xfrm>
        </p:grpSpPr>
        <p:sp>
          <p:nvSpPr>
            <p:cNvPr id="5" name="Rectangle 4">
              <a:extLst>
                <a:ext uri="{FF2B5EF4-FFF2-40B4-BE49-F238E27FC236}">
                  <a16:creationId xmlns:a16="http://schemas.microsoft.com/office/drawing/2014/main" id="{C4D9383C-100C-5EA7-8641-36411287B8FD}"/>
                </a:ext>
              </a:extLst>
            </p:cNvPr>
            <p:cNvSpPr>
              <a:spLocks noGrp="1" noRot="1" noMove="1" noResize="1" noEditPoints="1" noAdjustHandles="1" noChangeArrowheads="1" noChangeShapeType="1"/>
            </p:cNvSpPr>
            <p:nvPr/>
          </p:nvSpPr>
          <p:spPr>
            <a:xfrm>
              <a:off x="7013864" y="0"/>
              <a:ext cx="5178136" cy="6858000"/>
            </a:xfrm>
            <a:prstGeom prst="rect">
              <a:avLst/>
            </a:prstGeom>
            <a:solidFill>
              <a:srgbClr val="E7E7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picture containing food&#10;&#10;Description automatically generated">
              <a:extLst>
                <a:ext uri="{FF2B5EF4-FFF2-40B4-BE49-F238E27FC236}">
                  <a16:creationId xmlns:a16="http://schemas.microsoft.com/office/drawing/2014/main" id="{76BA72C6-8B21-4EFA-9AC6-F270FD779792}"/>
                </a:ext>
              </a:extLst>
            </p:cNvPr>
            <p:cNvPicPr>
              <a:picLocks noGrp="1" noRot="1" noChangeAspect="1" noMove="1" noResize="1" noEditPoints="1" noAdjustHandles="1" noChangeArrowheads="1" noChangeShapeType="1" noCrop="1"/>
            </p:cNvPicPr>
            <p:nvPr/>
          </p:nvPicPr>
          <p:blipFill rotWithShape="1">
            <a:blip r:embed="rId6" cstate="print">
              <a:extLst>
                <a:ext uri="{28A0092B-C50C-407E-A947-70E740481C1C}">
                  <a14:useLocalDpi xmlns:a14="http://schemas.microsoft.com/office/drawing/2010/main"/>
                </a:ext>
              </a:extLst>
            </a:blip>
            <a:srcRect/>
            <a:stretch/>
          </p:blipFill>
          <p:spPr>
            <a:xfrm>
              <a:off x="0" y="0"/>
              <a:ext cx="7221682" cy="6858000"/>
            </a:xfrm>
            <a:prstGeom prst="rect">
              <a:avLst/>
            </a:prstGeom>
            <a:solidFill>
              <a:srgbClr val="E7E7E8"/>
            </a:solidFill>
          </p:spPr>
        </p:pic>
      </p:grpSp>
      <p:grpSp>
        <p:nvGrpSpPr>
          <p:cNvPr id="2" name="Group 1">
            <a:extLst>
              <a:ext uri="{FF2B5EF4-FFF2-40B4-BE49-F238E27FC236}">
                <a16:creationId xmlns:a16="http://schemas.microsoft.com/office/drawing/2014/main" id="{902CE1EF-351F-1E7B-B362-767E0D95CF85}"/>
              </a:ext>
            </a:extLst>
          </p:cNvPr>
          <p:cNvGrpSpPr/>
          <p:nvPr/>
        </p:nvGrpSpPr>
        <p:grpSpPr>
          <a:xfrm>
            <a:off x="3169763" y="2722177"/>
            <a:ext cx="8730099" cy="1413646"/>
            <a:chOff x="3897440" y="3999010"/>
            <a:chExt cx="4406878" cy="1095652"/>
          </a:xfrm>
        </p:grpSpPr>
        <p:sp>
          <p:nvSpPr>
            <p:cNvPr id="7" name="TextBox 6">
              <a:extLst>
                <a:ext uri="{FF2B5EF4-FFF2-40B4-BE49-F238E27FC236}">
                  <a16:creationId xmlns:a16="http://schemas.microsoft.com/office/drawing/2014/main" id="{40E955D7-E812-48FF-8615-9E1A93ECFD84}"/>
                </a:ext>
              </a:extLst>
            </p:cNvPr>
            <p:cNvSpPr txBox="1"/>
            <p:nvPr/>
          </p:nvSpPr>
          <p:spPr>
            <a:xfrm>
              <a:off x="3897440" y="3999010"/>
              <a:ext cx="4406878" cy="71563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3057"/>
                  </a:solidFill>
                  <a:effectLst/>
                  <a:uLnTx/>
                  <a:uFillTx/>
                  <a:latin typeface="Aptos" panose="020B0004020202020204" pitchFamily="34" charset="0"/>
                  <a:ea typeface="+mn-ea"/>
                  <a:cs typeface="+mn-cs"/>
                </a:rPr>
                <a:t>Resource Equity in Action</a:t>
              </a:r>
              <a:endParaRPr kumimoji="0" lang="en-US" sz="5000" b="1" i="0" u="none" strike="noStrike" kern="1200" cap="none" spc="0" normalizeH="0" baseline="0" noProof="0">
                <a:ln>
                  <a:noFill/>
                </a:ln>
                <a:solidFill>
                  <a:srgbClr val="003057"/>
                </a:solidFill>
                <a:effectLst/>
                <a:uLnTx/>
                <a:uFillTx/>
                <a:latin typeface="Aptos" panose="020B0004020202020204" pitchFamily="34" charset="0"/>
                <a:ea typeface="+mn-ea"/>
                <a:cs typeface="+mn-cs"/>
              </a:endParaRPr>
            </a:p>
          </p:txBody>
        </p:sp>
        <p:sp>
          <p:nvSpPr>
            <p:cNvPr id="8" name="TextBox 7">
              <a:extLst>
                <a:ext uri="{FF2B5EF4-FFF2-40B4-BE49-F238E27FC236}">
                  <a16:creationId xmlns:a16="http://schemas.microsoft.com/office/drawing/2014/main" id="{16F217EF-6F07-46F3-ACE2-D84BBFE83B69}"/>
                </a:ext>
              </a:extLst>
            </p:cNvPr>
            <p:cNvSpPr txBox="1"/>
            <p:nvPr/>
          </p:nvSpPr>
          <p:spPr>
            <a:xfrm>
              <a:off x="3909303" y="4617575"/>
              <a:ext cx="4159100" cy="47708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a:ln>
                    <a:noFill/>
                  </a:ln>
                  <a:solidFill>
                    <a:srgbClr val="003057"/>
                  </a:solidFill>
                  <a:effectLst/>
                  <a:uLnTx/>
                  <a:uFillTx/>
                  <a:latin typeface="Aptos Narrow" panose="020B0004020202020204" pitchFamily="34" charset="0"/>
                  <a:ea typeface="+mn-ea"/>
                  <a:cs typeface="+mn-cs"/>
                </a:rPr>
                <a:t>A 5-Step Facilitation Guide for Middle Schools</a:t>
              </a:r>
            </a:p>
          </p:txBody>
        </p:sp>
      </p:grpSp>
      <p:pic>
        <p:nvPicPr>
          <p:cNvPr id="19" name="Picture 18" descr="A colorful circles in a circle&#10;&#10;AI-generated content may be incorrect.">
            <a:extLst>
              <a:ext uri="{FF2B5EF4-FFF2-40B4-BE49-F238E27FC236}">
                <a16:creationId xmlns:a16="http://schemas.microsoft.com/office/drawing/2014/main" id="{193D5752-55CD-C905-F4C7-0BB9B034E93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49606" y="5345080"/>
            <a:ext cx="2942394" cy="1351820"/>
          </a:xfrm>
          <a:prstGeom prst="rect">
            <a:avLst/>
          </a:prstGeom>
        </p:spPr>
      </p:pic>
    </p:spTree>
    <p:extLst>
      <p:ext uri="{BB962C8B-B14F-4D97-AF65-F5344CB8AC3E}">
        <p14:creationId xmlns:p14="http://schemas.microsoft.com/office/powerpoint/2010/main" val="240526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8" name="Rectangle 7">
            <a:extLst>
              <a:ext uri="{FF2B5EF4-FFF2-40B4-BE49-F238E27FC236}">
                <a16:creationId xmlns:a16="http://schemas.microsoft.com/office/drawing/2014/main" id="{A5172483-49FA-5118-9137-C4E2F1A8CC6A}"/>
              </a:ext>
            </a:extLst>
          </p:cNvPr>
          <p:cNvSpPr/>
          <p:nvPr/>
        </p:nvSpPr>
        <p:spPr>
          <a:xfrm>
            <a:off x="-4" y="0"/>
            <a:ext cx="12192003" cy="1632928"/>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9" name="Title 2">
            <a:extLst>
              <a:ext uri="{FF2B5EF4-FFF2-40B4-BE49-F238E27FC236}">
                <a16:creationId xmlns:a16="http://schemas.microsoft.com/office/drawing/2014/main" id="{592A8B70-9218-8E48-0856-B7878925674F}"/>
              </a:ext>
            </a:extLst>
          </p:cNvPr>
          <p:cNvSpPr txBox="1">
            <a:spLocks/>
          </p:cNvSpPr>
          <p:nvPr/>
        </p:nvSpPr>
        <p:spPr>
          <a:xfrm>
            <a:off x="1291918" y="165345"/>
            <a:ext cx="111422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ptos" panose="020B0004020202020204" pitchFamily="34" charset="0"/>
                <a:ea typeface="+mj-ea"/>
                <a:cs typeface="+mj-cs"/>
              </a:rPr>
              <a:t>ARE's 10 dimensions help unpack the policy and </a:t>
            </a:r>
            <a:br>
              <a:rPr kumimoji="0" lang="en-US" sz="3200" b="1" i="0" u="none" strike="noStrike" kern="1200" cap="none" spc="0" normalizeH="0" baseline="0" noProof="0">
                <a:ln>
                  <a:noFill/>
                </a:ln>
                <a:solidFill>
                  <a:prstClr val="white"/>
                </a:solidFill>
                <a:effectLst/>
                <a:uLnTx/>
                <a:uFillTx/>
                <a:latin typeface="Aptos" panose="020B0004020202020204" pitchFamily="34" charset="0"/>
                <a:ea typeface="+mj-ea"/>
                <a:cs typeface="+mj-cs"/>
              </a:rPr>
            </a:br>
            <a:r>
              <a:rPr kumimoji="0" lang="en-US" sz="3200" b="1" i="0" u="none" strike="noStrike" kern="1200" cap="none" spc="0" normalizeH="0" baseline="0" noProof="0">
                <a:ln>
                  <a:noFill/>
                </a:ln>
                <a:solidFill>
                  <a:prstClr val="white"/>
                </a:solidFill>
                <a:effectLst/>
                <a:uLnTx/>
                <a:uFillTx/>
                <a:latin typeface="Aptos" panose="020B0004020202020204" pitchFamily="34" charset="0"/>
                <a:ea typeface="+mj-ea"/>
                <a:cs typeface="+mj-cs"/>
              </a:rPr>
              <a:t>practice decisions that drive the opportunity gap</a:t>
            </a:r>
          </a:p>
        </p:txBody>
      </p:sp>
      <p:pic>
        <p:nvPicPr>
          <p:cNvPr id="13" name="Picture 12">
            <a:extLst>
              <a:ext uri="{FF2B5EF4-FFF2-40B4-BE49-F238E27FC236}">
                <a16:creationId xmlns:a16="http://schemas.microsoft.com/office/drawing/2014/main" id="{B349F7F1-4CE2-AF83-AF58-1F2D2A8DCBFF}"/>
              </a:ext>
            </a:extLst>
          </p:cNvPr>
          <p:cNvPicPr>
            <a:picLocks noChangeAspect="1"/>
          </p:cNvPicPr>
          <p:nvPr/>
        </p:nvPicPr>
        <p:blipFill>
          <a:blip r:embed="rId4"/>
          <a:stretch>
            <a:fillRect/>
          </a:stretch>
        </p:blipFill>
        <p:spPr>
          <a:xfrm>
            <a:off x="300490" y="332860"/>
            <a:ext cx="745341" cy="765888"/>
          </a:xfrm>
          <a:prstGeom prst="rect">
            <a:avLst/>
          </a:prstGeom>
        </p:spPr>
      </p:pic>
      <p:sp>
        <p:nvSpPr>
          <p:cNvPr id="14" name="Rectangle 13">
            <a:extLst>
              <a:ext uri="{FF2B5EF4-FFF2-40B4-BE49-F238E27FC236}">
                <a16:creationId xmlns:a16="http://schemas.microsoft.com/office/drawing/2014/main" id="{C6C5D9E1-2499-1487-CBFA-B7D947F4D73B}"/>
              </a:ext>
            </a:extLst>
          </p:cNvPr>
          <p:cNvSpPr/>
          <p:nvPr/>
        </p:nvSpPr>
        <p:spPr>
          <a:xfrm>
            <a:off x="542701" y="657790"/>
            <a:ext cx="270244" cy="340671"/>
          </a:xfrm>
          <a:prstGeom prst="rect">
            <a:avLst/>
          </a:prstGeom>
          <a:noFill/>
        </p:spPr>
        <p:txBody>
          <a:bodyPr wrap="square" lIns="91440" tIns="45720" rIns="91440" bIns="45720">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3200" b="1" i="0" u="none" strike="noStrike" kern="1200" cap="none" spc="0" normalizeH="0" baseline="0" noProof="0">
                <a:ln w="1270">
                  <a:noFill/>
                  <a:prstDash val="solid"/>
                </a:ln>
                <a:solidFill>
                  <a:srgbClr val="003057"/>
                </a:solidFill>
                <a:effectLst>
                  <a:outerShdw blurRad="124841" dir="4468936" sx="106829" sy="106829" algn="tl" rotWithShape="0">
                    <a:prstClr val="white">
                      <a:lumMod val="85000"/>
                    </a:prstClr>
                  </a:outerShdw>
                </a:effectLst>
                <a:uLnTx/>
                <a:uFillTx/>
                <a:latin typeface="Aptos" panose="020B0004020202020204" pitchFamily="34" charset="0"/>
                <a:ea typeface="+mn-ea"/>
                <a:cs typeface="+mn-cs"/>
              </a:rPr>
              <a:t>3</a:t>
            </a:r>
          </a:p>
        </p:txBody>
      </p:sp>
      <p:graphicFrame>
        <p:nvGraphicFramePr>
          <p:cNvPr id="12" name="think-cell data - do not delete" hidden="1">
            <a:extLst>
              <a:ext uri="{FF2B5EF4-FFF2-40B4-BE49-F238E27FC236}">
                <a16:creationId xmlns:a16="http://schemas.microsoft.com/office/drawing/2014/main" id="{0E14183D-5A32-46A1-DE83-625483150CF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84" imgH="484" progId="TCLayout.ActiveDocument.1">
                  <p:embed/>
                </p:oleObj>
              </mc:Choice>
              <mc:Fallback>
                <p:oleObj name="think-cell Slide" r:id="rId5" imgW="484" imgH="484" progId="TCLayout.ActiveDocument.1">
                  <p:embed/>
                  <p:pic>
                    <p:nvPicPr>
                      <p:cNvPr id="12" name="think-cell data - do not delete" hidden="1">
                        <a:extLst>
                          <a:ext uri="{FF2B5EF4-FFF2-40B4-BE49-F238E27FC236}">
                            <a16:creationId xmlns:a16="http://schemas.microsoft.com/office/drawing/2014/main" id="{0E14183D-5A32-46A1-DE83-625483150CF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aphicFrame>
        <p:nvGraphicFramePr>
          <p:cNvPr id="362" name="Google Shape;362;p50"/>
          <p:cNvGraphicFramePr/>
          <p:nvPr/>
        </p:nvGraphicFramePr>
        <p:xfrm>
          <a:off x="3591136" y="2266075"/>
          <a:ext cx="7286202" cy="3115108"/>
        </p:xfrm>
        <a:graphic>
          <a:graphicData uri="http://schemas.openxmlformats.org/drawingml/2006/table">
            <a:tbl>
              <a:tblPr firstRow="1" bandRow="1">
                <a:noFill/>
              </a:tblPr>
              <a:tblGrid>
                <a:gridCol w="1101477">
                  <a:extLst>
                    <a:ext uri="{9D8B030D-6E8A-4147-A177-3AD203B41FA5}">
                      <a16:colId xmlns:a16="http://schemas.microsoft.com/office/drawing/2014/main" val="20000"/>
                    </a:ext>
                  </a:extLst>
                </a:gridCol>
                <a:gridCol w="2061575">
                  <a:extLst>
                    <a:ext uri="{9D8B030D-6E8A-4147-A177-3AD203B41FA5}">
                      <a16:colId xmlns:a16="http://schemas.microsoft.com/office/drawing/2014/main" val="20004"/>
                    </a:ext>
                  </a:extLst>
                </a:gridCol>
                <a:gridCol w="2404097">
                  <a:extLst>
                    <a:ext uri="{9D8B030D-6E8A-4147-A177-3AD203B41FA5}">
                      <a16:colId xmlns:a16="http://schemas.microsoft.com/office/drawing/2014/main" val="20005"/>
                    </a:ext>
                  </a:extLst>
                </a:gridCol>
                <a:gridCol w="1719053">
                  <a:extLst>
                    <a:ext uri="{9D8B030D-6E8A-4147-A177-3AD203B41FA5}">
                      <a16:colId xmlns:a16="http://schemas.microsoft.com/office/drawing/2014/main" val="20006"/>
                    </a:ext>
                  </a:extLst>
                </a:gridCol>
              </a:tblGrid>
              <a:tr h="440012">
                <a:tc>
                  <a:txBody>
                    <a:bodyPr/>
                    <a:lstStyle/>
                    <a:p>
                      <a:pPr marL="0" marR="0" lvl="0" indent="0" algn="ctr" rtl="0">
                        <a:spcBef>
                          <a:spcPts val="0"/>
                        </a:spcBef>
                        <a:spcAft>
                          <a:spcPts val="0"/>
                        </a:spcAft>
                        <a:buNone/>
                      </a:pPr>
                      <a:endParaRPr lang="en-US" sz="1400" b="0" u="none" strike="noStrike" cap="none">
                        <a:solidFill>
                          <a:schemeClr val="dk1"/>
                        </a:solidFill>
                        <a:latin typeface="Aptos" panose="020B0004020202020204" pitchFamily="34" charset="0"/>
                        <a:ea typeface="Arial Narrow"/>
                        <a:cs typeface="Arial Narrow"/>
                        <a:sym typeface="Arial Narrow"/>
                      </a:endParaRPr>
                    </a:p>
                  </a:txBody>
                  <a:tcPr marL="109322" marR="109322" marT="54661" marB="54661" anchor="ctr">
                    <a:lnL w="38100" cap="flat" cmpd="sng">
                      <a:solidFill>
                        <a:schemeClr val="lt1"/>
                      </a:solidFill>
                      <a:prstDash val="solid"/>
                      <a:round/>
                      <a:headEnd type="none" w="sm" len="sm"/>
                      <a:tailEnd type="none" w="sm" len="sm"/>
                    </a:lnL>
                    <a:lnR w="38100" cap="flat" cmpd="sng" algn="ctr">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38100" cap="flat" cmpd="sng">
                      <a:solidFill>
                        <a:schemeClr val="lt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lang="en-US" sz="1400" b="1" u="none" strike="noStrike" cap="none">
                        <a:solidFill>
                          <a:srgbClr val="9A8700"/>
                        </a:solidFill>
                        <a:latin typeface="Aptos" panose="020B0004020202020204" pitchFamily="34" charset="0"/>
                        <a:ea typeface="Arial Narrow"/>
                        <a:cs typeface="Arial Narrow"/>
                        <a:sym typeface="Arial Narrow"/>
                      </a:endParaRPr>
                    </a:p>
                  </a:txBody>
                  <a:tcPr marL="109322" marR="109322" marT="54661" marB="54661">
                    <a:lnL w="38100" cap="flat" cmpd="sng" algn="ctr">
                      <a:solidFill>
                        <a:schemeClr val="lt1"/>
                      </a:solidFill>
                      <a:prstDash val="solid"/>
                      <a:round/>
                      <a:headEnd type="none" w="sm" len="sm"/>
                      <a:tailEnd type="none" w="sm" len="sm"/>
                    </a:lnL>
                    <a:lnR w="38100" cap="flat" cmpd="sng" algn="ctr">
                      <a:solidFill>
                        <a:schemeClr val="lt1"/>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38100" cap="flat" cmpd="sng" algn="ctr">
                      <a:solidFill>
                        <a:schemeClr val="lt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lang="en-US" sz="2000" b="1" u="none" strike="noStrike" cap="none">
                        <a:solidFill>
                          <a:srgbClr val="963821"/>
                        </a:solidFill>
                        <a:latin typeface="Aptos" panose="020B0004020202020204" pitchFamily="34" charset="0"/>
                        <a:ea typeface="Arial Narrow"/>
                        <a:cs typeface="Arial Narrow"/>
                        <a:sym typeface="Arial Narrow"/>
                      </a:endParaRPr>
                    </a:p>
                  </a:txBody>
                  <a:tcPr marL="109322" marR="109322" marT="54661" marB="54661">
                    <a:lnL w="38100" cap="flat" cmpd="sng" algn="ctr">
                      <a:solidFill>
                        <a:schemeClr val="lt1"/>
                      </a:solidFill>
                      <a:prstDash val="solid"/>
                      <a:round/>
                      <a:headEnd type="none" w="sm" len="sm"/>
                      <a:tailEnd type="none" w="sm" len="sm"/>
                    </a:lnL>
                    <a:lnR w="38100" cap="flat" cmpd="sng" algn="ctr">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38100" cap="flat" cmpd="sng">
                      <a:solidFill>
                        <a:schemeClr val="lt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b="1" u="none" strike="noStrike" cap="none">
                          <a:solidFill>
                            <a:schemeClr val="dk1"/>
                          </a:solidFill>
                          <a:latin typeface="Aptos" panose="020B0004020202020204" pitchFamily="34" charset="0"/>
                          <a:ea typeface="Arial Narrow"/>
                          <a:cs typeface="Arial Narrow"/>
                          <a:sym typeface="Arial Narrow"/>
                        </a:rPr>
                        <a:t>Percent </a:t>
                      </a:r>
                    </a:p>
                    <a:p>
                      <a:pPr marL="0" marR="0" lvl="0" indent="0" algn="ctr" rtl="0">
                        <a:spcBef>
                          <a:spcPts val="0"/>
                        </a:spcBef>
                        <a:spcAft>
                          <a:spcPts val="0"/>
                        </a:spcAft>
                        <a:buNone/>
                      </a:pPr>
                      <a:r>
                        <a:rPr lang="en-US" sz="2000" b="1" u="none" strike="noStrike" cap="none">
                          <a:solidFill>
                            <a:schemeClr val="dk1"/>
                          </a:solidFill>
                          <a:latin typeface="Aptos" panose="020B0004020202020204" pitchFamily="34" charset="0"/>
                          <a:ea typeface="Arial Narrow"/>
                          <a:cs typeface="Arial Narrow"/>
                          <a:sym typeface="Arial Narrow"/>
                        </a:rPr>
                        <a:t>Proficient</a:t>
                      </a:r>
                      <a:endParaRPr lang="en-US" sz="2800">
                        <a:latin typeface="Aptos" panose="020B0004020202020204" pitchFamily="34" charset="0"/>
                        <a:ea typeface="Arial Narrow"/>
                        <a:cs typeface="Arial Narrow"/>
                        <a:sym typeface="Arial Narrow"/>
                      </a:endParaRPr>
                    </a:p>
                  </a:txBody>
                  <a:tcPr marL="109322" marR="109322" marT="54661" marB="54661">
                    <a:lnL w="38100" cap="flat" cmpd="sng" algn="ctr">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38100"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765015">
                <a:tc rowSpan="2">
                  <a:txBody>
                    <a:bodyPr/>
                    <a:lstStyle/>
                    <a:p>
                      <a:pPr marL="0" marR="0" lvl="0" indent="0" algn="ctr" rtl="0">
                        <a:spcBef>
                          <a:spcPts val="0"/>
                        </a:spcBef>
                        <a:spcAft>
                          <a:spcPts val="0"/>
                        </a:spcAft>
                        <a:buNone/>
                      </a:pPr>
                      <a:endParaRPr lang="en-US" sz="1300" b="1" u="none" strike="noStrike" cap="none">
                        <a:solidFill>
                          <a:schemeClr val="dk1"/>
                        </a:solidFill>
                        <a:latin typeface="Aptos" panose="020B0004020202020204" pitchFamily="34" charset="0"/>
                        <a:ea typeface="Arial Narrow"/>
                        <a:cs typeface="Arial Narrow"/>
                        <a:sym typeface="Arial Narrow"/>
                      </a:endParaRPr>
                    </a:p>
                  </a:txBody>
                  <a:tcPr marL="109290" marR="109290" marT="54645" marB="5464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38100" cap="flat" cmpd="sng" algn="ctr">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lt1"/>
                    </a:solidFill>
                  </a:tcPr>
                </a:tc>
                <a:tc rowSpan="2">
                  <a:txBody>
                    <a:bodyPr/>
                    <a:lstStyle/>
                    <a:p>
                      <a:pPr marL="0" marR="0" lvl="0" indent="0" algn="ctr" rtl="0">
                        <a:spcBef>
                          <a:spcPts val="0"/>
                        </a:spcBef>
                        <a:spcAft>
                          <a:spcPts val="0"/>
                        </a:spcAft>
                        <a:buNone/>
                      </a:pPr>
                      <a:endParaRPr lang="en-US" sz="1300" u="none" strike="noStrike" cap="none">
                        <a:solidFill>
                          <a:schemeClr val="dk1"/>
                        </a:solidFill>
                        <a:latin typeface="Aptos" panose="020B0004020202020204" pitchFamily="34" charset="0"/>
                        <a:ea typeface="Arial Narrow"/>
                        <a:cs typeface="Arial Narrow"/>
                        <a:sym typeface="Arial Narrow"/>
                      </a:endParaRPr>
                    </a:p>
                  </a:txBody>
                  <a:tcPr marL="109290" marR="109290" marT="54645" marB="54645" anchor="ctr">
                    <a:lnL w="9525" cap="flat" cmpd="sng" algn="ctr">
                      <a:solidFill>
                        <a:srgbClr val="000000">
                          <a:alpha val="0"/>
                        </a:srgbClr>
                      </a:solidFill>
                      <a:prstDash val="solid"/>
                      <a:round/>
                      <a:headEnd type="none" w="sm" len="sm"/>
                      <a:tailEnd type="none" w="sm" len="sm"/>
                    </a:lnL>
                    <a:lnR w="76200" cap="flat" cmpd="sng" algn="ctr">
                      <a:solidFill>
                        <a:schemeClr val="lt1"/>
                      </a:solidFill>
                      <a:prstDash val="solid"/>
                      <a:round/>
                      <a:headEnd type="none" w="sm" len="sm"/>
                      <a:tailEnd type="none" w="sm" len="sm"/>
                    </a:lnR>
                    <a:lnT w="38100" cap="flat" cmpd="sng" algn="ctr">
                      <a:solidFill>
                        <a:schemeClr val="lt1"/>
                      </a:solidFill>
                      <a:prstDash val="solid"/>
                      <a:round/>
                      <a:headEnd type="none" w="sm" len="sm"/>
                      <a:tailEnd type="none" w="sm" len="sm"/>
                    </a:lnT>
                    <a:lnB w="76200" cap="flat" cmpd="sng" algn="ctr">
                      <a:solidFill>
                        <a:schemeClr val="lt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Clr>
                          <a:schemeClr val="dk1"/>
                        </a:buClr>
                        <a:buSzPts val="800"/>
                        <a:buFont typeface="Arial Narrow"/>
                        <a:buNone/>
                      </a:pPr>
                      <a:r>
                        <a:rPr lang="en-US" sz="1600" b="1" u="none" strike="noStrike" cap="none">
                          <a:solidFill>
                            <a:schemeClr val="dk1"/>
                          </a:solidFill>
                          <a:latin typeface="Aptos" panose="020B0004020202020204" pitchFamily="34" charset="0"/>
                          <a:ea typeface="Arial Narrow"/>
                          <a:cs typeface="Arial Narrow"/>
                          <a:sym typeface="Arial Narrow"/>
                        </a:rPr>
                        <a:t>Economically Disadvantaged </a:t>
                      </a:r>
                      <a:br>
                        <a:rPr lang="en-US" sz="1600" b="1" u="none" strike="noStrike" cap="none">
                          <a:solidFill>
                            <a:schemeClr val="dk1"/>
                          </a:solidFill>
                          <a:latin typeface="Aptos" panose="020B0004020202020204" pitchFamily="34" charset="0"/>
                          <a:ea typeface="Arial Narrow"/>
                          <a:cs typeface="Arial Narrow"/>
                          <a:sym typeface="Arial Narrow"/>
                        </a:rPr>
                      </a:br>
                      <a:r>
                        <a:rPr lang="en-US" sz="1600" b="1" u="none" strike="noStrike" cap="none">
                          <a:solidFill>
                            <a:schemeClr val="dk1"/>
                          </a:solidFill>
                          <a:latin typeface="Aptos" panose="020B0004020202020204" pitchFamily="34" charset="0"/>
                          <a:ea typeface="Arial Narrow"/>
                          <a:cs typeface="Arial Narrow"/>
                          <a:sym typeface="Arial Narrow"/>
                        </a:rPr>
                        <a:t>Student</a:t>
                      </a:r>
                      <a:endParaRPr lang="en-US" sz="1600" u="none" strike="noStrike" cap="none">
                        <a:latin typeface="Aptos" panose="020B0004020202020204" pitchFamily="34" charset="0"/>
                        <a:ea typeface="Arial Narrow"/>
                        <a:cs typeface="Arial Narrow"/>
                        <a:sym typeface="Arial Narrow"/>
                      </a:endParaRPr>
                    </a:p>
                  </a:txBody>
                  <a:tcPr marL="109322" marR="109322" marT="54661" marB="54661" anchor="ctr">
                    <a:lnL w="76200" cap="flat" cmpd="sng" algn="ctr">
                      <a:solidFill>
                        <a:schemeClr val="lt1"/>
                      </a:solidFill>
                      <a:prstDash val="solid"/>
                      <a:round/>
                      <a:headEnd type="none" w="sm" len="sm"/>
                      <a:tailEnd type="none" w="sm" len="sm"/>
                    </a:lnL>
                    <a:lnR w="76200" cap="flat" cmpd="sng" algn="ctr">
                      <a:solidFill>
                        <a:schemeClr val="lt1"/>
                      </a:solidFill>
                      <a:prstDash val="solid"/>
                      <a:round/>
                      <a:headEnd type="none" w="sm" len="sm"/>
                      <a:tailEnd type="none" w="sm" len="sm"/>
                    </a:lnR>
                    <a:lnT w="38100" cap="flat" cmpd="sng" algn="ctr">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lt1"/>
                    </a:solidFill>
                  </a:tcPr>
                </a:tc>
                <a:tc rowSpan="2">
                  <a:txBody>
                    <a:bodyPr/>
                    <a:lstStyle/>
                    <a:p>
                      <a:pPr marL="0" marR="0" lvl="0" indent="0" algn="ctr" rtl="0">
                        <a:spcBef>
                          <a:spcPts val="1800"/>
                        </a:spcBef>
                        <a:spcAft>
                          <a:spcPts val="0"/>
                        </a:spcAft>
                        <a:buNone/>
                      </a:pPr>
                      <a:r>
                        <a:rPr lang="en-US" sz="1600" b="1" u="none" strike="noStrike" cap="none">
                          <a:solidFill>
                            <a:srgbClr val="C00000"/>
                          </a:solidFill>
                          <a:latin typeface="Aptos" panose="020B0004020202020204" pitchFamily="34" charset="0"/>
                          <a:ea typeface="Arial Narrow"/>
                          <a:cs typeface="Arial Narrow"/>
                          <a:sym typeface="Arial Narrow"/>
                        </a:rPr>
                        <a:t>31% ELA</a:t>
                      </a:r>
                      <a:endParaRPr lang="en-US" sz="1600">
                        <a:latin typeface="Aptos" panose="020B0004020202020204" pitchFamily="34" charset="0"/>
                        <a:ea typeface="Arial Narrow"/>
                        <a:cs typeface="Arial Narrow"/>
                        <a:sym typeface="Arial Narrow"/>
                      </a:endParaRPr>
                    </a:p>
                    <a:p>
                      <a:pPr marL="0" marR="0" lvl="0" indent="0" algn="ctr" rtl="0">
                        <a:spcBef>
                          <a:spcPts val="1800"/>
                        </a:spcBef>
                        <a:spcAft>
                          <a:spcPts val="0"/>
                        </a:spcAft>
                        <a:buNone/>
                      </a:pPr>
                      <a:r>
                        <a:rPr lang="en-US" sz="1600" b="1" u="none" strike="noStrike" cap="none">
                          <a:solidFill>
                            <a:srgbClr val="C00000"/>
                          </a:solidFill>
                          <a:latin typeface="Aptos" panose="020B0004020202020204" pitchFamily="34" charset="0"/>
                          <a:ea typeface="Arial Narrow"/>
                          <a:cs typeface="Arial Narrow"/>
                          <a:sym typeface="Arial Narrow"/>
                        </a:rPr>
                        <a:t>33% Math</a:t>
                      </a:r>
                      <a:endParaRPr lang="en-US" sz="1600">
                        <a:latin typeface="Aptos" panose="020B0004020202020204" pitchFamily="34" charset="0"/>
                        <a:ea typeface="Arial Narrow"/>
                        <a:cs typeface="Arial Narrow"/>
                        <a:sym typeface="Arial Narrow"/>
                      </a:endParaRPr>
                    </a:p>
                  </a:txBody>
                  <a:tcPr marL="109290" marR="109290" marT="54645" marB="54645" anchor="ctr">
                    <a:lnL w="76200" cap="flat" cmpd="sng" algn="ctr">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38100" cap="flat" cmpd="sng" algn="ctr">
                      <a:solidFill>
                        <a:schemeClr val="lt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309686">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Clr>
                          <a:schemeClr val="dk1"/>
                        </a:buClr>
                        <a:buSzPts val="800"/>
                        <a:buFont typeface="Calibri"/>
                        <a:buNone/>
                      </a:pPr>
                      <a:endParaRPr lang="en-US" sz="1600" b="1" u="none" strike="noStrike" cap="none">
                        <a:solidFill>
                          <a:schemeClr val="dk1"/>
                        </a:solidFill>
                        <a:latin typeface="Aptos" panose="020B0004020202020204" pitchFamily="34" charset="0"/>
                        <a:ea typeface="Arial Narrow"/>
                        <a:cs typeface="Arial Narrow"/>
                        <a:sym typeface="Arial Narrow"/>
                      </a:endParaRPr>
                    </a:p>
                  </a:txBody>
                  <a:tcPr marL="109322" marR="109322" marT="54661" marB="54661"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lt1"/>
                    </a:solidFill>
                  </a:tcPr>
                </a:tc>
                <a:tc vMerge="1">
                  <a:txBody>
                    <a:bodyPr/>
                    <a:lstStyle/>
                    <a:p>
                      <a:endParaRPr lang="en-US"/>
                    </a:p>
                  </a:txBody>
                  <a:tcPr/>
                </a:tc>
                <a:extLst>
                  <a:ext uri="{0D108BD9-81ED-4DB2-BD59-A6C34878D82A}">
                    <a16:rowId xmlns:a16="http://schemas.microsoft.com/office/drawing/2014/main" val="10004"/>
                  </a:ext>
                </a:extLst>
              </a:tr>
              <a:tr h="1202182">
                <a:tc>
                  <a:txBody>
                    <a:bodyPr/>
                    <a:lstStyle/>
                    <a:p>
                      <a:pPr marL="0" marR="0" lvl="0" indent="0" algn="ctr" rtl="0">
                        <a:spcBef>
                          <a:spcPts val="0"/>
                        </a:spcBef>
                        <a:spcAft>
                          <a:spcPts val="0"/>
                        </a:spcAft>
                        <a:buNone/>
                      </a:pPr>
                      <a:r>
                        <a:rPr lang="en" sz="1300" b="1" u="none" strike="noStrike" cap="none">
                          <a:solidFill>
                            <a:schemeClr val="dk1"/>
                          </a:solidFill>
                          <a:latin typeface="Aptos" panose="020B0004020202020204" pitchFamily="34" charset="0"/>
                          <a:ea typeface="Arial Narrow"/>
                          <a:cs typeface="Arial Narrow"/>
                          <a:sym typeface="Arial Narrow"/>
                        </a:rPr>
                        <a:t> </a:t>
                      </a:r>
                      <a:endParaRPr lang="en" sz="1800">
                        <a:latin typeface="Aptos" panose="020B0004020202020204" pitchFamily="34" charset="0"/>
                      </a:endParaRPr>
                    </a:p>
                  </a:txBody>
                  <a:tcPr marL="109322" marR="109322" marT="54661" marB="5466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381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lang="en-US" sz="1300" u="none" strike="noStrike" cap="none">
                        <a:solidFill>
                          <a:schemeClr val="dk1"/>
                        </a:solidFill>
                        <a:latin typeface="Aptos" panose="020B0004020202020204" pitchFamily="34" charset="0"/>
                        <a:ea typeface="Arial Narrow"/>
                        <a:cs typeface="Arial Narrow"/>
                        <a:sym typeface="Arial Narrow"/>
                      </a:endParaRPr>
                    </a:p>
                  </a:txBody>
                  <a:tcPr marL="109322" marR="109322" marT="54661" marB="54661" anchor="ctr">
                    <a:lnL w="9525" cap="flat" cmpd="sng" algn="ctr">
                      <a:solidFill>
                        <a:srgbClr val="000000">
                          <a:alpha val="0"/>
                        </a:srgbClr>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lgn="ctr">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Clr>
                          <a:schemeClr val="dk1"/>
                        </a:buClr>
                        <a:buSzPts val="800"/>
                        <a:buFont typeface="Arial Narrow"/>
                        <a:buNone/>
                      </a:pPr>
                      <a:r>
                        <a:rPr lang="en-US" sz="1600" b="1" i="0" u="none" strike="noStrike" cap="none">
                          <a:solidFill>
                            <a:schemeClr val="dk1"/>
                          </a:solidFill>
                          <a:latin typeface="Aptos" panose="020B0004020202020204" pitchFamily="34" charset="0"/>
                          <a:ea typeface="Arial Narrow"/>
                          <a:cs typeface="Arial Narrow"/>
                          <a:sym typeface="Arial Narrow"/>
                        </a:rPr>
                        <a:t>Non-Economically </a:t>
                      </a:r>
                      <a:endParaRPr lang="en-US" sz="1600" u="none" strike="noStrike" cap="none">
                        <a:latin typeface="Aptos" panose="020B0004020202020204" pitchFamily="34" charset="0"/>
                        <a:ea typeface="Arial Narrow"/>
                        <a:cs typeface="Arial Narrow"/>
                        <a:sym typeface="Arial Narrow"/>
                      </a:endParaRPr>
                    </a:p>
                    <a:p>
                      <a:pPr marL="0" marR="0" lvl="0" indent="0" algn="l" rtl="0">
                        <a:spcBef>
                          <a:spcPts val="0"/>
                        </a:spcBef>
                        <a:spcAft>
                          <a:spcPts val="0"/>
                        </a:spcAft>
                        <a:buClr>
                          <a:schemeClr val="dk1"/>
                        </a:buClr>
                        <a:buSzPts val="800"/>
                        <a:buFont typeface="Arial Narrow"/>
                        <a:buNone/>
                      </a:pPr>
                      <a:r>
                        <a:rPr lang="en-US" sz="1600" b="1" i="0" u="none" strike="noStrike" cap="none">
                          <a:solidFill>
                            <a:schemeClr val="dk1"/>
                          </a:solidFill>
                          <a:latin typeface="Aptos" panose="020B0004020202020204" pitchFamily="34" charset="0"/>
                          <a:ea typeface="Arial Narrow"/>
                          <a:cs typeface="Arial Narrow"/>
                          <a:sym typeface="Arial Narrow"/>
                        </a:rPr>
                        <a:t>Disadvantaged </a:t>
                      </a:r>
                      <a:br>
                        <a:rPr lang="en-US" sz="1600" b="1" i="0" u="none" strike="noStrike" cap="none">
                          <a:solidFill>
                            <a:schemeClr val="dk1"/>
                          </a:solidFill>
                          <a:latin typeface="Aptos" panose="020B0004020202020204" pitchFamily="34" charset="0"/>
                          <a:ea typeface="Arial Narrow"/>
                          <a:cs typeface="Arial Narrow"/>
                          <a:sym typeface="Arial Narrow"/>
                        </a:rPr>
                      </a:br>
                      <a:r>
                        <a:rPr lang="en-US" sz="1600" b="1" i="0" u="none" strike="noStrike" cap="none">
                          <a:solidFill>
                            <a:schemeClr val="dk1"/>
                          </a:solidFill>
                          <a:latin typeface="Aptos" panose="020B0004020202020204" pitchFamily="34" charset="0"/>
                          <a:ea typeface="Arial Narrow"/>
                          <a:cs typeface="Arial Narrow"/>
                          <a:sym typeface="Arial Narrow"/>
                        </a:rPr>
                        <a:t>Student</a:t>
                      </a:r>
                      <a:endParaRPr lang="en-US" sz="1600" u="none" strike="noStrike" cap="none">
                        <a:latin typeface="Aptos" panose="020B0004020202020204" pitchFamily="34" charset="0"/>
                        <a:ea typeface="Arial Narrow"/>
                        <a:cs typeface="Arial Narrow"/>
                        <a:sym typeface="Arial Narrow"/>
                      </a:endParaRPr>
                    </a:p>
                  </a:txBody>
                  <a:tcPr marL="109322" marR="109322" marT="54661" marB="54661"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1800"/>
                        </a:spcBef>
                        <a:spcAft>
                          <a:spcPts val="0"/>
                        </a:spcAft>
                        <a:buNone/>
                      </a:pPr>
                      <a:r>
                        <a:rPr lang="en-US" sz="1600" b="1" u="none" strike="noStrike" cap="none">
                          <a:solidFill>
                            <a:srgbClr val="00B050"/>
                          </a:solidFill>
                          <a:latin typeface="Aptos" panose="020B0004020202020204" pitchFamily="34" charset="0"/>
                          <a:ea typeface="Arial Narrow"/>
                          <a:cs typeface="Arial Narrow"/>
                          <a:sym typeface="Arial Narrow"/>
                        </a:rPr>
                        <a:t>68% ELA</a:t>
                      </a:r>
                    </a:p>
                    <a:p>
                      <a:pPr marL="0" marR="0" lvl="0" indent="0" algn="ctr" rtl="0">
                        <a:spcBef>
                          <a:spcPts val="1800"/>
                        </a:spcBef>
                        <a:spcAft>
                          <a:spcPts val="0"/>
                        </a:spcAft>
                        <a:buNone/>
                      </a:pPr>
                      <a:r>
                        <a:rPr lang="en-US" sz="1600" b="1" u="none" strike="noStrike" cap="none">
                          <a:solidFill>
                            <a:srgbClr val="00B050"/>
                          </a:solidFill>
                          <a:latin typeface="Aptos" panose="020B0004020202020204" pitchFamily="34" charset="0"/>
                          <a:ea typeface="Arial Narrow"/>
                          <a:cs typeface="Arial Narrow"/>
                          <a:sym typeface="Arial Narrow"/>
                        </a:rPr>
                        <a:t>67% Math</a:t>
                      </a:r>
                      <a:endParaRPr lang="en-US" sz="1600">
                        <a:latin typeface="Aptos" panose="020B0004020202020204" pitchFamily="34" charset="0"/>
                        <a:ea typeface="Arial Narrow"/>
                        <a:cs typeface="Arial Narrow"/>
                        <a:sym typeface="Arial Narrow"/>
                      </a:endParaRPr>
                    </a:p>
                  </a:txBody>
                  <a:tcPr marL="109322" marR="109322" marT="54661" marB="54661" anchor="ctr">
                    <a:lnL w="762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sp>
        <p:nvSpPr>
          <p:cNvPr id="366" name="Google Shape;366;p50"/>
          <p:cNvSpPr txBox="1">
            <a:spLocks noGrp="1"/>
          </p:cNvSpPr>
          <p:nvPr>
            <p:ph type="sldNum" sz="quarter" idx="12"/>
          </p:nvPr>
        </p:nvSpPr>
        <p:spPr>
          <a:prstGeom prst="rect">
            <a:avLst/>
          </a:prstGeom>
          <a:noFill/>
          <a:ln>
            <a:noFill/>
          </a:ln>
        </p:spPr>
        <p:txBody>
          <a:bodyPr spcFirstLastPara="1" vert="horz" wrap="square" lIns="91433" tIns="45700" rIns="91433" bIns="45700" rtlCol="0" anchor="ctr" anchorCtr="0">
            <a:noAutofit/>
          </a:bodyPr>
          <a:lstStyle/>
          <a:p>
            <a:pPr marL="0" marR="0" lvl="0" indent="0" algn="r" defTabSz="914400" rtl="0" eaLnBrk="1" fontAlgn="auto" latinLnBrk="0" hangingPunct="1">
              <a:lnSpc>
                <a:spcPct val="100000"/>
              </a:lnSpc>
              <a:spcBef>
                <a:spcPts val="0"/>
              </a:spcBef>
              <a:spcAft>
                <a:spcPts val="0"/>
              </a:spcAft>
              <a:buClr>
                <a:srgbClr val="888888"/>
              </a:buClr>
              <a:buSzPts val="800"/>
              <a:buFontTx/>
              <a:buNone/>
              <a:tabLst/>
              <a:defRPr/>
            </a:pPr>
            <a:fld id="{00000000-1234-1234-1234-123412341234}" type="slidenum">
              <a:rPr kumimoji="0" lang="en" sz="1067"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
                  <a:srgbClr val="888888"/>
                </a:buClr>
                <a:buSzPts val="800"/>
                <a:buFontTx/>
                <a:buNone/>
                <a:tabLst/>
                <a:defRPr/>
              </a:pPr>
              <a:t>20</a:t>
            </a:fld>
            <a:endParaRPr kumimoji="0" sz="1067"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11" name="Google Shape;381;p51">
            <a:extLst>
              <a:ext uri="{FF2B5EF4-FFF2-40B4-BE49-F238E27FC236}">
                <a16:creationId xmlns:a16="http://schemas.microsoft.com/office/drawing/2014/main" id="{AC5D22A7-5C05-99C2-0AB0-E97447971B45}"/>
              </a:ext>
            </a:extLst>
          </p:cNvPr>
          <p:cNvSpPr/>
          <p:nvPr/>
        </p:nvSpPr>
        <p:spPr>
          <a:xfrm>
            <a:off x="5243515" y="3685801"/>
            <a:ext cx="1237883" cy="725625"/>
          </a:xfrm>
          <a:prstGeom prst="rightArrow">
            <a:avLst>
              <a:gd name="adj1" fmla="val 50000"/>
              <a:gd name="adj2" fmla="val 50000"/>
            </a:avLst>
          </a:prstGeom>
          <a:solidFill>
            <a:srgbClr val="003057"/>
          </a:solidFill>
          <a:ln>
            <a:noFill/>
          </a:ln>
        </p:spPr>
        <p:txBody>
          <a:bodyPr spcFirstLastPara="1" wrap="square" lIns="38575" tIns="19275" rIns="38575" bIns="19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000000"/>
              </a:solidFill>
              <a:effectLst/>
              <a:uLnTx/>
              <a:uFillTx/>
              <a:latin typeface="Aptos" panose="020B0004020202020204" pitchFamily="34" charset="0"/>
              <a:ea typeface="Arial Narrow"/>
              <a:cs typeface="Arial Narrow"/>
              <a:sym typeface="Arial Narrow"/>
            </a:endParaRPr>
          </a:p>
        </p:txBody>
      </p:sp>
      <p:sp>
        <p:nvSpPr>
          <p:cNvPr id="10" name="Google Shape;382;p51">
            <a:extLst>
              <a:ext uri="{FF2B5EF4-FFF2-40B4-BE49-F238E27FC236}">
                <a16:creationId xmlns:a16="http://schemas.microsoft.com/office/drawing/2014/main" id="{5DC2A8F9-7C70-C62A-3487-9058352BD60E}"/>
              </a:ext>
            </a:extLst>
          </p:cNvPr>
          <p:cNvSpPr txBox="1"/>
          <p:nvPr/>
        </p:nvSpPr>
        <p:spPr>
          <a:xfrm>
            <a:off x="776232" y="3156390"/>
            <a:ext cx="4110093" cy="1813022"/>
          </a:xfrm>
          <a:prstGeom prst="roundRect">
            <a:avLst>
              <a:gd name="adj" fmla="val 8085"/>
            </a:avLst>
          </a:prstGeom>
          <a:solidFill>
            <a:schemeClr val="bg1">
              <a:lumMod val="95000"/>
            </a:schemeClr>
          </a:solidFill>
          <a:ln>
            <a:noFill/>
          </a:ln>
          <a:effectLst>
            <a:outerShdw blurRad="114300" dist="50800" dir="2760000" algn="tl" rotWithShape="0">
              <a:prstClr val="black">
                <a:alpha val="10000"/>
              </a:prstClr>
            </a:outerShdw>
          </a:effectLst>
        </p:spPr>
        <p:txBody>
          <a:bodyPr spcFirstLastPara="1" wrap="square" lIns="274320" tIns="45700" rIns="182880" bIns="45700" anchor="ctr" anchorCtr="0">
            <a:noAutofit/>
          </a:bodyPr>
          <a:lstStyle/>
          <a:p>
            <a:pPr marL="0" marR="0" lvl="0" indent="0" algn="l" defTabSz="914400" rtl="0" eaLnBrk="1" fontAlgn="auto" latinLnBrk="0" hangingPunct="1">
              <a:lnSpc>
                <a:spcPct val="100000"/>
              </a:lnSpc>
              <a:spcBef>
                <a:spcPts val="0"/>
              </a:spcBef>
              <a:spcAft>
                <a:spcPts val="0"/>
              </a:spcAft>
              <a:buClr>
                <a:srgbClr val="6AA644"/>
              </a:buClr>
              <a:buSzPts val="2400"/>
              <a:buFontTx/>
              <a:buNone/>
              <a:tabLst/>
              <a:defRPr/>
            </a:pPr>
            <a:r>
              <a:rPr kumimoji="0" lang="en" sz="2800" b="0" i="0" u="none" strike="noStrike" kern="1200" cap="none" spc="0" normalizeH="0" baseline="0" noProof="0">
                <a:ln>
                  <a:noFill/>
                </a:ln>
                <a:solidFill>
                  <a:prstClr val="black"/>
                </a:solidFill>
                <a:effectLst/>
                <a:uLnTx/>
                <a:uFillTx/>
                <a:latin typeface="Aptos" panose="020B0004020202020204" pitchFamily="34" charset="0"/>
                <a:ea typeface="Arial Narrow"/>
                <a:cs typeface="Arial Narrow"/>
                <a:sym typeface="Arial Narrow"/>
              </a:rPr>
              <a:t>All too often, we </a:t>
            </a:r>
            <a:br>
              <a:rPr kumimoji="0" lang="en" sz="2800" b="0" i="0" u="none" strike="noStrike" kern="1200" cap="none" spc="0" normalizeH="0" baseline="0" noProof="0">
                <a:ln>
                  <a:noFill/>
                </a:ln>
                <a:solidFill>
                  <a:prstClr val="black"/>
                </a:solidFill>
                <a:effectLst/>
                <a:uLnTx/>
                <a:uFillTx/>
                <a:latin typeface="Aptos" panose="020B0004020202020204" pitchFamily="34" charset="0"/>
                <a:ea typeface="Arial Narrow"/>
                <a:cs typeface="Arial Narrow"/>
                <a:sym typeface="Arial Narrow"/>
              </a:rPr>
            </a:br>
            <a:r>
              <a:rPr kumimoji="0" lang="en" sz="2800" b="0" i="0" u="none" strike="noStrike" kern="1200" cap="none" spc="0" normalizeH="0" baseline="0" noProof="0">
                <a:ln>
                  <a:noFill/>
                </a:ln>
                <a:solidFill>
                  <a:prstClr val="black"/>
                </a:solidFill>
                <a:effectLst/>
                <a:uLnTx/>
                <a:uFillTx/>
                <a:latin typeface="Aptos" panose="020B0004020202020204" pitchFamily="34" charset="0"/>
                <a:ea typeface="Arial Narrow"/>
                <a:cs typeface="Arial Narrow"/>
                <a:sym typeface="Arial Narrow"/>
              </a:rPr>
              <a:t>focus on analyzing the performance gap …</a:t>
            </a:r>
            <a:endParaRPr kumimoji="0" sz="2800" b="0" i="0" u="none" strike="noStrike" kern="1200" cap="none" spc="0" normalizeH="0" baseline="0" noProof="0">
              <a:ln>
                <a:noFill/>
              </a:ln>
              <a:solidFill>
                <a:prstClr val="black"/>
              </a:solidFill>
              <a:effectLst/>
              <a:uLnTx/>
              <a:uFillTx/>
              <a:latin typeface="Aptos" panose="020B0004020202020204" pitchFamily="34" charset="0"/>
              <a:ea typeface="Arial Narrow"/>
              <a:cs typeface="Arial Narrow"/>
              <a:sym typeface="Arial Narrow"/>
            </a:endParaRPr>
          </a:p>
        </p:txBody>
      </p:sp>
      <p:sp>
        <p:nvSpPr>
          <p:cNvPr id="17" name="TextBox 16">
            <a:extLst>
              <a:ext uri="{FF2B5EF4-FFF2-40B4-BE49-F238E27FC236}">
                <a16:creationId xmlns:a16="http://schemas.microsoft.com/office/drawing/2014/main" id="{870AAEE5-E2C6-CF38-F566-BB62D489D26D}"/>
              </a:ext>
            </a:extLst>
          </p:cNvPr>
          <p:cNvSpPr txBox="1"/>
          <p:nvPr/>
        </p:nvSpPr>
        <p:spPr>
          <a:xfrm>
            <a:off x="672566" y="6445143"/>
            <a:ext cx="4313771" cy="246221"/>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Note: Illustrative data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5" name="Rectangle 4">
            <a:extLst>
              <a:ext uri="{FF2B5EF4-FFF2-40B4-BE49-F238E27FC236}">
                <a16:creationId xmlns:a16="http://schemas.microsoft.com/office/drawing/2014/main" id="{DEEE31C8-9F2E-DFED-54FB-F96307D4724C}"/>
              </a:ext>
            </a:extLst>
          </p:cNvPr>
          <p:cNvSpPr/>
          <p:nvPr/>
        </p:nvSpPr>
        <p:spPr>
          <a:xfrm>
            <a:off x="-4" y="0"/>
            <a:ext cx="12192003" cy="1632928"/>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2">
            <a:extLst>
              <a:ext uri="{FF2B5EF4-FFF2-40B4-BE49-F238E27FC236}">
                <a16:creationId xmlns:a16="http://schemas.microsoft.com/office/drawing/2014/main" id="{FC2911EA-704D-CB2E-D2B5-E5E6EE621B78}"/>
              </a:ext>
            </a:extLst>
          </p:cNvPr>
          <p:cNvSpPr txBox="1">
            <a:spLocks/>
          </p:cNvSpPr>
          <p:nvPr/>
        </p:nvSpPr>
        <p:spPr>
          <a:xfrm>
            <a:off x="1291918" y="165345"/>
            <a:ext cx="111422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ptos" panose="020B0004020202020204" pitchFamily="34" charset="0"/>
                <a:ea typeface="+mj-ea"/>
                <a:cs typeface="+mj-cs"/>
              </a:rPr>
              <a:t>ARE's 10 dimensions help unpack the policy and </a:t>
            </a:r>
            <a:br>
              <a:rPr kumimoji="0" lang="en-US" sz="3200" b="1" i="0" u="none" strike="noStrike" kern="1200" cap="none" spc="0" normalizeH="0" baseline="0" noProof="0">
                <a:ln>
                  <a:noFill/>
                </a:ln>
                <a:solidFill>
                  <a:prstClr val="white"/>
                </a:solidFill>
                <a:effectLst/>
                <a:uLnTx/>
                <a:uFillTx/>
                <a:latin typeface="Aptos" panose="020B0004020202020204" pitchFamily="34" charset="0"/>
                <a:ea typeface="+mj-ea"/>
                <a:cs typeface="+mj-cs"/>
              </a:rPr>
            </a:br>
            <a:r>
              <a:rPr kumimoji="0" lang="en-US" sz="3200" b="1" i="0" u="none" strike="noStrike" kern="1200" cap="none" spc="0" normalizeH="0" baseline="0" noProof="0">
                <a:ln>
                  <a:noFill/>
                </a:ln>
                <a:solidFill>
                  <a:prstClr val="white"/>
                </a:solidFill>
                <a:effectLst/>
                <a:uLnTx/>
                <a:uFillTx/>
                <a:latin typeface="Aptos" panose="020B0004020202020204" pitchFamily="34" charset="0"/>
                <a:ea typeface="+mj-ea"/>
                <a:cs typeface="+mj-cs"/>
              </a:rPr>
              <a:t>practice decisions that drive the opportunity gap</a:t>
            </a:r>
          </a:p>
        </p:txBody>
      </p:sp>
      <p:pic>
        <p:nvPicPr>
          <p:cNvPr id="7" name="Picture 6">
            <a:extLst>
              <a:ext uri="{FF2B5EF4-FFF2-40B4-BE49-F238E27FC236}">
                <a16:creationId xmlns:a16="http://schemas.microsoft.com/office/drawing/2014/main" id="{589DA67F-3047-37E9-D924-93197E4590BE}"/>
              </a:ext>
            </a:extLst>
          </p:cNvPr>
          <p:cNvPicPr>
            <a:picLocks noChangeAspect="1"/>
          </p:cNvPicPr>
          <p:nvPr/>
        </p:nvPicPr>
        <p:blipFill>
          <a:blip r:embed="rId3"/>
          <a:stretch>
            <a:fillRect/>
          </a:stretch>
        </p:blipFill>
        <p:spPr>
          <a:xfrm>
            <a:off x="300490" y="332860"/>
            <a:ext cx="745341" cy="765888"/>
          </a:xfrm>
          <a:prstGeom prst="rect">
            <a:avLst/>
          </a:prstGeom>
        </p:spPr>
      </p:pic>
      <p:sp>
        <p:nvSpPr>
          <p:cNvPr id="9" name="Rectangle 8">
            <a:extLst>
              <a:ext uri="{FF2B5EF4-FFF2-40B4-BE49-F238E27FC236}">
                <a16:creationId xmlns:a16="http://schemas.microsoft.com/office/drawing/2014/main" id="{B1193633-CC32-177F-CF6A-684CA4CB1159}"/>
              </a:ext>
            </a:extLst>
          </p:cNvPr>
          <p:cNvSpPr/>
          <p:nvPr/>
        </p:nvSpPr>
        <p:spPr>
          <a:xfrm>
            <a:off x="542701" y="657790"/>
            <a:ext cx="270244" cy="340671"/>
          </a:xfrm>
          <a:prstGeom prst="rect">
            <a:avLst/>
          </a:prstGeom>
          <a:noFill/>
        </p:spPr>
        <p:txBody>
          <a:bodyPr wrap="square" lIns="91440" tIns="45720" rIns="91440" bIns="45720">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3200" b="1" i="0" u="none" strike="noStrike" kern="1200" cap="none" spc="0" normalizeH="0" baseline="0" noProof="0">
                <a:ln w="1270">
                  <a:noFill/>
                  <a:prstDash val="solid"/>
                </a:ln>
                <a:solidFill>
                  <a:srgbClr val="003057"/>
                </a:solidFill>
                <a:effectLst>
                  <a:outerShdw blurRad="124841" dir="4468936" sx="106829" sy="106829" algn="tl" rotWithShape="0">
                    <a:prstClr val="white">
                      <a:lumMod val="85000"/>
                    </a:prstClr>
                  </a:outerShdw>
                </a:effectLst>
                <a:uLnTx/>
                <a:uFillTx/>
                <a:latin typeface="Aptos" panose="020B0004020202020204" pitchFamily="34" charset="0"/>
                <a:ea typeface="+mn-ea"/>
                <a:cs typeface="+mn-cs"/>
              </a:rPr>
              <a:t>3</a:t>
            </a:r>
          </a:p>
        </p:txBody>
      </p:sp>
      <p:graphicFrame>
        <p:nvGraphicFramePr>
          <p:cNvPr id="395" name="Google Shape;395;p52"/>
          <p:cNvGraphicFramePr/>
          <p:nvPr/>
        </p:nvGraphicFramePr>
        <p:xfrm>
          <a:off x="268863" y="2685842"/>
          <a:ext cx="11085356" cy="3692209"/>
        </p:xfrm>
        <a:graphic>
          <a:graphicData uri="http://schemas.openxmlformats.org/drawingml/2006/table">
            <a:tbl>
              <a:tblPr firstRow="1" bandRow="1">
                <a:noFill/>
              </a:tblPr>
              <a:tblGrid>
                <a:gridCol w="2012703">
                  <a:extLst>
                    <a:ext uri="{9D8B030D-6E8A-4147-A177-3AD203B41FA5}">
                      <a16:colId xmlns:a16="http://schemas.microsoft.com/office/drawing/2014/main" val="20000"/>
                    </a:ext>
                  </a:extLst>
                </a:gridCol>
                <a:gridCol w="1474331">
                  <a:extLst>
                    <a:ext uri="{9D8B030D-6E8A-4147-A177-3AD203B41FA5}">
                      <a16:colId xmlns:a16="http://schemas.microsoft.com/office/drawing/2014/main" val="20002"/>
                    </a:ext>
                  </a:extLst>
                </a:gridCol>
                <a:gridCol w="1520288">
                  <a:extLst>
                    <a:ext uri="{9D8B030D-6E8A-4147-A177-3AD203B41FA5}">
                      <a16:colId xmlns:a16="http://schemas.microsoft.com/office/drawing/2014/main" val="20003"/>
                    </a:ext>
                  </a:extLst>
                </a:gridCol>
                <a:gridCol w="1520287">
                  <a:extLst>
                    <a:ext uri="{9D8B030D-6E8A-4147-A177-3AD203B41FA5}">
                      <a16:colId xmlns:a16="http://schemas.microsoft.com/office/drawing/2014/main" val="20004"/>
                    </a:ext>
                  </a:extLst>
                </a:gridCol>
                <a:gridCol w="1629589">
                  <a:extLst>
                    <a:ext uri="{9D8B030D-6E8A-4147-A177-3AD203B41FA5}">
                      <a16:colId xmlns:a16="http://schemas.microsoft.com/office/drawing/2014/main" val="20005"/>
                    </a:ext>
                  </a:extLst>
                </a:gridCol>
                <a:gridCol w="1559344">
                  <a:extLst>
                    <a:ext uri="{9D8B030D-6E8A-4147-A177-3AD203B41FA5}">
                      <a16:colId xmlns:a16="http://schemas.microsoft.com/office/drawing/2014/main" val="3620298737"/>
                    </a:ext>
                  </a:extLst>
                </a:gridCol>
                <a:gridCol w="1368814">
                  <a:extLst>
                    <a:ext uri="{9D8B030D-6E8A-4147-A177-3AD203B41FA5}">
                      <a16:colId xmlns:a16="http://schemas.microsoft.com/office/drawing/2014/main" val="20006"/>
                    </a:ext>
                  </a:extLst>
                </a:gridCol>
              </a:tblGrid>
              <a:tr h="901875">
                <a:tc>
                  <a:txBody>
                    <a:bodyPr/>
                    <a:lstStyle/>
                    <a:p>
                      <a:pPr marL="0" marR="0" lvl="0" indent="0" algn="ctr" rtl="0">
                        <a:spcBef>
                          <a:spcPts val="0"/>
                        </a:spcBef>
                        <a:spcAft>
                          <a:spcPts val="0"/>
                        </a:spcAft>
                        <a:buNone/>
                      </a:pPr>
                      <a:endParaRPr sz="1200" b="0" u="none" strike="noStrike" cap="none">
                        <a:solidFill>
                          <a:schemeClr val="dk1"/>
                        </a:solidFill>
                        <a:latin typeface="Aptos" panose="020B0004020202020204" pitchFamily="34" charset="0"/>
                        <a:ea typeface="Arial Narrow"/>
                        <a:cs typeface="Arial Narrow"/>
                        <a:sym typeface="Arial Narrow"/>
                      </a:endParaRPr>
                    </a:p>
                  </a:txBody>
                  <a:tcPr marL="91467" marR="91467" marT="45733" marB="4573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1200" b="1" u="none" strike="noStrike" cap="none">
                        <a:solidFill>
                          <a:srgbClr val="C63663"/>
                        </a:solidFill>
                        <a:latin typeface="Aptos" panose="020B0004020202020204" pitchFamily="34" charset="0"/>
                        <a:ea typeface="Arial Narrow"/>
                        <a:cs typeface="Arial Narrow"/>
                        <a:sym typeface="Arial Narrow"/>
                      </a:endParaRPr>
                    </a:p>
                  </a:txBody>
                  <a:tcPr marL="91467" marR="91467" marT="45733" marB="45733"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1200" b="1" u="none" strike="noStrike" cap="none">
                        <a:solidFill>
                          <a:srgbClr val="D45D00"/>
                        </a:solidFill>
                        <a:latin typeface="Aptos" panose="020B0004020202020204" pitchFamily="34" charset="0"/>
                        <a:ea typeface="Arial Narrow"/>
                        <a:cs typeface="Arial Narrow"/>
                        <a:sym typeface="Arial Narrow"/>
                      </a:endParaRPr>
                    </a:p>
                  </a:txBody>
                  <a:tcPr marL="91467" marR="91467" marT="45733" marB="4573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1200" b="1" u="none" strike="noStrike" cap="none">
                        <a:solidFill>
                          <a:srgbClr val="9A8700"/>
                        </a:solidFill>
                        <a:latin typeface="Aptos" panose="020B0004020202020204" pitchFamily="34" charset="0"/>
                        <a:ea typeface="Arial Narrow"/>
                        <a:cs typeface="Arial Narrow"/>
                        <a:sym typeface="Arial Narrow"/>
                      </a:endParaRPr>
                    </a:p>
                  </a:txBody>
                  <a:tcPr marL="91467" marR="91467" marT="45733" marB="4573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1200" b="1" u="none" strike="noStrike" cap="none">
                        <a:solidFill>
                          <a:srgbClr val="963821"/>
                        </a:solidFill>
                        <a:latin typeface="Aptos" panose="020B0004020202020204" pitchFamily="34" charset="0"/>
                        <a:ea typeface="Arial Narrow"/>
                        <a:cs typeface="Arial Narrow"/>
                        <a:sym typeface="Arial Narrow"/>
                      </a:endParaRPr>
                    </a:p>
                  </a:txBody>
                  <a:tcPr marL="91467" marR="91467" marT="45733" marB="4573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1200" b="1" u="none" strike="noStrike" cap="none">
                        <a:solidFill>
                          <a:srgbClr val="963821"/>
                        </a:solidFill>
                        <a:latin typeface="Aptos" panose="020B0004020202020204" pitchFamily="34" charset="0"/>
                        <a:ea typeface="Arial Narrow"/>
                        <a:cs typeface="Arial Narrow"/>
                        <a:sym typeface="Arial Narrow"/>
                      </a:endParaRPr>
                    </a:p>
                  </a:txBody>
                  <a:tcPr marL="91467" marR="91467" marT="45733" marB="45733"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1200" b="1" u="none" strike="noStrike" cap="none">
                        <a:solidFill>
                          <a:schemeClr val="dk1"/>
                        </a:solidFill>
                        <a:latin typeface="Aptos" panose="020B0004020202020204" pitchFamily="34" charset="0"/>
                        <a:ea typeface="Arial Narrow"/>
                        <a:cs typeface="Arial Narrow"/>
                        <a:sym typeface="Arial Narrow"/>
                      </a:endParaRPr>
                    </a:p>
                  </a:txBody>
                  <a:tcPr marL="91467" marR="91467" marT="45733" marB="4573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602328">
                <a:tc>
                  <a:txBody>
                    <a:bodyPr/>
                    <a:lstStyle/>
                    <a:p>
                      <a:pPr marL="0" marR="0" lvl="0" indent="0" algn="ctr" rtl="0">
                        <a:spcBef>
                          <a:spcPts val="0"/>
                        </a:spcBef>
                        <a:spcAft>
                          <a:spcPts val="0"/>
                        </a:spcAft>
                        <a:buNone/>
                      </a:pPr>
                      <a:endParaRPr sz="1200" b="0" u="none" strike="noStrike" cap="none">
                        <a:solidFill>
                          <a:schemeClr val="dk1"/>
                        </a:solidFill>
                        <a:latin typeface="Aptos" panose="020B0004020202020204" pitchFamily="34" charset="0"/>
                        <a:ea typeface="Arial Narrow"/>
                        <a:cs typeface="Arial Narrow"/>
                        <a:sym typeface="Arial Narrow"/>
                      </a:endParaRPr>
                    </a:p>
                  </a:txBody>
                  <a:tcPr marL="91467" marR="91467" marT="45733" marB="45733"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38100" cap="flat" cmpd="sng">
                      <a:solidFill>
                        <a:schemeClr val="lt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b="1" u="none" strike="noStrike" cap="none">
                          <a:solidFill>
                            <a:srgbClr val="C63663"/>
                          </a:solidFill>
                          <a:latin typeface="Aptos" panose="020B0004020202020204" pitchFamily="34" charset="0"/>
                          <a:ea typeface="Arial Narrow"/>
                          <a:cs typeface="Arial Narrow"/>
                          <a:sym typeface="Arial Narrow"/>
                        </a:rPr>
                        <a:t>Teaching Quality </a:t>
                      </a:r>
                      <a:br>
                        <a:rPr lang="en-US" sz="1200" b="1" u="none" strike="noStrike" cap="none">
                          <a:solidFill>
                            <a:srgbClr val="C63663"/>
                          </a:solidFill>
                          <a:latin typeface="Aptos" panose="020B0004020202020204" pitchFamily="34" charset="0"/>
                          <a:ea typeface="Arial Narrow"/>
                          <a:cs typeface="Arial Narrow"/>
                          <a:sym typeface="Arial Narrow"/>
                        </a:rPr>
                      </a:br>
                      <a:r>
                        <a:rPr lang="en-US" sz="1200" b="1" u="none" strike="noStrike" cap="none">
                          <a:solidFill>
                            <a:srgbClr val="C63663"/>
                          </a:solidFill>
                          <a:latin typeface="Aptos" panose="020B0004020202020204" pitchFamily="34" charset="0"/>
                          <a:ea typeface="Arial Narrow"/>
                          <a:cs typeface="Arial Narrow"/>
                          <a:sym typeface="Arial Narrow"/>
                        </a:rPr>
                        <a:t>&amp; Diversity</a:t>
                      </a:r>
                      <a:endParaRPr lang="en-US" sz="1200">
                        <a:latin typeface="Aptos" panose="020B0004020202020204" pitchFamily="34" charset="0"/>
                      </a:endParaRPr>
                    </a:p>
                  </a:txBody>
                  <a:tcPr marL="91467" marR="91467" marT="45733" marB="45733" anchor="ctr">
                    <a:lnL w="38100" cap="flat" cmpd="sng" algn="ctr">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38100" cap="flat" cmpd="sng" algn="ctr">
                      <a:solidFill>
                        <a:schemeClr val="lt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b="1" u="none" strike="noStrike" cap="none">
                          <a:solidFill>
                            <a:srgbClr val="D45D00"/>
                          </a:solidFill>
                          <a:latin typeface="Aptos" panose="020B0004020202020204" pitchFamily="34" charset="0"/>
                          <a:ea typeface="Arial Narrow"/>
                          <a:cs typeface="Arial Narrow"/>
                          <a:sym typeface="Arial Narrow"/>
                        </a:rPr>
                        <a:t>School Leadership Quality &amp; Diversity</a:t>
                      </a:r>
                      <a:endParaRPr lang="en-US" sz="1200">
                        <a:latin typeface="Aptos" panose="020B0004020202020204" pitchFamily="34" charset="0"/>
                      </a:endParaRPr>
                    </a:p>
                  </a:txBody>
                  <a:tcPr marL="91467" marR="91467" marT="45733" marB="45733" anchor="ctr">
                    <a:lnL w="9525" cap="flat" cmpd="sng">
                      <a:solidFill>
                        <a:srgbClr val="000000">
                          <a:alpha val="0"/>
                        </a:srgbClr>
                      </a:solidFill>
                      <a:prstDash val="solid"/>
                      <a:round/>
                      <a:headEnd type="none" w="sm" len="sm"/>
                      <a:tailEnd type="none" w="sm" len="sm"/>
                    </a:lnL>
                    <a:lnR w="381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38100" cap="flat" cmpd="sng">
                      <a:solidFill>
                        <a:schemeClr val="lt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b="1" u="none" strike="noStrike" cap="none">
                          <a:solidFill>
                            <a:srgbClr val="9A8700"/>
                          </a:solidFill>
                          <a:latin typeface="Aptos" panose="020B0004020202020204" pitchFamily="34" charset="0"/>
                          <a:ea typeface="Arial Narrow"/>
                          <a:cs typeface="Arial Narrow"/>
                          <a:sym typeface="Arial Narrow"/>
                        </a:rPr>
                        <a:t>Empowering, Rigorous Content</a:t>
                      </a:r>
                      <a:endParaRPr lang="en-US" sz="1200">
                        <a:latin typeface="Aptos" panose="020B0004020202020204" pitchFamily="34" charset="0"/>
                      </a:endParaRPr>
                    </a:p>
                  </a:txBody>
                  <a:tcPr marL="91467" marR="91467" marT="45733" marB="45733"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38100" cap="flat" cmpd="sng">
                      <a:solidFill>
                        <a:schemeClr val="lt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b="1" u="none" strike="noStrike" cap="none">
                          <a:solidFill>
                            <a:srgbClr val="963821"/>
                          </a:solidFill>
                          <a:latin typeface="Aptos" panose="020B0004020202020204" pitchFamily="34" charset="0"/>
                          <a:ea typeface="Arial Narrow"/>
                          <a:cs typeface="Arial Narrow"/>
                          <a:sym typeface="Arial Narrow"/>
                        </a:rPr>
                        <a:t>Instructional </a:t>
                      </a:r>
                      <a:br>
                        <a:rPr lang="en-US" sz="1200" b="1" u="none" strike="noStrike" cap="none">
                          <a:solidFill>
                            <a:srgbClr val="963821"/>
                          </a:solidFill>
                          <a:latin typeface="Aptos" panose="020B0004020202020204" pitchFamily="34" charset="0"/>
                          <a:ea typeface="Arial Narrow"/>
                          <a:cs typeface="Arial Narrow"/>
                          <a:sym typeface="Arial Narrow"/>
                        </a:rPr>
                      </a:br>
                      <a:r>
                        <a:rPr lang="en-US" sz="1200" b="1" u="none" strike="noStrike" cap="none">
                          <a:solidFill>
                            <a:srgbClr val="963821"/>
                          </a:solidFill>
                          <a:latin typeface="Aptos" panose="020B0004020202020204" pitchFamily="34" charset="0"/>
                          <a:ea typeface="Arial Narrow"/>
                          <a:cs typeface="Arial Narrow"/>
                          <a:sym typeface="Arial Narrow"/>
                        </a:rPr>
                        <a:t>Time &amp; Attention</a:t>
                      </a:r>
                      <a:endParaRPr lang="en-US" sz="1200">
                        <a:latin typeface="Aptos" panose="020B0004020202020204" pitchFamily="34" charset="0"/>
                      </a:endParaRPr>
                    </a:p>
                  </a:txBody>
                  <a:tcPr marL="91467" marR="91467" marT="45733" marB="45733"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38100" cap="flat" cmpd="sng">
                      <a:solidFill>
                        <a:schemeClr val="lt1"/>
                      </a:solidFill>
                      <a:prstDash val="solid"/>
                      <a:round/>
                      <a:headEnd type="none" w="sm" len="sm"/>
                      <a:tailEnd type="none" w="sm" len="sm"/>
                    </a:lnB>
                    <a:solidFill>
                      <a:schemeClr val="l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1200" b="1" u="none" strike="noStrike" kern="1200" cap="none" noProof="0">
                          <a:solidFill>
                            <a:srgbClr val="002060"/>
                          </a:solidFill>
                          <a:latin typeface="Aptos" panose="020B0004020202020204" pitchFamily="34" charset="0"/>
                        </a:rPr>
                        <a:t>Positive &amp; Inviting School Climate</a:t>
                      </a:r>
                    </a:p>
                  </a:txBody>
                  <a:tcPr marL="91467" marR="91467" marT="45733" marB="45733" anchor="ctr">
                    <a:lnL w="38100" cap="flat" cmpd="sng" algn="ctr">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38100" cap="flat" cmpd="sng" algn="ctr">
                      <a:solidFill>
                        <a:schemeClr val="lt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b="1" u="none" strike="noStrike" cap="none">
                          <a:solidFill>
                            <a:schemeClr val="dk1"/>
                          </a:solidFill>
                          <a:latin typeface="Aptos" panose="020B0004020202020204" pitchFamily="34" charset="0"/>
                          <a:ea typeface="Arial Narrow"/>
                          <a:cs typeface="Arial Narrow"/>
                          <a:sym typeface="Arial Narrow"/>
                        </a:rPr>
                        <a:t>Percent </a:t>
                      </a:r>
                      <a:endParaRPr lang="en-US" sz="1200">
                        <a:latin typeface="Aptos" panose="020B0004020202020204" pitchFamily="34" charset="0"/>
                      </a:endParaRPr>
                    </a:p>
                    <a:p>
                      <a:pPr marL="0" marR="0" lvl="0" indent="0" algn="ctr" rtl="0">
                        <a:spcBef>
                          <a:spcPts val="0"/>
                        </a:spcBef>
                        <a:spcAft>
                          <a:spcPts val="0"/>
                        </a:spcAft>
                        <a:buNone/>
                      </a:pPr>
                      <a:r>
                        <a:rPr lang="en-US" sz="1200" b="1" u="none" strike="noStrike" cap="none">
                          <a:solidFill>
                            <a:schemeClr val="dk1"/>
                          </a:solidFill>
                          <a:latin typeface="Aptos" panose="020B0004020202020204" pitchFamily="34" charset="0"/>
                          <a:ea typeface="Arial Narrow"/>
                          <a:cs typeface="Arial Narrow"/>
                          <a:sym typeface="Arial Narrow"/>
                        </a:rPr>
                        <a:t>Proficient</a:t>
                      </a:r>
                      <a:endParaRPr lang="en-US" sz="1200">
                        <a:latin typeface="Aptos" panose="020B0004020202020204" pitchFamily="34" charset="0"/>
                      </a:endParaRPr>
                    </a:p>
                  </a:txBody>
                  <a:tcPr marL="91467" marR="91467" marT="45733" marB="45733"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38100"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1124627">
                <a:tc>
                  <a:txBody>
                    <a:bodyPr/>
                    <a:lstStyle/>
                    <a:p>
                      <a:pPr marL="0" marR="0" lvl="0" indent="0" algn="r" rtl="0">
                        <a:spcBef>
                          <a:spcPts val="0"/>
                        </a:spcBef>
                        <a:spcAft>
                          <a:spcPts val="0"/>
                        </a:spcAft>
                        <a:buNone/>
                      </a:pPr>
                      <a:r>
                        <a:rPr lang="en-US" sz="1400" b="1" u="none" strike="noStrike" cap="none">
                          <a:solidFill>
                            <a:schemeClr val="dk1"/>
                          </a:solidFill>
                          <a:latin typeface="Aptos" panose="020B0004020202020204" pitchFamily="34" charset="0"/>
                          <a:ea typeface="Arial Narrow"/>
                          <a:cs typeface="Arial Narrow"/>
                          <a:sym typeface="Arial Narrow"/>
                        </a:rPr>
                        <a:t>Economically Disadvantaged Student</a:t>
                      </a:r>
                      <a:endParaRPr lang="en-US" sz="1400">
                        <a:latin typeface="Aptos" panose="020B0004020202020204" pitchFamily="34" charset="0"/>
                      </a:endParaRPr>
                    </a:p>
                  </a:txBody>
                  <a:tcPr marL="91467" marR="91467" marT="45733" marB="45733"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38100" cap="flat" cmpd="sng" algn="ctr">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noFill/>
                  </a:tcPr>
                </a:tc>
                <a:tc>
                  <a:txBody>
                    <a:bodyPr/>
                    <a:lstStyle/>
                    <a:p>
                      <a:pPr marL="0" marR="0" lvl="0" indent="0" algn="ctr" rtl="0">
                        <a:spcBef>
                          <a:spcPts val="0"/>
                        </a:spcBef>
                        <a:spcAft>
                          <a:spcPts val="0"/>
                        </a:spcAft>
                        <a:buNone/>
                      </a:pPr>
                      <a:r>
                        <a:rPr lang="en" sz="1600" b="1" u="none" strike="noStrike" cap="none">
                          <a:solidFill>
                            <a:srgbClr val="C63663"/>
                          </a:solidFill>
                          <a:latin typeface="Aptos" panose="020B0004020202020204" pitchFamily="34" charset="0"/>
                          <a:ea typeface="Arial Narrow"/>
                          <a:cs typeface="Arial Narrow"/>
                          <a:sym typeface="Arial Narrow"/>
                        </a:rPr>
                        <a:t>1 of 2</a:t>
                      </a:r>
                      <a:endParaRPr sz="1600">
                        <a:latin typeface="Aptos" panose="020B0004020202020204" pitchFamily="34" charset="0"/>
                      </a:endParaRPr>
                    </a:p>
                    <a:p>
                      <a:pPr marL="0" marR="0" lvl="0" indent="0" algn="ctr" rtl="0">
                        <a:spcBef>
                          <a:spcPts val="0"/>
                        </a:spcBef>
                        <a:spcAft>
                          <a:spcPts val="0"/>
                        </a:spcAft>
                        <a:buNone/>
                      </a:pPr>
                      <a:r>
                        <a:rPr lang="en" sz="1200" b="0" u="none" strike="noStrike" cap="none">
                          <a:solidFill>
                            <a:schemeClr val="dk1"/>
                          </a:solidFill>
                          <a:latin typeface="Aptos" panose="020B0004020202020204" pitchFamily="34" charset="0"/>
                          <a:ea typeface="Arial Narrow"/>
                          <a:cs typeface="Arial Narrow"/>
                          <a:sym typeface="Arial Narrow"/>
                        </a:rPr>
                        <a:t>teachers rated effective or highly effective</a:t>
                      </a:r>
                      <a:endParaRPr sz="1200">
                        <a:latin typeface="Aptos" panose="020B0004020202020204" pitchFamily="34" charset="0"/>
                      </a:endParaRPr>
                    </a:p>
                  </a:txBody>
                  <a:tcPr marL="91467" marR="91467" marT="45733" marB="45733" anchor="ctr">
                    <a:lnL w="9525" cap="flat" cmpd="sng" algn="ctr">
                      <a:solidFill>
                        <a:srgbClr val="000000">
                          <a:alpha val="0"/>
                        </a:srgbClr>
                      </a:solidFill>
                      <a:prstDash val="solid"/>
                      <a:round/>
                      <a:headEnd type="none" w="sm" len="sm"/>
                      <a:tailEnd type="none" w="sm" len="sm"/>
                    </a:lnL>
                    <a:lnR w="76200" cap="flat" cmpd="sng" algn="ctr">
                      <a:solidFill>
                        <a:schemeClr val="lt1"/>
                      </a:solidFill>
                      <a:prstDash val="solid"/>
                      <a:round/>
                      <a:headEnd type="none" w="sm" len="sm"/>
                      <a:tailEnd type="none" w="sm" len="sm"/>
                    </a:lnR>
                    <a:lnT w="38100" cap="flat" cmpd="sng" algn="ctr">
                      <a:solidFill>
                        <a:schemeClr val="lt1"/>
                      </a:solidFill>
                      <a:prstDash val="solid"/>
                      <a:round/>
                      <a:headEnd type="none" w="sm" len="sm"/>
                      <a:tailEnd type="none" w="sm" len="sm"/>
                    </a:lnT>
                    <a:lnB w="76200" cap="flat" cmpd="sng" algn="ctr">
                      <a:solidFill>
                        <a:schemeClr val="lt1"/>
                      </a:solidFill>
                      <a:prstDash val="solid"/>
                      <a:round/>
                      <a:headEnd type="none" w="sm" len="sm"/>
                      <a:tailEnd type="none" w="sm" len="sm"/>
                    </a:lnB>
                    <a:solidFill>
                      <a:srgbClr val="E68699">
                        <a:alpha val="29412"/>
                      </a:srgbClr>
                    </a:solidFill>
                  </a:tcPr>
                </a:tc>
                <a:tc>
                  <a:txBody>
                    <a:bodyPr/>
                    <a:lstStyle/>
                    <a:p>
                      <a:pPr marL="0" marR="0" lvl="0" indent="0" algn="ctr" rtl="0">
                        <a:spcBef>
                          <a:spcPts val="0"/>
                        </a:spcBef>
                        <a:spcAft>
                          <a:spcPts val="0"/>
                        </a:spcAft>
                        <a:buNone/>
                      </a:pPr>
                      <a:r>
                        <a:rPr lang="en" sz="1600" b="1" u="none" strike="noStrike" cap="none">
                          <a:solidFill>
                            <a:srgbClr val="D45D00"/>
                          </a:solidFill>
                          <a:latin typeface="Aptos" panose="020B0004020202020204" pitchFamily="34" charset="0"/>
                          <a:ea typeface="Arial Narrow"/>
                          <a:cs typeface="Arial Narrow"/>
                          <a:sym typeface="Arial Narrow"/>
                        </a:rPr>
                        <a:t>62%</a:t>
                      </a:r>
                      <a:endParaRPr sz="1600">
                        <a:latin typeface="Aptos" panose="020B0004020202020204" pitchFamily="34" charset="0"/>
                      </a:endParaRPr>
                    </a:p>
                    <a:p>
                      <a:pPr marL="0" marR="0" lvl="0" indent="0" algn="ctr" rtl="0">
                        <a:spcBef>
                          <a:spcPts val="0"/>
                        </a:spcBef>
                        <a:spcAft>
                          <a:spcPts val="0"/>
                        </a:spcAft>
                        <a:buNone/>
                      </a:pPr>
                      <a:r>
                        <a:rPr lang="en" sz="1200" b="0" u="none" strike="noStrike" cap="none">
                          <a:solidFill>
                            <a:schemeClr val="dk1"/>
                          </a:solidFill>
                          <a:latin typeface="Aptos" panose="020B0004020202020204" pitchFamily="34" charset="0"/>
                          <a:ea typeface="Arial Narrow"/>
                          <a:cs typeface="Arial Narrow"/>
                          <a:sym typeface="Arial Narrow"/>
                        </a:rPr>
                        <a:t>likelihood of having a novice principal</a:t>
                      </a:r>
                      <a:endParaRPr sz="1200">
                        <a:latin typeface="Aptos" panose="020B0004020202020204" pitchFamily="34" charset="0"/>
                      </a:endParaRPr>
                    </a:p>
                  </a:txBody>
                  <a:tcPr marL="91467" marR="91467" marT="45733" marB="45733" anchor="ctr">
                    <a:lnL w="76200" cap="flat" cmpd="sng" algn="ctr">
                      <a:solidFill>
                        <a:schemeClr val="lt1"/>
                      </a:solidFill>
                      <a:prstDash val="solid"/>
                      <a:round/>
                      <a:headEnd type="none" w="sm" len="sm"/>
                      <a:tailEnd type="none" w="sm" len="sm"/>
                    </a:lnL>
                    <a:lnR w="76200" cap="flat" cmpd="sng" algn="ctr">
                      <a:solidFill>
                        <a:schemeClr val="lt1"/>
                      </a:solidFill>
                      <a:prstDash val="solid"/>
                      <a:round/>
                      <a:headEnd type="none" w="sm" len="sm"/>
                      <a:tailEnd type="none" w="sm" len="sm"/>
                    </a:lnR>
                    <a:lnT w="38100" cap="flat" cmpd="sng" algn="ctr">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ED8B00">
                        <a:alpha val="29412"/>
                      </a:srgbClr>
                    </a:solidFill>
                  </a:tcPr>
                </a:tc>
                <a:tc>
                  <a:txBody>
                    <a:bodyPr/>
                    <a:lstStyle/>
                    <a:p>
                      <a:pPr marL="0" marR="0" lvl="0" indent="0" algn="ctr" rtl="0">
                        <a:spcBef>
                          <a:spcPts val="0"/>
                        </a:spcBef>
                        <a:spcAft>
                          <a:spcPts val="0"/>
                        </a:spcAft>
                        <a:buNone/>
                      </a:pPr>
                      <a:r>
                        <a:rPr lang="en" sz="1600" b="1" u="none" strike="noStrike" cap="none">
                          <a:solidFill>
                            <a:srgbClr val="9A8700"/>
                          </a:solidFill>
                          <a:latin typeface="Aptos" panose="020B0004020202020204" pitchFamily="34" charset="0"/>
                          <a:ea typeface="Arial Narrow"/>
                          <a:cs typeface="Arial Narrow"/>
                          <a:sym typeface="Arial Narrow"/>
                        </a:rPr>
                        <a:t>42%</a:t>
                      </a:r>
                      <a:endParaRPr sz="1600">
                        <a:latin typeface="Aptos" panose="020B0004020202020204" pitchFamily="34" charset="0"/>
                      </a:endParaRPr>
                    </a:p>
                    <a:p>
                      <a:pPr marL="0" marR="0" lvl="0" indent="0" algn="ctr" rtl="0">
                        <a:spcBef>
                          <a:spcPts val="0"/>
                        </a:spcBef>
                        <a:spcAft>
                          <a:spcPts val="0"/>
                        </a:spcAft>
                        <a:buNone/>
                      </a:pPr>
                      <a:r>
                        <a:rPr lang="en" sz="1200" b="0" u="none" strike="noStrike" cap="none">
                          <a:solidFill>
                            <a:schemeClr val="dk1"/>
                          </a:solidFill>
                          <a:latin typeface="Aptos" panose="020B0004020202020204" pitchFamily="34" charset="0"/>
                          <a:ea typeface="Arial Narrow"/>
                          <a:cs typeface="Arial Narrow"/>
                          <a:sym typeface="Arial Narrow"/>
                        </a:rPr>
                        <a:t>enrolled in advanced 6</a:t>
                      </a:r>
                      <a:r>
                        <a:rPr lang="en" sz="1200" b="0" u="none" strike="noStrike" cap="none" baseline="30000">
                          <a:solidFill>
                            <a:schemeClr val="dk1"/>
                          </a:solidFill>
                          <a:latin typeface="Aptos" panose="020B0004020202020204" pitchFamily="34" charset="0"/>
                          <a:ea typeface="Arial Narrow"/>
                          <a:cs typeface="Arial Narrow"/>
                          <a:sym typeface="Arial Narrow"/>
                        </a:rPr>
                        <a:t>th</a:t>
                      </a:r>
                      <a:r>
                        <a:rPr lang="en" sz="1200" b="0" u="none" strike="noStrike" cap="none">
                          <a:solidFill>
                            <a:schemeClr val="dk1"/>
                          </a:solidFill>
                          <a:latin typeface="Aptos" panose="020B0004020202020204" pitchFamily="34" charset="0"/>
                          <a:ea typeface="Arial Narrow"/>
                          <a:cs typeface="Arial Narrow"/>
                          <a:sym typeface="Arial Narrow"/>
                        </a:rPr>
                        <a:t>-grade math</a:t>
                      </a:r>
                      <a:endParaRPr sz="1200">
                        <a:latin typeface="Aptos" panose="020B0004020202020204" pitchFamily="34" charset="0"/>
                      </a:endParaRPr>
                    </a:p>
                  </a:txBody>
                  <a:tcPr marL="91467" marR="91467" marT="45733" marB="45733" anchor="ctr">
                    <a:lnL w="76200" cap="flat" cmpd="sng" algn="ctr">
                      <a:solidFill>
                        <a:schemeClr val="lt1"/>
                      </a:solidFill>
                      <a:prstDash val="solid"/>
                      <a:round/>
                      <a:headEnd type="none" w="sm" len="sm"/>
                      <a:tailEnd type="none" w="sm" len="sm"/>
                    </a:lnL>
                    <a:lnR w="76200" cap="flat" cmpd="sng" algn="ctr">
                      <a:solidFill>
                        <a:schemeClr val="lt1"/>
                      </a:solidFill>
                      <a:prstDash val="solid"/>
                      <a:round/>
                      <a:headEnd type="none" w="sm" len="sm"/>
                      <a:tailEnd type="none" w="sm" len="sm"/>
                    </a:lnR>
                    <a:lnT w="38100" cap="flat" cmpd="sng" algn="ctr">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BFB800">
                        <a:alpha val="29412"/>
                      </a:srgbClr>
                    </a:solidFill>
                  </a:tcPr>
                </a:tc>
                <a:tc>
                  <a:txBody>
                    <a:bodyPr/>
                    <a:lstStyle/>
                    <a:p>
                      <a:pPr marL="0" marR="0" lvl="0" indent="0" algn="ctr" rtl="0">
                        <a:spcBef>
                          <a:spcPts val="0"/>
                        </a:spcBef>
                        <a:spcAft>
                          <a:spcPts val="0"/>
                        </a:spcAft>
                        <a:buNone/>
                      </a:pPr>
                      <a:r>
                        <a:rPr lang="en-US" sz="1600" b="1" u="none" strike="noStrike" cap="none">
                          <a:solidFill>
                            <a:srgbClr val="963821"/>
                          </a:solidFill>
                          <a:latin typeface="Aptos" panose="020B0004020202020204" pitchFamily="34" charset="0"/>
                          <a:ea typeface="Arial Narrow"/>
                          <a:cs typeface="Arial Narrow"/>
                          <a:sym typeface="Arial Narrow"/>
                        </a:rPr>
                        <a:t>2</a:t>
                      </a:r>
                      <a:r>
                        <a:rPr lang="en-US" sz="1600" b="1">
                          <a:solidFill>
                            <a:srgbClr val="963821"/>
                          </a:solidFill>
                          <a:latin typeface="Aptos" panose="020B0004020202020204" pitchFamily="34" charset="0"/>
                          <a:ea typeface="Arial Narrow"/>
                          <a:cs typeface="Arial Narrow"/>
                          <a:sym typeface="Arial Narrow"/>
                        </a:rPr>
                        <a:t>7</a:t>
                      </a:r>
                      <a:r>
                        <a:rPr lang="en-US" sz="1600" b="1" u="none" strike="noStrike" cap="none">
                          <a:solidFill>
                            <a:srgbClr val="963821"/>
                          </a:solidFill>
                          <a:latin typeface="Aptos" panose="020B0004020202020204" pitchFamily="34" charset="0"/>
                          <a:ea typeface="Arial Narrow"/>
                          <a:cs typeface="Arial Narrow"/>
                          <a:sym typeface="Arial Narrow"/>
                        </a:rPr>
                        <a:t> students</a:t>
                      </a:r>
                      <a:endParaRPr lang="en-US" sz="1600" b="0" u="none" strike="noStrike" cap="none">
                        <a:solidFill>
                          <a:schemeClr val="dk1"/>
                        </a:solidFill>
                        <a:latin typeface="Aptos" panose="020B0004020202020204" pitchFamily="34" charset="0"/>
                        <a:ea typeface="Arial Narrow"/>
                        <a:cs typeface="Arial Narrow"/>
                        <a:sym typeface="Arial Narrow"/>
                      </a:endParaRPr>
                    </a:p>
                    <a:p>
                      <a:pPr marL="0" marR="0" lvl="0" indent="0" algn="ctr" rtl="0">
                        <a:spcBef>
                          <a:spcPts val="0"/>
                        </a:spcBef>
                        <a:spcAft>
                          <a:spcPts val="0"/>
                        </a:spcAft>
                        <a:buNone/>
                      </a:pPr>
                      <a:r>
                        <a:rPr lang="en-US" sz="1200" b="0" u="none" strike="noStrike" cap="none">
                          <a:solidFill>
                            <a:schemeClr val="dk1"/>
                          </a:solidFill>
                          <a:latin typeface="Aptos" panose="020B0004020202020204" pitchFamily="34" charset="0"/>
                          <a:ea typeface="Arial Narrow"/>
                          <a:cs typeface="Arial Narrow"/>
                          <a:sym typeface="Arial Narrow"/>
                        </a:rPr>
                        <a:t>in core classes with no extra time</a:t>
                      </a:r>
                      <a:endParaRPr lang="en-US" sz="1200">
                        <a:latin typeface="Aptos" panose="020B0004020202020204" pitchFamily="34" charset="0"/>
                      </a:endParaRPr>
                    </a:p>
                  </a:txBody>
                  <a:tcPr marL="91467" marR="91467" marT="45733" marB="45733" anchor="ctr">
                    <a:lnL w="76200" cap="flat" cmpd="sng" algn="ctr">
                      <a:solidFill>
                        <a:schemeClr val="lt1"/>
                      </a:solidFill>
                      <a:prstDash val="solid"/>
                      <a:round/>
                      <a:headEnd type="none" w="sm" len="sm"/>
                      <a:tailEnd type="none" w="sm" len="sm"/>
                    </a:lnL>
                    <a:lnR w="76200" cap="flat" cmpd="sng" algn="ctr">
                      <a:solidFill>
                        <a:schemeClr val="lt1"/>
                      </a:solidFill>
                      <a:prstDash val="solid"/>
                      <a:round/>
                      <a:headEnd type="none" w="sm" len="sm"/>
                      <a:tailEnd type="none" w="sm" len="sm"/>
                    </a:lnR>
                    <a:lnT w="38100" cap="flat" cmpd="sng" algn="ctr">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CF4520">
                        <a:alpha val="29412"/>
                      </a:srgbClr>
                    </a:solidFill>
                  </a:tcPr>
                </a:tc>
                <a:tc>
                  <a:txBody>
                    <a:bodyPr/>
                    <a:lstStyle/>
                    <a:p>
                      <a:pPr marL="0" marR="0" lvl="0" indent="0" algn="ctr" rtl="0">
                        <a:spcBef>
                          <a:spcPts val="0"/>
                        </a:spcBef>
                        <a:spcAft>
                          <a:spcPts val="0"/>
                        </a:spcAft>
                        <a:buNone/>
                      </a:pPr>
                      <a:r>
                        <a:rPr lang="en-US" sz="1600" b="1" u="none" strike="noStrike" cap="none">
                          <a:solidFill>
                            <a:srgbClr val="103595"/>
                          </a:solidFill>
                          <a:latin typeface="Aptos" panose="020B0004020202020204" pitchFamily="34" charset="0"/>
                          <a:ea typeface="Arial Narrow"/>
                          <a:cs typeface="Arial Narrow"/>
                          <a:sym typeface="Arial Narrow"/>
                        </a:rPr>
                        <a:t>31%</a:t>
                      </a:r>
                      <a:endParaRPr lang="en-US" sz="1600">
                        <a:solidFill>
                          <a:srgbClr val="103595"/>
                        </a:solidFill>
                        <a:latin typeface="Aptos" panose="020B0004020202020204" pitchFamily="34" charset="0"/>
                      </a:endParaRPr>
                    </a:p>
                    <a:p>
                      <a:pPr marL="0" marR="0" lvl="0" indent="0" algn="ctr" rtl="0">
                        <a:spcBef>
                          <a:spcPts val="0"/>
                        </a:spcBef>
                        <a:spcAft>
                          <a:spcPts val="0"/>
                        </a:spcAft>
                        <a:buNone/>
                      </a:pPr>
                      <a:r>
                        <a:rPr lang="en-US" sz="1200" b="0" u="none" strike="noStrike" cap="none">
                          <a:solidFill>
                            <a:schemeClr val="dk1"/>
                          </a:solidFill>
                          <a:latin typeface="Aptos" panose="020B0004020202020204" pitchFamily="34" charset="0"/>
                          <a:ea typeface="Arial Narrow"/>
                          <a:cs typeface="Arial Narrow"/>
                          <a:sym typeface="Arial Narrow"/>
                        </a:rPr>
                        <a:t>report feeling connected to adults in their building</a:t>
                      </a:r>
                      <a:endParaRPr lang="en-US" sz="1200">
                        <a:latin typeface="Aptos" panose="020B0004020202020204" pitchFamily="34" charset="0"/>
                      </a:endParaRPr>
                    </a:p>
                  </a:txBody>
                  <a:tcPr marL="91467" marR="91467" marT="45733" marB="45733" anchor="ctr">
                    <a:lnL w="76200" cap="flat" cmpd="sng" algn="ctr">
                      <a:solidFill>
                        <a:schemeClr val="lt1"/>
                      </a:solidFill>
                      <a:prstDash val="solid"/>
                      <a:round/>
                      <a:headEnd type="none" w="sm" len="sm"/>
                      <a:tailEnd type="none" w="sm" len="sm"/>
                    </a:lnL>
                    <a:lnR w="76200" cap="flat" cmpd="sng" algn="ctr">
                      <a:solidFill>
                        <a:schemeClr val="lt1"/>
                      </a:solidFill>
                      <a:prstDash val="solid"/>
                      <a:round/>
                      <a:headEnd type="none" w="sm" len="sm"/>
                      <a:tailEnd type="none" w="sm" len="sm"/>
                    </a:lnR>
                    <a:lnT w="38100" cap="flat" cmpd="sng" algn="ctr">
                      <a:solidFill>
                        <a:schemeClr val="lt1"/>
                      </a:solidFill>
                      <a:prstDash val="solid"/>
                      <a:round/>
                      <a:headEnd type="none" w="sm" len="sm"/>
                      <a:tailEnd type="none" w="sm" len="sm"/>
                    </a:lnT>
                    <a:lnB w="76200" cap="flat" cmpd="sng" algn="ctr">
                      <a:solidFill>
                        <a:schemeClr val="lt1"/>
                      </a:solidFill>
                      <a:prstDash val="solid"/>
                      <a:round/>
                      <a:headEnd type="none" w="sm" len="sm"/>
                      <a:tailEnd type="none" w="sm" len="sm"/>
                    </a:lnB>
                    <a:solidFill>
                      <a:srgbClr val="ADC8E9"/>
                    </a:solidFill>
                  </a:tcPr>
                </a:tc>
                <a:tc>
                  <a:txBody>
                    <a:bodyPr/>
                    <a:lstStyle/>
                    <a:p>
                      <a:pPr marL="0" marR="0" lvl="0" indent="0" algn="ctr" rtl="0">
                        <a:spcBef>
                          <a:spcPts val="0"/>
                        </a:spcBef>
                        <a:spcAft>
                          <a:spcPts val="0"/>
                        </a:spcAft>
                        <a:buNone/>
                      </a:pPr>
                      <a:r>
                        <a:rPr lang="en-US" sz="1600" b="1" u="none" strike="noStrike" cap="none">
                          <a:solidFill>
                            <a:srgbClr val="C00000"/>
                          </a:solidFill>
                          <a:latin typeface="Aptos" panose="020B0004020202020204" pitchFamily="34" charset="0"/>
                          <a:ea typeface="Arial Narrow"/>
                          <a:cs typeface="Arial Narrow"/>
                          <a:sym typeface="Arial Narrow"/>
                        </a:rPr>
                        <a:t>31% ELA</a:t>
                      </a:r>
                    </a:p>
                    <a:p>
                      <a:pPr marL="0" marR="0" lvl="0" indent="0" algn="ctr" rtl="0">
                        <a:spcBef>
                          <a:spcPts val="0"/>
                        </a:spcBef>
                        <a:spcAft>
                          <a:spcPts val="0"/>
                        </a:spcAft>
                        <a:buNone/>
                      </a:pPr>
                      <a:r>
                        <a:rPr lang="en-US" sz="1600" b="1" u="none" strike="noStrike" cap="none">
                          <a:solidFill>
                            <a:srgbClr val="C00000"/>
                          </a:solidFill>
                          <a:latin typeface="Aptos" panose="020B0004020202020204" pitchFamily="34" charset="0"/>
                          <a:ea typeface="Arial Narrow"/>
                          <a:cs typeface="Arial Narrow"/>
                          <a:sym typeface="Arial Narrow"/>
                        </a:rPr>
                        <a:t>33% Math</a:t>
                      </a:r>
                      <a:endParaRPr lang="en-US" sz="1600">
                        <a:latin typeface="Aptos" panose="020B0004020202020204" pitchFamily="34" charset="0"/>
                      </a:endParaRPr>
                    </a:p>
                  </a:txBody>
                  <a:tcPr marL="91467" marR="91467" marT="45733" marB="45733" anchor="ctr">
                    <a:lnL w="76200" cap="flat" cmpd="sng" algn="ctr">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38100" cap="flat" cmpd="sng" algn="ctr">
                      <a:solidFill>
                        <a:schemeClr val="lt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1063379">
                <a:tc>
                  <a:txBody>
                    <a:bodyPr/>
                    <a:lstStyle/>
                    <a:p>
                      <a:pPr marL="0" marR="0" lvl="0" indent="0" algn="r" rtl="0">
                        <a:spcBef>
                          <a:spcPts val="0"/>
                        </a:spcBef>
                        <a:spcAft>
                          <a:spcPts val="0"/>
                        </a:spcAft>
                        <a:buNone/>
                      </a:pPr>
                      <a:r>
                        <a:rPr lang="en-US" sz="1400" b="1" u="none" strike="noStrike" cap="none">
                          <a:solidFill>
                            <a:schemeClr val="dk1"/>
                          </a:solidFill>
                          <a:latin typeface="Aptos" panose="020B0004020202020204" pitchFamily="34" charset="0"/>
                          <a:ea typeface="Arial Narrow"/>
                          <a:cs typeface="Arial Narrow"/>
                          <a:sym typeface="Arial Narrow"/>
                        </a:rPr>
                        <a:t>Non-Economically Disadvantaged Student</a:t>
                      </a:r>
                      <a:endParaRPr lang="en-US" sz="1400">
                        <a:latin typeface="Aptos" panose="020B0004020202020204" pitchFamily="34" charset="0"/>
                      </a:endParaRPr>
                    </a:p>
                  </a:txBody>
                  <a:tcPr marL="91467" marR="91467" marT="45733" marB="4573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381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ctr" rtl="0">
                        <a:spcBef>
                          <a:spcPts val="0"/>
                        </a:spcBef>
                        <a:spcAft>
                          <a:spcPts val="0"/>
                        </a:spcAft>
                        <a:buNone/>
                      </a:pPr>
                      <a:r>
                        <a:rPr lang="en" sz="1600" b="1" u="none" strike="noStrike" cap="none">
                          <a:solidFill>
                            <a:srgbClr val="C63663"/>
                          </a:solidFill>
                          <a:latin typeface="Aptos" panose="020B0004020202020204" pitchFamily="34" charset="0"/>
                          <a:ea typeface="Arial Narrow"/>
                          <a:cs typeface="Arial Narrow"/>
                          <a:sym typeface="Arial Narrow"/>
                        </a:rPr>
                        <a:t>3 of 4 </a:t>
                      </a:r>
                      <a:endParaRPr sz="1600">
                        <a:latin typeface="Aptos" panose="020B0004020202020204" pitchFamily="34" charset="0"/>
                      </a:endParaRPr>
                    </a:p>
                    <a:p>
                      <a:pPr marL="0" marR="0" lvl="0" indent="0" algn="ctr" rtl="0">
                        <a:spcBef>
                          <a:spcPts val="0"/>
                        </a:spcBef>
                        <a:spcAft>
                          <a:spcPts val="0"/>
                        </a:spcAft>
                        <a:buNone/>
                      </a:pPr>
                      <a:r>
                        <a:rPr lang="en" sz="1200" b="0" u="none" strike="noStrike" cap="none">
                          <a:solidFill>
                            <a:schemeClr val="dk1"/>
                          </a:solidFill>
                          <a:latin typeface="Aptos" panose="020B0004020202020204" pitchFamily="34" charset="0"/>
                          <a:ea typeface="Arial Narrow"/>
                          <a:cs typeface="Arial Narrow"/>
                          <a:sym typeface="Arial Narrow"/>
                        </a:rPr>
                        <a:t>teachers rated effective or highly effective</a:t>
                      </a:r>
                      <a:endParaRPr sz="1200">
                        <a:latin typeface="Aptos" panose="020B0004020202020204" pitchFamily="34" charset="0"/>
                      </a:endParaRPr>
                    </a:p>
                  </a:txBody>
                  <a:tcPr marL="91467" marR="91467" marT="45733" marB="45733" anchor="ctr">
                    <a:lnL w="9525" cap="flat" cmpd="sng" algn="ctr">
                      <a:solidFill>
                        <a:srgbClr val="000000">
                          <a:alpha val="0"/>
                        </a:srgbClr>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lgn="ctr">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8699">
                        <a:alpha val="29803"/>
                      </a:srgbClr>
                    </a:solidFill>
                  </a:tcPr>
                </a:tc>
                <a:tc>
                  <a:txBody>
                    <a:bodyPr/>
                    <a:lstStyle/>
                    <a:p>
                      <a:pPr marL="0" marR="0" lvl="0" indent="0" algn="ctr" rtl="0">
                        <a:spcBef>
                          <a:spcPts val="0"/>
                        </a:spcBef>
                        <a:spcAft>
                          <a:spcPts val="0"/>
                        </a:spcAft>
                        <a:buNone/>
                      </a:pPr>
                      <a:r>
                        <a:rPr lang="en" sz="1600" b="1" u="none" strike="noStrike" cap="none">
                          <a:solidFill>
                            <a:srgbClr val="D45D00"/>
                          </a:solidFill>
                          <a:latin typeface="Aptos" panose="020B0004020202020204" pitchFamily="34" charset="0"/>
                          <a:ea typeface="Arial Narrow"/>
                          <a:cs typeface="Arial Narrow"/>
                          <a:sym typeface="Arial Narrow"/>
                        </a:rPr>
                        <a:t>20% </a:t>
                      </a:r>
                      <a:endParaRPr sz="1600">
                        <a:latin typeface="Aptos" panose="020B0004020202020204" pitchFamily="34" charset="0"/>
                      </a:endParaRPr>
                    </a:p>
                    <a:p>
                      <a:pPr marL="0" marR="0" lvl="0" indent="0" algn="ctr" rtl="0">
                        <a:spcBef>
                          <a:spcPts val="0"/>
                        </a:spcBef>
                        <a:spcAft>
                          <a:spcPts val="0"/>
                        </a:spcAft>
                        <a:buNone/>
                      </a:pPr>
                      <a:r>
                        <a:rPr lang="en" sz="1200" b="0" u="none" strike="noStrike" cap="none">
                          <a:solidFill>
                            <a:schemeClr val="dk1"/>
                          </a:solidFill>
                          <a:latin typeface="Aptos" panose="020B0004020202020204" pitchFamily="34" charset="0"/>
                          <a:ea typeface="Arial Narrow"/>
                          <a:cs typeface="Arial Narrow"/>
                          <a:sym typeface="Arial Narrow"/>
                        </a:rPr>
                        <a:t>likelihood of having a novice principal</a:t>
                      </a:r>
                      <a:endParaRPr sz="1200">
                        <a:latin typeface="Aptos" panose="020B0004020202020204" pitchFamily="34" charset="0"/>
                      </a:endParaRPr>
                    </a:p>
                  </a:txBody>
                  <a:tcPr marL="91467" marR="91467" marT="45733" marB="45733"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D8B00">
                        <a:alpha val="29803"/>
                      </a:srgbClr>
                    </a:solidFill>
                  </a:tcPr>
                </a:tc>
                <a:tc>
                  <a:txBody>
                    <a:bodyPr/>
                    <a:lstStyle/>
                    <a:p>
                      <a:pPr marL="0" marR="0" lvl="0" indent="0" algn="ctr" rtl="0">
                        <a:spcBef>
                          <a:spcPts val="0"/>
                        </a:spcBef>
                        <a:spcAft>
                          <a:spcPts val="0"/>
                        </a:spcAft>
                        <a:buNone/>
                      </a:pPr>
                      <a:r>
                        <a:rPr lang="en" sz="1600" b="1" u="none" strike="noStrike" cap="none">
                          <a:solidFill>
                            <a:srgbClr val="9A8700"/>
                          </a:solidFill>
                          <a:latin typeface="Aptos" panose="020B0004020202020204" pitchFamily="34" charset="0"/>
                          <a:ea typeface="Arial Narrow"/>
                          <a:cs typeface="Arial Narrow"/>
                          <a:sym typeface="Arial Narrow"/>
                        </a:rPr>
                        <a:t>83%</a:t>
                      </a:r>
                      <a:endParaRPr sz="1600">
                        <a:latin typeface="Aptos" panose="020B0004020202020204" pitchFamily="34" charset="0"/>
                      </a:endParaRPr>
                    </a:p>
                    <a:p>
                      <a:pPr marL="0" marR="0" lvl="0" indent="0" algn="ctr" rtl="0">
                        <a:spcBef>
                          <a:spcPts val="0"/>
                        </a:spcBef>
                        <a:spcAft>
                          <a:spcPts val="0"/>
                        </a:spcAft>
                        <a:buNone/>
                      </a:pPr>
                      <a:r>
                        <a:rPr lang="en" sz="1200" b="0" u="none" strike="noStrike" cap="none">
                          <a:solidFill>
                            <a:schemeClr val="dk1"/>
                          </a:solidFill>
                          <a:latin typeface="Aptos" panose="020B0004020202020204" pitchFamily="34" charset="0"/>
                          <a:ea typeface="Arial Narrow"/>
                          <a:cs typeface="Arial Narrow"/>
                          <a:sym typeface="Arial Narrow"/>
                        </a:rPr>
                        <a:t>enrolled in advanced 6</a:t>
                      </a:r>
                      <a:r>
                        <a:rPr lang="en" sz="1200" b="0" u="none" strike="noStrike" cap="none" baseline="30000">
                          <a:solidFill>
                            <a:schemeClr val="dk1"/>
                          </a:solidFill>
                          <a:latin typeface="Aptos" panose="020B0004020202020204" pitchFamily="34" charset="0"/>
                          <a:ea typeface="Arial Narrow"/>
                          <a:cs typeface="Arial Narrow"/>
                          <a:sym typeface="Arial Narrow"/>
                        </a:rPr>
                        <a:t>th</a:t>
                      </a:r>
                      <a:r>
                        <a:rPr lang="en" sz="1200" b="0" u="none" strike="noStrike" cap="none">
                          <a:solidFill>
                            <a:schemeClr val="dk1"/>
                          </a:solidFill>
                          <a:latin typeface="Aptos" panose="020B0004020202020204" pitchFamily="34" charset="0"/>
                          <a:ea typeface="Arial Narrow"/>
                          <a:cs typeface="Arial Narrow"/>
                          <a:sym typeface="Arial Narrow"/>
                        </a:rPr>
                        <a:t>-grade math</a:t>
                      </a:r>
                      <a:endParaRPr sz="1200">
                        <a:latin typeface="Aptos" panose="020B0004020202020204" pitchFamily="34" charset="0"/>
                      </a:endParaRPr>
                    </a:p>
                  </a:txBody>
                  <a:tcPr marL="91467" marR="91467" marT="45733" marB="45733"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FB800">
                        <a:alpha val="29803"/>
                      </a:srgbClr>
                    </a:solidFill>
                  </a:tcPr>
                </a:tc>
                <a:tc>
                  <a:txBody>
                    <a:bodyPr/>
                    <a:lstStyle/>
                    <a:p>
                      <a:pPr marL="0" marR="0" lvl="0" indent="0" algn="ctr" rtl="0">
                        <a:spcBef>
                          <a:spcPts val="0"/>
                        </a:spcBef>
                        <a:spcAft>
                          <a:spcPts val="0"/>
                        </a:spcAft>
                        <a:buNone/>
                      </a:pPr>
                      <a:r>
                        <a:rPr lang="en" sz="1600" b="1" u="none" strike="noStrike" cap="none">
                          <a:solidFill>
                            <a:srgbClr val="963821"/>
                          </a:solidFill>
                          <a:latin typeface="Aptos" panose="020B0004020202020204" pitchFamily="34" charset="0"/>
                          <a:ea typeface="Arial Narrow"/>
                          <a:cs typeface="Arial Narrow"/>
                          <a:sym typeface="Arial Narrow"/>
                        </a:rPr>
                        <a:t>23 students</a:t>
                      </a:r>
                      <a:endParaRPr sz="1600">
                        <a:latin typeface="Aptos" panose="020B0004020202020204" pitchFamily="34" charset="0"/>
                      </a:endParaRPr>
                    </a:p>
                    <a:p>
                      <a:pPr marL="0" marR="0" lvl="0" indent="0" algn="ctr" rtl="0">
                        <a:spcBef>
                          <a:spcPts val="0"/>
                        </a:spcBef>
                        <a:spcAft>
                          <a:spcPts val="0"/>
                        </a:spcAft>
                        <a:buNone/>
                      </a:pPr>
                      <a:r>
                        <a:rPr lang="en" sz="1200" b="0" u="none" strike="noStrike" cap="none">
                          <a:solidFill>
                            <a:schemeClr val="dk1"/>
                          </a:solidFill>
                          <a:latin typeface="Aptos" panose="020B0004020202020204" pitchFamily="34" charset="0"/>
                          <a:ea typeface="Arial Narrow"/>
                          <a:cs typeface="Arial Narrow"/>
                          <a:sym typeface="Arial Narrow"/>
                        </a:rPr>
                        <a:t>in core classes</a:t>
                      </a:r>
                      <a:endParaRPr sz="1200">
                        <a:latin typeface="Aptos" panose="020B0004020202020204" pitchFamily="34" charset="0"/>
                      </a:endParaRPr>
                    </a:p>
                  </a:txBody>
                  <a:tcPr marL="91467" marR="91467" marT="45733" marB="45733"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F4520">
                        <a:alpha val="29803"/>
                      </a:srgbClr>
                    </a:solidFill>
                  </a:tcPr>
                </a:tc>
                <a:tc>
                  <a:txBody>
                    <a:bodyPr/>
                    <a:lstStyle/>
                    <a:p>
                      <a:pPr marL="0" marR="0" lvl="0" indent="0" algn="ctr" rtl="0">
                        <a:spcBef>
                          <a:spcPts val="0"/>
                        </a:spcBef>
                        <a:spcAft>
                          <a:spcPts val="0"/>
                        </a:spcAft>
                        <a:buNone/>
                      </a:pPr>
                      <a:r>
                        <a:rPr lang="en-US" sz="1600" b="1" u="none" strike="noStrike" cap="none">
                          <a:solidFill>
                            <a:srgbClr val="103595"/>
                          </a:solidFill>
                          <a:latin typeface="Aptos" panose="020B0004020202020204" pitchFamily="34" charset="0"/>
                          <a:ea typeface="Arial Narrow"/>
                          <a:cs typeface="Arial Narrow"/>
                          <a:sym typeface="Arial Narrow"/>
                        </a:rPr>
                        <a:t>66%</a:t>
                      </a:r>
                      <a:endParaRPr lang="en-US" sz="1600">
                        <a:solidFill>
                          <a:srgbClr val="103595"/>
                        </a:solidFill>
                        <a:latin typeface="Aptos" panose="020B0004020202020204" pitchFamily="34" charset="0"/>
                      </a:endParaRPr>
                    </a:p>
                    <a:p>
                      <a:pPr marL="0" marR="0" lvl="0" indent="0" algn="ctr" rtl="0">
                        <a:spcBef>
                          <a:spcPts val="0"/>
                        </a:spcBef>
                        <a:spcAft>
                          <a:spcPts val="0"/>
                        </a:spcAft>
                        <a:buNone/>
                      </a:pPr>
                      <a:r>
                        <a:rPr lang="en-US" sz="1200" b="0" u="none" strike="noStrike" cap="none">
                          <a:solidFill>
                            <a:schemeClr val="dk1"/>
                          </a:solidFill>
                          <a:latin typeface="Aptos" panose="020B0004020202020204" pitchFamily="34" charset="0"/>
                          <a:ea typeface="Arial Narrow"/>
                          <a:cs typeface="Arial Narrow"/>
                          <a:sym typeface="Arial Narrow"/>
                        </a:rPr>
                        <a:t>report feeling connected to adults in their building</a:t>
                      </a:r>
                      <a:endParaRPr lang="en-US" sz="1200">
                        <a:latin typeface="Aptos" panose="020B0004020202020204" pitchFamily="34" charset="0"/>
                      </a:endParaRPr>
                    </a:p>
                  </a:txBody>
                  <a:tcPr marL="91467" marR="91467" marT="45733" marB="45733" anchor="ctr">
                    <a:lnL w="76200" cap="flat" cmpd="sng" algn="ctr">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lgn="ctr">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DC8E9"/>
                    </a:solidFill>
                  </a:tcPr>
                </a:tc>
                <a:tc>
                  <a:txBody>
                    <a:bodyPr/>
                    <a:lstStyle/>
                    <a:p>
                      <a:pPr marL="0" marR="0" lvl="0" indent="0" algn="ctr" rtl="0">
                        <a:spcBef>
                          <a:spcPts val="0"/>
                        </a:spcBef>
                        <a:spcAft>
                          <a:spcPts val="0"/>
                        </a:spcAft>
                        <a:buNone/>
                      </a:pPr>
                      <a:r>
                        <a:rPr lang="en-US" sz="1600" b="1" u="none" strike="noStrike" cap="none">
                          <a:solidFill>
                            <a:srgbClr val="00B050"/>
                          </a:solidFill>
                          <a:latin typeface="Aptos" panose="020B0004020202020204" pitchFamily="34" charset="0"/>
                          <a:ea typeface="Arial Narrow"/>
                          <a:cs typeface="Arial Narrow"/>
                          <a:sym typeface="Arial Narrow"/>
                        </a:rPr>
                        <a:t>68% ELA</a:t>
                      </a:r>
                    </a:p>
                    <a:p>
                      <a:pPr marL="0" marR="0" lvl="0" indent="0" algn="ctr" rtl="0">
                        <a:spcBef>
                          <a:spcPts val="0"/>
                        </a:spcBef>
                        <a:spcAft>
                          <a:spcPts val="0"/>
                        </a:spcAft>
                        <a:buNone/>
                      </a:pPr>
                      <a:r>
                        <a:rPr lang="en-US" sz="1600" b="1" u="none" strike="noStrike" cap="none">
                          <a:solidFill>
                            <a:srgbClr val="00B050"/>
                          </a:solidFill>
                          <a:latin typeface="Aptos" panose="020B0004020202020204" pitchFamily="34" charset="0"/>
                          <a:ea typeface="Arial Narrow"/>
                          <a:cs typeface="Arial Narrow"/>
                          <a:sym typeface="Arial Narrow"/>
                        </a:rPr>
                        <a:t>67% Math</a:t>
                      </a:r>
                      <a:endParaRPr lang="en-US" sz="1600">
                        <a:latin typeface="Aptos" panose="020B0004020202020204" pitchFamily="34" charset="0"/>
                      </a:endParaRPr>
                    </a:p>
                  </a:txBody>
                  <a:tcPr marL="91467" marR="91467" marT="45733" marB="45733" anchor="ctr">
                    <a:lnL w="762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sp>
        <p:nvSpPr>
          <p:cNvPr id="407" name="Google Shape;407;p52"/>
          <p:cNvSpPr txBox="1">
            <a:spLocks noGrp="1"/>
          </p:cNvSpPr>
          <p:nvPr>
            <p:ph type="sldNum" sz="quarter" idx="12"/>
          </p:nvPr>
        </p:nvSpPr>
        <p:spPr>
          <a:prstGeom prst="rect">
            <a:avLst/>
          </a:prstGeom>
          <a:noFill/>
          <a:ln>
            <a:noFill/>
          </a:ln>
        </p:spPr>
        <p:txBody>
          <a:bodyPr spcFirstLastPara="1" vert="horz" wrap="square" lIns="91433" tIns="45700" rIns="91433" bIns="45700" rtlCol="0" anchor="ctr" anchorCtr="0">
            <a:noAutofit/>
          </a:bodyPr>
          <a:lstStyle/>
          <a:p>
            <a:pPr marL="0" marR="0" lvl="0" indent="0" algn="r" defTabSz="914400" rtl="0" eaLnBrk="1" fontAlgn="auto" latinLnBrk="0" hangingPunct="1">
              <a:lnSpc>
                <a:spcPct val="100000"/>
              </a:lnSpc>
              <a:spcBef>
                <a:spcPts val="0"/>
              </a:spcBef>
              <a:spcAft>
                <a:spcPts val="0"/>
              </a:spcAft>
              <a:buClr>
                <a:srgbClr val="888888"/>
              </a:buClr>
              <a:buSzPts val="800"/>
              <a:buFontTx/>
              <a:buNone/>
              <a:tabLst/>
              <a:defRPr/>
            </a:pPr>
            <a:fld id="{00000000-1234-1234-1234-123412341234}" type="slidenum">
              <a:rPr kumimoji="0" lang="en" sz="1067"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
                  <a:srgbClr val="888888"/>
                </a:buClr>
                <a:buSzPts val="800"/>
                <a:buFontTx/>
                <a:buNone/>
                <a:tabLst/>
                <a:defRPr/>
              </a:pPr>
              <a:t>21</a:t>
            </a:fld>
            <a:endParaRPr kumimoji="0" sz="1067"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4" name="Google Shape;382;p51">
            <a:extLst>
              <a:ext uri="{FF2B5EF4-FFF2-40B4-BE49-F238E27FC236}">
                <a16:creationId xmlns:a16="http://schemas.microsoft.com/office/drawing/2014/main" id="{DE821445-D16E-8E12-4D53-6EE2C5248F43}"/>
              </a:ext>
            </a:extLst>
          </p:cNvPr>
          <p:cNvSpPr txBox="1"/>
          <p:nvPr/>
        </p:nvSpPr>
        <p:spPr>
          <a:xfrm>
            <a:off x="726944" y="1917972"/>
            <a:ext cx="10738112" cy="638890"/>
          </a:xfrm>
          <a:prstGeom prst="roundRect">
            <a:avLst>
              <a:gd name="adj" fmla="val 21140"/>
            </a:avLst>
          </a:prstGeom>
          <a:solidFill>
            <a:schemeClr val="bg1">
              <a:lumMod val="95000"/>
            </a:schemeClr>
          </a:solidFill>
          <a:ln>
            <a:noFill/>
          </a:ln>
          <a:effectLst>
            <a:outerShdw blurRad="114300" dist="50800" dir="2760000" algn="tl" rotWithShape="0">
              <a:prstClr val="black">
                <a:alpha val="10000"/>
              </a:prstClr>
            </a:outerShdw>
          </a:effectLst>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
                <a:srgbClr val="6AA644"/>
              </a:buClr>
              <a:buSzPts val="2400"/>
              <a:buFontTx/>
              <a:buNone/>
              <a:tabLst/>
              <a:defRPr/>
            </a:pPr>
            <a:r>
              <a:rPr kumimoji="0" lang="en" sz="2000" b="0" i="0" u="none" strike="noStrike" kern="1200" cap="none" spc="0" normalizeH="0" baseline="0" noProof="0">
                <a:ln>
                  <a:noFill/>
                </a:ln>
                <a:solidFill>
                  <a:prstClr val="black"/>
                </a:solidFill>
                <a:effectLst/>
                <a:uLnTx/>
                <a:uFillTx/>
                <a:latin typeface="Aptos" panose="020B0004020202020204" pitchFamily="34" charset="0"/>
                <a:ea typeface="Arial Narrow"/>
                <a:cs typeface="Arial Narrow"/>
                <a:sym typeface="Arial Narrow"/>
              </a:rPr>
              <a:t>… when we should focus on the </a:t>
            </a:r>
            <a:r>
              <a:rPr kumimoji="0" lang="en" sz="2000" b="0" i="1" u="none" strike="noStrike" kern="1200" cap="none" spc="0" normalizeH="0" baseline="0" noProof="0">
                <a:ln>
                  <a:noFill/>
                </a:ln>
                <a:solidFill>
                  <a:prstClr val="black"/>
                </a:solidFill>
                <a:effectLst/>
                <a:uLnTx/>
                <a:uFillTx/>
                <a:latin typeface="Aptos" panose="020B0004020202020204" pitchFamily="34" charset="0"/>
                <a:ea typeface="Arial Narrow"/>
                <a:cs typeface="Arial Narrow"/>
                <a:sym typeface="Arial Narrow"/>
              </a:rPr>
              <a:t>inequitable access</a:t>
            </a:r>
            <a:r>
              <a:rPr kumimoji="0" lang="en" sz="2000" b="0" i="0" u="none" strike="noStrike" kern="1200" cap="none" spc="0" normalizeH="0" baseline="0" noProof="0">
                <a:ln>
                  <a:noFill/>
                </a:ln>
                <a:solidFill>
                  <a:prstClr val="black"/>
                </a:solidFill>
                <a:effectLst/>
                <a:uLnTx/>
                <a:uFillTx/>
                <a:latin typeface="Aptos" panose="020B0004020202020204" pitchFamily="34" charset="0"/>
                <a:ea typeface="Arial Narrow"/>
                <a:cs typeface="Arial Narrow"/>
                <a:sym typeface="Arial Narrow"/>
              </a:rPr>
              <a:t> that students have to critical resources. </a:t>
            </a:r>
            <a:endParaRPr kumimoji="0" sz="2000" b="0" i="0" u="none" strike="noStrike" kern="1200" cap="none" spc="0" normalizeH="0" baseline="0" noProof="0">
              <a:ln>
                <a:noFill/>
              </a:ln>
              <a:solidFill>
                <a:prstClr val="black"/>
              </a:solidFill>
              <a:effectLst/>
              <a:uLnTx/>
              <a:uFillTx/>
              <a:latin typeface="Aptos" panose="020B0004020202020204" pitchFamily="34" charset="0"/>
              <a:ea typeface="Arial Narrow"/>
              <a:cs typeface="Arial Narrow"/>
              <a:sym typeface="Arial Narrow"/>
            </a:endParaRPr>
          </a:p>
        </p:txBody>
      </p:sp>
      <p:pic>
        <p:nvPicPr>
          <p:cNvPr id="8" name="Picture 7" descr="A group of people sitting at a table&#10;&#10;AI-generated content may be incorrect.">
            <a:extLst>
              <a:ext uri="{FF2B5EF4-FFF2-40B4-BE49-F238E27FC236}">
                <a16:creationId xmlns:a16="http://schemas.microsoft.com/office/drawing/2014/main" id="{C84DA935-4604-7654-EBB0-93171AA917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33702" y="2723610"/>
            <a:ext cx="979682" cy="979682"/>
          </a:xfrm>
          <a:prstGeom prst="rect">
            <a:avLst/>
          </a:prstGeom>
        </p:spPr>
      </p:pic>
      <p:pic>
        <p:nvPicPr>
          <p:cNvPr id="10" name="Picture 9" descr="A group of people with a flag&#10;&#10;AI-generated content may be incorrect.">
            <a:extLst>
              <a:ext uri="{FF2B5EF4-FFF2-40B4-BE49-F238E27FC236}">
                <a16:creationId xmlns:a16="http://schemas.microsoft.com/office/drawing/2014/main" id="{300A30C1-E235-46A2-FA1F-9EA81746805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63849" y="2723609"/>
            <a:ext cx="979683" cy="979683"/>
          </a:xfrm>
          <a:prstGeom prst="rect">
            <a:avLst/>
          </a:prstGeom>
        </p:spPr>
      </p:pic>
      <p:pic>
        <p:nvPicPr>
          <p:cNvPr id="12" name="Picture 11" descr="A light bulb and a hand pointing at it&#10;&#10;AI-generated content may be incorrect.">
            <a:extLst>
              <a:ext uri="{FF2B5EF4-FFF2-40B4-BE49-F238E27FC236}">
                <a16:creationId xmlns:a16="http://schemas.microsoft.com/office/drawing/2014/main" id="{D5A69881-125A-D1E6-BBA1-82A7A36981C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02941" y="2694052"/>
            <a:ext cx="979682" cy="979682"/>
          </a:xfrm>
          <a:prstGeom prst="rect">
            <a:avLst/>
          </a:prstGeom>
        </p:spPr>
      </p:pic>
      <p:pic>
        <p:nvPicPr>
          <p:cNvPr id="14" name="Picture 13" descr="A hands holding a watch&#10;&#10;AI-generated content may be incorrect.">
            <a:extLst>
              <a:ext uri="{FF2B5EF4-FFF2-40B4-BE49-F238E27FC236}">
                <a16:creationId xmlns:a16="http://schemas.microsoft.com/office/drawing/2014/main" id="{5BFFDD10-15D2-A2FF-55D8-D782CA51A0D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07158" y="2721358"/>
            <a:ext cx="979682" cy="979682"/>
          </a:xfrm>
          <a:prstGeom prst="rect">
            <a:avLst/>
          </a:prstGeom>
        </p:spPr>
      </p:pic>
      <p:pic>
        <p:nvPicPr>
          <p:cNvPr id="16" name="Picture 15" descr="A blue circle with two people standing in front of a door&#10;&#10;AI-generated content may be incorrect.">
            <a:extLst>
              <a:ext uri="{FF2B5EF4-FFF2-40B4-BE49-F238E27FC236}">
                <a16:creationId xmlns:a16="http://schemas.microsoft.com/office/drawing/2014/main" id="{9B151911-F25D-A395-3DE1-BB9819B2743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668511" y="2724112"/>
            <a:ext cx="979682" cy="979682"/>
          </a:xfrm>
          <a:prstGeom prst="rect">
            <a:avLst/>
          </a:prstGeom>
        </p:spPr>
      </p:pic>
      <p:sp>
        <p:nvSpPr>
          <p:cNvPr id="11" name="TextBox 10">
            <a:extLst>
              <a:ext uri="{FF2B5EF4-FFF2-40B4-BE49-F238E27FC236}">
                <a16:creationId xmlns:a16="http://schemas.microsoft.com/office/drawing/2014/main" id="{CBE2E86C-70AA-9427-010D-D11D7A1706B7}"/>
              </a:ext>
            </a:extLst>
          </p:cNvPr>
          <p:cNvSpPr txBox="1"/>
          <p:nvPr/>
        </p:nvSpPr>
        <p:spPr>
          <a:xfrm>
            <a:off x="686854" y="6430855"/>
            <a:ext cx="4313771" cy="246221"/>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Note: Illustrative data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40000"/>
            <a:lum/>
          </a:blip>
          <a:srcRect/>
          <a:tile tx="0" ty="0" sx="40000" sy="40000" flip="none" algn="tl"/>
        </a:blipFill>
        <a:effectLst/>
      </p:bgPr>
    </p:bg>
    <p:spTree>
      <p:nvGrpSpPr>
        <p:cNvPr id="1" name="">
          <a:extLst>
            <a:ext uri="{FF2B5EF4-FFF2-40B4-BE49-F238E27FC236}">
              <a16:creationId xmlns:a16="http://schemas.microsoft.com/office/drawing/2014/main" id="{9A4CB0E1-5871-B0C6-D64E-3F784AD44B0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A06EE16-F297-A459-7219-95DAC9DFEE5D}"/>
              </a:ext>
            </a:extLst>
          </p:cNvPr>
          <p:cNvSpPr/>
          <p:nvPr/>
        </p:nvSpPr>
        <p:spPr>
          <a:xfrm>
            <a:off x="-4" y="0"/>
            <a:ext cx="12192003" cy="1652410"/>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3" name="think-cell data - do not delete" hidden="1">
            <a:extLst>
              <a:ext uri="{FF2B5EF4-FFF2-40B4-BE49-F238E27FC236}">
                <a16:creationId xmlns:a16="http://schemas.microsoft.com/office/drawing/2014/main" id="{B5F5FBAF-B7E8-EF70-BB99-530EF5DA23A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04" imgH="403" progId="TCLayout.ActiveDocument.1">
                  <p:embed/>
                </p:oleObj>
              </mc:Choice>
              <mc:Fallback>
                <p:oleObj name="think-cell Slide" r:id="rId5" imgW="404" imgH="403" progId="TCLayout.ActiveDocument.1">
                  <p:embed/>
                  <p:pic>
                    <p:nvPicPr>
                      <p:cNvPr id="13" name="think-cell data - do not delete" hidden="1">
                        <a:extLst>
                          <a:ext uri="{FF2B5EF4-FFF2-40B4-BE49-F238E27FC236}">
                            <a16:creationId xmlns:a16="http://schemas.microsoft.com/office/drawing/2014/main" id="{B5F5FBAF-B7E8-EF70-BB99-530EF5DA23A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itle 1">
            <a:extLst>
              <a:ext uri="{FF2B5EF4-FFF2-40B4-BE49-F238E27FC236}">
                <a16:creationId xmlns:a16="http://schemas.microsoft.com/office/drawing/2014/main" id="{3E26155F-CECC-8016-B030-782E355C2A93}"/>
              </a:ext>
            </a:extLst>
          </p:cNvPr>
          <p:cNvSpPr txBox="1">
            <a:spLocks/>
          </p:cNvSpPr>
          <p:nvPr/>
        </p:nvSpPr>
        <p:spPr>
          <a:xfrm>
            <a:off x="369765" y="937924"/>
            <a:ext cx="9868517" cy="841957"/>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000" b="0" i="0" u="none" strike="noStrike" kern="1200" cap="none" spc="0" normalizeH="0" baseline="0" noProof="0">
                <a:ln>
                  <a:noFill/>
                </a:ln>
                <a:solidFill>
                  <a:prstClr val="white"/>
                </a:solidFill>
                <a:effectLst/>
                <a:uLnTx/>
                <a:uFillTx/>
                <a:latin typeface="Aptos" panose="020B0004020202020204" pitchFamily="34" charset="0"/>
                <a:cs typeface="Arial"/>
                <a:sym typeface="Arial"/>
              </a:rPr>
              <a:t>Reflect on these questions independently for a minute, and then share ideas as a group:</a:t>
            </a:r>
          </a:p>
        </p:txBody>
      </p:sp>
      <p:sp>
        <p:nvSpPr>
          <p:cNvPr id="2" name="Slide Number Placeholder 1">
            <a:extLst>
              <a:ext uri="{FF2B5EF4-FFF2-40B4-BE49-F238E27FC236}">
                <a16:creationId xmlns:a16="http://schemas.microsoft.com/office/drawing/2014/main" id="{EB08A71D-B06B-99EB-2A55-1A90CCBF7C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6" name="Title 2">
            <a:extLst>
              <a:ext uri="{FF2B5EF4-FFF2-40B4-BE49-F238E27FC236}">
                <a16:creationId xmlns:a16="http://schemas.microsoft.com/office/drawing/2014/main" id="{635AD0E6-4EEE-80EB-1378-A6B8A0C1BCFB}"/>
              </a:ext>
            </a:extLst>
          </p:cNvPr>
          <p:cNvSpPr txBox="1">
            <a:spLocks/>
          </p:cNvSpPr>
          <p:nvPr/>
        </p:nvSpPr>
        <p:spPr>
          <a:xfrm>
            <a:off x="354775" y="45425"/>
            <a:ext cx="106394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ptos" panose="020B0004020202020204" pitchFamily="34" charset="0"/>
                <a:ea typeface="+mj-ea"/>
                <a:cs typeface="+mj-cs"/>
              </a:rPr>
              <a:t>Let’s Reflect and Discuss</a:t>
            </a:r>
          </a:p>
        </p:txBody>
      </p:sp>
      <p:sp>
        <p:nvSpPr>
          <p:cNvPr id="11" name="Thought Bubble: Cloud 13">
            <a:extLst>
              <a:ext uri="{FF2B5EF4-FFF2-40B4-BE49-F238E27FC236}">
                <a16:creationId xmlns:a16="http://schemas.microsoft.com/office/drawing/2014/main" id="{63C171DB-7264-D4F7-D2CD-07F44C602783}"/>
              </a:ext>
            </a:extLst>
          </p:cNvPr>
          <p:cNvSpPr/>
          <p:nvPr/>
        </p:nvSpPr>
        <p:spPr>
          <a:xfrm flipH="1">
            <a:off x="5523607" y="4007336"/>
            <a:ext cx="5830191" cy="1912739"/>
          </a:xfrm>
          <a:prstGeom prst="wedgeRoundRectCallout">
            <a:avLst/>
          </a:prstGeom>
          <a:solidFill>
            <a:schemeClr val="bg1">
              <a:lumMod val="95000"/>
            </a:schemeClr>
          </a:solidFill>
          <a:ln>
            <a:noFill/>
          </a:ln>
          <a:effectLst>
            <a:outerShdw blurRad="114300" dist="50800" dir="276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3057"/>
                </a:solidFill>
                <a:effectLst/>
                <a:uLnTx/>
                <a:uFillTx/>
                <a:latin typeface="Aptos" panose="020B0004020202020204" pitchFamily="34" charset="0"/>
                <a:ea typeface="+mn-ea"/>
                <a:cs typeface="+mn-cs"/>
              </a:rPr>
              <a:t>Did any dimensions immediately stand out to you as places where we might have inequities in student access?</a:t>
            </a:r>
          </a:p>
        </p:txBody>
      </p:sp>
      <p:sp>
        <p:nvSpPr>
          <p:cNvPr id="14" name="Thought Bubble: Cloud 13">
            <a:extLst>
              <a:ext uri="{FF2B5EF4-FFF2-40B4-BE49-F238E27FC236}">
                <a16:creationId xmlns:a16="http://schemas.microsoft.com/office/drawing/2014/main" id="{9DD8585D-0063-D9A9-6496-9ADF14E38115}"/>
              </a:ext>
            </a:extLst>
          </p:cNvPr>
          <p:cNvSpPr/>
          <p:nvPr/>
        </p:nvSpPr>
        <p:spPr>
          <a:xfrm flipH="1">
            <a:off x="3026592" y="2122838"/>
            <a:ext cx="4994031" cy="1771252"/>
          </a:xfrm>
          <a:prstGeom prst="wedgeRoundRectCallout">
            <a:avLst/>
          </a:prstGeom>
          <a:solidFill>
            <a:schemeClr val="bg1">
              <a:lumMod val="95000"/>
            </a:schemeClr>
          </a:solidFill>
          <a:ln>
            <a:noFill/>
          </a:ln>
          <a:effectLst>
            <a:outerShdw blurRad="114300" dist="50800" dir="276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3057"/>
                </a:solidFill>
                <a:effectLst/>
                <a:uLnTx/>
                <a:uFillTx/>
                <a:latin typeface="Aptos" panose="020B0004020202020204" pitchFamily="34" charset="0"/>
                <a:ea typeface="+mn-ea"/>
                <a:cs typeface="+mn-cs"/>
              </a:rPr>
              <a:t>What does this resource equity framework make you think about?</a:t>
            </a:r>
          </a:p>
        </p:txBody>
      </p:sp>
      <p:sp>
        <p:nvSpPr>
          <p:cNvPr id="16" name="Thought Bubble: Cloud 13">
            <a:extLst>
              <a:ext uri="{FF2B5EF4-FFF2-40B4-BE49-F238E27FC236}">
                <a16:creationId xmlns:a16="http://schemas.microsoft.com/office/drawing/2014/main" id="{7FC24C71-2CCB-8BC5-C288-B4D77569F2EF}"/>
              </a:ext>
            </a:extLst>
          </p:cNvPr>
          <p:cNvSpPr/>
          <p:nvPr/>
        </p:nvSpPr>
        <p:spPr>
          <a:xfrm>
            <a:off x="1323469" y="3711693"/>
            <a:ext cx="3445092" cy="1912739"/>
          </a:xfrm>
          <a:prstGeom prst="wedgeRoundRectCallout">
            <a:avLst/>
          </a:prstGeom>
          <a:solidFill>
            <a:schemeClr val="bg1">
              <a:lumMod val="95000"/>
            </a:schemeClr>
          </a:solidFill>
          <a:ln>
            <a:noFill/>
          </a:ln>
          <a:effectLst>
            <a:outerShdw blurRad="114300" dist="50800" dir="276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3057"/>
                </a:solidFill>
                <a:effectLst/>
                <a:uLnTx/>
                <a:uFillTx/>
                <a:latin typeface="Aptos" panose="020B0004020202020204" pitchFamily="34" charset="0"/>
                <a:ea typeface="+mn-ea"/>
                <a:cs typeface="+mn-cs"/>
              </a:rPr>
              <a:t>Reactions? Could this approach help us achieve our school priorities?</a:t>
            </a:r>
          </a:p>
        </p:txBody>
      </p:sp>
    </p:spTree>
    <p:extLst>
      <p:ext uri="{BB962C8B-B14F-4D97-AF65-F5344CB8AC3E}">
        <p14:creationId xmlns:p14="http://schemas.microsoft.com/office/powerpoint/2010/main" val="2327213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1172C"/>
        </a:solidFill>
        <a:effectLst/>
      </p:bgPr>
    </p:bg>
    <p:spTree>
      <p:nvGrpSpPr>
        <p:cNvPr id="1" name="">
          <a:extLst>
            <a:ext uri="{FF2B5EF4-FFF2-40B4-BE49-F238E27FC236}">
              <a16:creationId xmlns:a16="http://schemas.microsoft.com/office/drawing/2014/main" id="{D9AD421E-A79B-5B61-6514-64136EEED4C5}"/>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85B266C-468B-08B8-A604-B725D49DC33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3" name="think-cell data - do not delete" hidden="1">
                        <a:extLst>
                          <a:ext uri="{FF2B5EF4-FFF2-40B4-BE49-F238E27FC236}">
                            <a16:creationId xmlns:a16="http://schemas.microsoft.com/office/drawing/2014/main" id="{385B266C-468B-08B8-A604-B725D49DC33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F532BC8E-2724-64AE-25E9-504294B0639E}"/>
              </a:ext>
            </a:extLst>
          </p:cNvPr>
          <p:cNvPicPr>
            <a:picLocks noGrp="1" noRot="1" noMove="1" noResize="1" noEditPoints="1" noAdjustHandles="1" noChangeArrowheads="1" noChangeShapeType="1" noCrop="1"/>
          </p:cNvPicPr>
          <p:nvPr/>
        </p:nvPicPr>
        <p:blipFill>
          <a:blip r:embed="rId6"/>
          <a:srcRect t="12237" b="31499"/>
          <a:stretch/>
        </p:blipFill>
        <p:spPr>
          <a:xfrm>
            <a:off x="0" y="0"/>
            <a:ext cx="12188952" cy="6858000"/>
          </a:xfrm>
          <a:prstGeom prst="rect">
            <a:avLst/>
          </a:prstGeom>
        </p:spPr>
      </p:pic>
      <p:sp>
        <p:nvSpPr>
          <p:cNvPr id="8" name="Title 1">
            <a:extLst>
              <a:ext uri="{FF2B5EF4-FFF2-40B4-BE49-F238E27FC236}">
                <a16:creationId xmlns:a16="http://schemas.microsoft.com/office/drawing/2014/main" id="{8C59A9A3-6199-3C16-D00B-B6E269D13F2A}"/>
              </a:ext>
            </a:extLst>
          </p:cNvPr>
          <p:cNvSpPr txBox="1">
            <a:spLocks/>
          </p:cNvSpPr>
          <p:nvPr/>
        </p:nvSpPr>
        <p:spPr>
          <a:xfrm>
            <a:off x="1580476" y="1543530"/>
            <a:ext cx="9031048" cy="3624636"/>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1200" cap="none" spc="0" normalizeH="0" baseline="0" noProof="0">
                <a:ln>
                  <a:noFill/>
                </a:ln>
                <a:solidFill>
                  <a:prstClr val="white"/>
                </a:solidFill>
                <a:effectLst/>
                <a:uLnTx/>
                <a:uFillTx/>
                <a:latin typeface="Aptos" panose="020B0004020202020204" pitchFamily="34" charset="0"/>
                <a:cs typeface="Arial"/>
                <a:sym typeface="Arial"/>
              </a:rPr>
              <a:t>ARE’s 5-Step </a:t>
            </a:r>
            <a:br>
              <a:rPr kumimoji="0" lang="en-US" sz="5400" b="1" i="0" u="none" strike="noStrike" kern="1200" cap="none" spc="0" normalizeH="0" baseline="0" noProof="0">
                <a:ln>
                  <a:noFill/>
                </a:ln>
                <a:solidFill>
                  <a:prstClr val="white"/>
                </a:solidFill>
                <a:effectLst/>
                <a:uLnTx/>
                <a:uFillTx/>
                <a:latin typeface="Aptos" panose="020B0004020202020204" pitchFamily="34" charset="0"/>
                <a:cs typeface="Arial"/>
                <a:sym typeface="Arial"/>
              </a:rPr>
            </a:br>
            <a:r>
              <a:rPr kumimoji="0" lang="en-US" sz="5400" b="1" i="0" u="none" strike="noStrike" kern="1200" cap="none" spc="0" normalizeH="0" baseline="0" noProof="0">
                <a:ln>
                  <a:noFill/>
                </a:ln>
                <a:solidFill>
                  <a:prstClr val="white"/>
                </a:solidFill>
                <a:effectLst/>
                <a:uLnTx/>
                <a:uFillTx/>
                <a:latin typeface="Aptos" panose="020B0004020202020204" pitchFamily="34" charset="0"/>
                <a:cs typeface="Arial"/>
                <a:sym typeface="Arial"/>
              </a:rPr>
              <a:t>Facilitation Guide</a:t>
            </a:r>
          </a:p>
        </p:txBody>
      </p:sp>
      <p:sp>
        <p:nvSpPr>
          <p:cNvPr id="4" name="Slide Number Placeholder 3">
            <a:extLst>
              <a:ext uri="{FF2B5EF4-FFF2-40B4-BE49-F238E27FC236}">
                <a16:creationId xmlns:a16="http://schemas.microsoft.com/office/drawing/2014/main" id="{22CAACF0-DB13-EB9F-E441-0E351179254B}"/>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srgbClr val="888888"/>
                </a:solidFill>
                <a:effectLst/>
                <a:uLnTx/>
                <a:uFillTx/>
                <a:latin typeface="Arial Narrow"/>
                <a:sym typeface="Arial Narrow"/>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888888"/>
              </a:solidFill>
              <a:effectLst/>
              <a:uLnTx/>
              <a:uFillTx/>
              <a:latin typeface="Arial Narrow"/>
              <a:sym typeface="Arial Narrow"/>
            </a:endParaRPr>
          </a:p>
        </p:txBody>
      </p:sp>
    </p:spTree>
    <p:extLst>
      <p:ext uri="{BB962C8B-B14F-4D97-AF65-F5344CB8AC3E}">
        <p14:creationId xmlns:p14="http://schemas.microsoft.com/office/powerpoint/2010/main" val="4954418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8E95C-8CEF-7A67-48E8-C8578CDBE3E4}"/>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916416FF-65DB-58FF-838D-84E450B6AB58}"/>
              </a:ext>
            </a:extLst>
          </p:cNvPr>
          <p:cNvSpPr/>
          <p:nvPr/>
        </p:nvSpPr>
        <p:spPr>
          <a:xfrm>
            <a:off x="-4" y="-13448"/>
            <a:ext cx="12192003" cy="1642223"/>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2">
            <a:extLst>
              <a:ext uri="{FF2B5EF4-FFF2-40B4-BE49-F238E27FC236}">
                <a16:creationId xmlns:a16="http://schemas.microsoft.com/office/drawing/2014/main" id="{D180F6D1-94B2-991B-80E1-FBC6164F0042}"/>
              </a:ext>
            </a:extLst>
          </p:cNvPr>
          <p:cNvSpPr txBox="1">
            <a:spLocks/>
          </p:cNvSpPr>
          <p:nvPr/>
        </p:nvSpPr>
        <p:spPr>
          <a:xfrm>
            <a:off x="356318" y="241508"/>
            <a:ext cx="11704618" cy="11485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a:ln>
                  <a:noFill/>
                </a:ln>
                <a:solidFill>
                  <a:prstClr val="white"/>
                </a:solidFill>
                <a:effectLst/>
                <a:uLnTx/>
                <a:uFillTx/>
                <a:latin typeface="Aptos" panose="020B0004020202020204" pitchFamily="34" charset="0"/>
                <a:ea typeface="+mj-ea"/>
                <a:cs typeface="+mj-cs"/>
              </a:rPr>
              <a:t>In just five meetings, we can prioritize three inequities—and align on actions to take in service of students</a:t>
            </a:r>
          </a:p>
        </p:txBody>
      </p:sp>
      <p:graphicFrame>
        <p:nvGraphicFramePr>
          <p:cNvPr id="3" name="think-cell data - do not delete" hidden="1">
            <a:extLst>
              <a:ext uri="{FF2B5EF4-FFF2-40B4-BE49-F238E27FC236}">
                <a16:creationId xmlns:a16="http://schemas.microsoft.com/office/drawing/2014/main" id="{F2B31A4D-620B-B84A-6437-5FB2A1BFCB7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3" name="think-cell data - do not delete" hidden="1">
                        <a:extLst>
                          <a:ext uri="{FF2B5EF4-FFF2-40B4-BE49-F238E27FC236}">
                            <a16:creationId xmlns:a16="http://schemas.microsoft.com/office/drawing/2014/main" id="{F2B31A4D-620B-B84A-6437-5FB2A1BFCB7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1313FDE1-BE23-A38D-2F08-A37E34FE5914}"/>
              </a:ext>
            </a:extLst>
          </p:cNvPr>
          <p:cNvSpPr txBox="1"/>
          <p:nvPr/>
        </p:nvSpPr>
        <p:spPr>
          <a:xfrm>
            <a:off x="2613753" y="2048568"/>
            <a:ext cx="2093975" cy="1200329"/>
          </a:xfrm>
          <a:prstGeom prst="rect">
            <a:avLst/>
          </a:prstGeom>
          <a:solidFill>
            <a:schemeClr val="accent4">
              <a:lumMod val="20000"/>
              <a:lumOff val="80000"/>
            </a:schemeClr>
          </a:solidFill>
        </p:spPr>
        <p:txBody>
          <a:bodyPr wrap="square" lIns="182880" rIns="9144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Meetings 2 &amp;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Review and Prioritize Key Inequities</a:t>
            </a:r>
          </a:p>
        </p:txBody>
      </p:sp>
      <p:sp>
        <p:nvSpPr>
          <p:cNvPr id="56" name="TextBox 55">
            <a:extLst>
              <a:ext uri="{FF2B5EF4-FFF2-40B4-BE49-F238E27FC236}">
                <a16:creationId xmlns:a16="http://schemas.microsoft.com/office/drawing/2014/main" id="{581EABF6-66C2-505E-5B57-273F686BAD05}"/>
              </a:ext>
            </a:extLst>
          </p:cNvPr>
          <p:cNvSpPr txBox="1"/>
          <p:nvPr/>
        </p:nvSpPr>
        <p:spPr>
          <a:xfrm>
            <a:off x="2612513" y="3293420"/>
            <a:ext cx="2091989" cy="2824174"/>
          </a:xfrm>
          <a:prstGeom prst="rect">
            <a:avLst/>
          </a:prstGeom>
          <a:noFill/>
          <a:ln w="28575">
            <a:solidFill>
              <a:schemeClr val="accent4">
                <a:lumMod val="20000"/>
                <a:lumOff val="80000"/>
              </a:schemeClr>
            </a:solidFill>
          </a:ln>
        </p:spPr>
        <p:txBody>
          <a:bodyPr wrap="square" lIns="182880" tIns="182880" rIns="91440" bIns="45720" rtlCol="0" anchor="t">
            <a:no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Explore 10 common resource inequities</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Discuss the degree to which each resource inequity might be occurring in our school</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Prioritize 3 inequities to assess further as a team</a:t>
            </a:r>
          </a:p>
        </p:txBody>
      </p:sp>
      <p:sp>
        <p:nvSpPr>
          <p:cNvPr id="5" name="TextBox 4">
            <a:extLst>
              <a:ext uri="{FF2B5EF4-FFF2-40B4-BE49-F238E27FC236}">
                <a16:creationId xmlns:a16="http://schemas.microsoft.com/office/drawing/2014/main" id="{B3485FCB-39A6-F41B-56CC-6247EEBEB0E6}"/>
              </a:ext>
            </a:extLst>
          </p:cNvPr>
          <p:cNvSpPr txBox="1"/>
          <p:nvPr/>
        </p:nvSpPr>
        <p:spPr>
          <a:xfrm>
            <a:off x="5050004" y="2047721"/>
            <a:ext cx="2091989" cy="1200329"/>
          </a:xfrm>
          <a:prstGeom prst="rect">
            <a:avLst/>
          </a:prstGeom>
          <a:solidFill>
            <a:schemeClr val="bg2">
              <a:lumMod val="20000"/>
              <a:lumOff val="80000"/>
            </a:schemeClr>
          </a:solidFill>
          <a:ln>
            <a:noFill/>
            <a:prstDash val="lgDash"/>
          </a:ln>
        </p:spPr>
        <p:txBody>
          <a:bodyPr wrap="square" lIns="182880" rIns="9144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Asynchronous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Data Collection</a:t>
            </a:r>
          </a:p>
        </p:txBody>
      </p:sp>
      <p:sp>
        <p:nvSpPr>
          <p:cNvPr id="57" name="TextBox 56">
            <a:extLst>
              <a:ext uri="{FF2B5EF4-FFF2-40B4-BE49-F238E27FC236}">
                <a16:creationId xmlns:a16="http://schemas.microsoft.com/office/drawing/2014/main" id="{D061739E-0D25-ED93-ADBE-DB341BF84F84}"/>
              </a:ext>
            </a:extLst>
          </p:cNvPr>
          <p:cNvSpPr txBox="1"/>
          <p:nvPr/>
        </p:nvSpPr>
        <p:spPr>
          <a:xfrm>
            <a:off x="5048516" y="3293421"/>
            <a:ext cx="2091989" cy="2824172"/>
          </a:xfrm>
          <a:prstGeom prst="rect">
            <a:avLst/>
          </a:prstGeom>
          <a:noFill/>
          <a:ln w="12700">
            <a:solidFill>
              <a:schemeClr val="bg2">
                <a:lumMod val="40000"/>
                <a:lumOff val="60000"/>
              </a:schemeClr>
            </a:solidFill>
            <a:prstDash val="lgDash"/>
          </a:ln>
        </p:spPr>
        <p:txBody>
          <a:bodyPr wrap="square" lIns="182880" tIns="182880" rIns="91440" bIns="45720" rtlCol="0" anchor="t">
            <a:no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Source relevant qualitative and quantitative data related to our priority resource inequities</a:t>
            </a:r>
          </a:p>
        </p:txBody>
      </p:sp>
      <p:sp>
        <p:nvSpPr>
          <p:cNvPr id="6" name="TextBox 5">
            <a:extLst>
              <a:ext uri="{FF2B5EF4-FFF2-40B4-BE49-F238E27FC236}">
                <a16:creationId xmlns:a16="http://schemas.microsoft.com/office/drawing/2014/main" id="{8C392CE1-A5F3-5B94-773E-D71F1CFCDF24}"/>
              </a:ext>
            </a:extLst>
          </p:cNvPr>
          <p:cNvSpPr txBox="1"/>
          <p:nvPr/>
        </p:nvSpPr>
        <p:spPr>
          <a:xfrm>
            <a:off x="7484269" y="2048568"/>
            <a:ext cx="2093975" cy="1200329"/>
          </a:xfrm>
          <a:prstGeom prst="rect">
            <a:avLst/>
          </a:prstGeom>
          <a:solidFill>
            <a:schemeClr val="accent4">
              <a:lumMod val="20000"/>
              <a:lumOff val="80000"/>
            </a:schemeClr>
          </a:solidFill>
        </p:spPr>
        <p:txBody>
          <a:bodyPr wrap="square" lIns="182880" tIns="45720" rIns="91440" bIns="4572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Meetings 4 &amp; 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Meaning Making and Action Planning</a:t>
            </a:r>
          </a:p>
        </p:txBody>
      </p:sp>
      <p:sp>
        <p:nvSpPr>
          <p:cNvPr id="58" name="TextBox 57">
            <a:extLst>
              <a:ext uri="{FF2B5EF4-FFF2-40B4-BE49-F238E27FC236}">
                <a16:creationId xmlns:a16="http://schemas.microsoft.com/office/drawing/2014/main" id="{AB7FB649-A6DB-9241-DE97-B89B9443313E}"/>
              </a:ext>
            </a:extLst>
          </p:cNvPr>
          <p:cNvSpPr txBox="1"/>
          <p:nvPr/>
        </p:nvSpPr>
        <p:spPr>
          <a:xfrm>
            <a:off x="7484519" y="3293420"/>
            <a:ext cx="2091989" cy="2824172"/>
          </a:xfrm>
          <a:prstGeom prst="rect">
            <a:avLst/>
          </a:prstGeom>
          <a:solidFill>
            <a:schemeClr val="bg1"/>
          </a:solidFill>
          <a:ln w="28575">
            <a:solidFill>
              <a:schemeClr val="accent4">
                <a:lumMod val="20000"/>
                <a:lumOff val="80000"/>
              </a:schemeClr>
            </a:solidFill>
          </a:ln>
        </p:spPr>
        <p:txBody>
          <a:bodyPr wrap="square" lIns="182880" tIns="182880" rIns="91440" bIns="45720" rtlCol="0" anchor="t">
            <a:no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Dive deep into our priority resource inequities with our own data</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Discuss trends</a:t>
            </a:r>
            <a:b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b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and underlying factors</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Identify and align on actions and next steps</a:t>
            </a:r>
          </a:p>
        </p:txBody>
      </p:sp>
      <p:sp>
        <p:nvSpPr>
          <p:cNvPr id="8" name="Slide Number Placeholder 7">
            <a:extLst>
              <a:ext uri="{FF2B5EF4-FFF2-40B4-BE49-F238E27FC236}">
                <a16:creationId xmlns:a16="http://schemas.microsoft.com/office/drawing/2014/main" id="{F1FF529A-485C-0188-F68C-10424E96E9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20" name="Rectangle 19">
            <a:extLst>
              <a:ext uri="{FF2B5EF4-FFF2-40B4-BE49-F238E27FC236}">
                <a16:creationId xmlns:a16="http://schemas.microsoft.com/office/drawing/2014/main" id="{8D9872B0-DBAD-61C4-9DD0-FDFA54D345B9}"/>
              </a:ext>
            </a:extLst>
          </p:cNvPr>
          <p:cNvSpPr/>
          <p:nvPr/>
        </p:nvSpPr>
        <p:spPr>
          <a:xfrm>
            <a:off x="9920522" y="3293421"/>
            <a:ext cx="2091989" cy="2824171"/>
          </a:xfrm>
          <a:prstGeom prst="rect">
            <a:avLst/>
          </a:prstGeom>
          <a:noFill/>
          <a:ln>
            <a:solidFill>
              <a:schemeClr val="bg2">
                <a:lumMod val="40000"/>
                <a:lumOff val="6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lIns="182880" tIns="182880" rIns="91440" bIns="45720" rtlCol="0" anchor="t" anchorCtr="0"/>
          <a:lstStyle/>
          <a:p>
            <a:pPr marL="0" marR="0" lvl="0" indent="0" algn="l" defTabSz="844550" rtl="0" eaLnBrk="1" fontAlgn="auto" latinLnBrk="0" hangingPunct="1">
              <a:lnSpc>
                <a:spcPct val="90000"/>
              </a:lnSpc>
              <a:spcBef>
                <a:spcPct val="0"/>
              </a:spcBef>
              <a:spcAft>
                <a:spcPts val="1800"/>
              </a:spcAft>
              <a:buClrTx/>
              <a:buSzTx/>
              <a:buFontTx/>
              <a:buNone/>
              <a:tabLst/>
              <a:defRPr/>
            </a:pP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Work together to implement action steps and measure success</a:t>
            </a:r>
          </a:p>
          <a:p>
            <a:pPr marL="0" marR="0" lvl="0" indent="0" algn="l" defTabSz="844550" rtl="0" eaLnBrk="1" fontAlgn="auto" latinLnBrk="0" hangingPunct="1">
              <a:lnSpc>
                <a:spcPct val="90000"/>
              </a:lnSpc>
              <a:spcBef>
                <a:spcPct val="0"/>
              </a:spcBef>
              <a:spcAft>
                <a:spcPts val="1800"/>
              </a:spcAft>
              <a:buClrTx/>
              <a:buSzTx/>
              <a:buFontTx/>
              <a:buNone/>
              <a:tabLst/>
              <a:defRPr/>
            </a:pP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At any point, </a:t>
            </a:r>
            <a:b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b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restart this process at Meeting 2 to reevaluate/</a:t>
            </a:r>
            <a:b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b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reprioritize resource inequities</a:t>
            </a:r>
          </a:p>
        </p:txBody>
      </p:sp>
      <p:sp>
        <p:nvSpPr>
          <p:cNvPr id="21" name="Rectangle 20">
            <a:extLst>
              <a:ext uri="{FF2B5EF4-FFF2-40B4-BE49-F238E27FC236}">
                <a16:creationId xmlns:a16="http://schemas.microsoft.com/office/drawing/2014/main" id="{7F021EFD-1B06-9912-F7A3-E26B61C00C4C}"/>
              </a:ext>
            </a:extLst>
          </p:cNvPr>
          <p:cNvSpPr/>
          <p:nvPr/>
        </p:nvSpPr>
        <p:spPr>
          <a:xfrm>
            <a:off x="9920522" y="2047721"/>
            <a:ext cx="2093975" cy="1200329"/>
          </a:xfrm>
          <a:prstGeom prst="rect">
            <a:avLst/>
          </a:prstGeom>
          <a:solidFill>
            <a:schemeClr val="bg2">
              <a:lumMod val="20000"/>
              <a:lumOff val="80000"/>
            </a:schemeClr>
          </a:solidFill>
          <a:ln>
            <a:noFill/>
            <a:prstDash val="lgDash"/>
          </a:ln>
        </p:spPr>
        <p:style>
          <a:lnRef idx="2">
            <a:schemeClr val="accent1">
              <a:shade val="15000"/>
            </a:schemeClr>
          </a:lnRef>
          <a:fillRef idx="1">
            <a:schemeClr val="accent1"/>
          </a:fillRef>
          <a:effectRef idx="0">
            <a:schemeClr val="accent1"/>
          </a:effectRef>
          <a:fontRef idx="minor">
            <a:schemeClr val="lt1"/>
          </a:fontRef>
        </p:style>
        <p:txBody>
          <a:bodyPr lIns="182880" rtlCol="0" anchor="ctr" anchorCtr="0"/>
          <a:lstStyle/>
          <a:p>
            <a:pPr marL="0" marR="0" lvl="0" indent="0" algn="l" defTabSz="84455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a:ln/>
                <a:solidFill>
                  <a:prstClr val="black"/>
                </a:solidFill>
                <a:effectLst/>
                <a:uLnTx/>
                <a:uFillTx/>
                <a:latin typeface="Aptos" panose="020B0004020202020204" pitchFamily="34" charset="0"/>
                <a:ea typeface="+mn-ea"/>
                <a:cs typeface="+mn-cs"/>
              </a:rPr>
              <a:t>Ongoing</a:t>
            </a:r>
            <a:br>
              <a:rPr kumimoji="0" lang="en-US" sz="2000" b="1" i="0" u="none" strike="noStrike" kern="1200" cap="none" spc="0" normalizeH="0" baseline="0" noProof="0">
                <a:ln/>
                <a:solidFill>
                  <a:prstClr val="black"/>
                </a:solidFill>
                <a:effectLst/>
                <a:uLnTx/>
                <a:uFillTx/>
                <a:latin typeface="Aptos" panose="020B0004020202020204" pitchFamily="34" charset="0"/>
                <a:ea typeface="+mn-ea"/>
                <a:cs typeface="+mn-cs"/>
              </a:rPr>
            </a:b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Implementation </a:t>
            </a:r>
            <a:b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b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and Evaluation</a:t>
            </a:r>
            <a:endParaRPr kumimoji="0" lang="en-US" sz="1400" b="1" i="0" u="none" strike="noStrike" kern="1200" cap="none" spc="0" normalizeH="0" baseline="0" noProof="0">
              <a:ln/>
              <a:solidFill>
                <a:prstClr val="black"/>
              </a:solidFill>
              <a:effectLst/>
              <a:uLnTx/>
              <a:uFillTx/>
              <a:latin typeface="Aptos" panose="020B0004020202020204" pitchFamily="34" charset="0"/>
              <a:ea typeface="+mn-ea"/>
              <a:cs typeface="+mn-cs"/>
            </a:endParaRPr>
          </a:p>
        </p:txBody>
      </p:sp>
      <p:sp>
        <p:nvSpPr>
          <p:cNvPr id="7" name="TextBox 6">
            <a:extLst>
              <a:ext uri="{FF2B5EF4-FFF2-40B4-BE49-F238E27FC236}">
                <a16:creationId xmlns:a16="http://schemas.microsoft.com/office/drawing/2014/main" id="{AB42EEEF-A066-4339-03F0-74368F6473B3}"/>
              </a:ext>
            </a:extLst>
          </p:cNvPr>
          <p:cNvSpPr txBox="1"/>
          <p:nvPr/>
        </p:nvSpPr>
        <p:spPr>
          <a:xfrm>
            <a:off x="177502" y="3293420"/>
            <a:ext cx="2090997" cy="2824173"/>
          </a:xfrm>
          <a:prstGeom prst="rect">
            <a:avLst/>
          </a:prstGeom>
          <a:noFill/>
          <a:ln w="28575">
            <a:solidFill>
              <a:schemeClr val="accent4">
                <a:lumMod val="20000"/>
                <a:lumOff val="80000"/>
              </a:schemeClr>
            </a:solidFill>
          </a:ln>
        </p:spPr>
        <p:txBody>
          <a:bodyPr wrap="square" lIns="182880" tIns="182880" rIns="91440" bIns="45720" rtlCol="0" anchor="t">
            <a:no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ptos" panose="020B0004020202020204" pitchFamily="34" charset="0"/>
                <a:ea typeface="+mn-ea"/>
                <a:cs typeface="+mn-cs"/>
              </a:rPr>
              <a:t>Understand resource equity and why it matters</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ptos" panose="020B0004020202020204" pitchFamily="34" charset="0"/>
                <a:ea typeface="+mn-ea"/>
                <a:cs typeface="+mn-cs"/>
              </a:rPr>
              <a:t>Decide if this process is right for our school</a:t>
            </a:r>
          </a:p>
        </p:txBody>
      </p:sp>
      <p:sp>
        <p:nvSpPr>
          <p:cNvPr id="2" name="TextBox 1">
            <a:extLst>
              <a:ext uri="{FF2B5EF4-FFF2-40B4-BE49-F238E27FC236}">
                <a16:creationId xmlns:a16="http://schemas.microsoft.com/office/drawing/2014/main" id="{5540C20B-154F-9F59-0E34-6DBA6BA6E63D}"/>
              </a:ext>
            </a:extLst>
          </p:cNvPr>
          <p:cNvSpPr txBox="1"/>
          <p:nvPr/>
        </p:nvSpPr>
        <p:spPr>
          <a:xfrm>
            <a:off x="177502" y="2047721"/>
            <a:ext cx="2093975" cy="1200328"/>
          </a:xfrm>
          <a:prstGeom prst="rect">
            <a:avLst/>
          </a:prstGeom>
          <a:solidFill>
            <a:schemeClr val="accent4">
              <a:lumMod val="20000"/>
              <a:lumOff val="80000"/>
            </a:schemeClr>
          </a:solidFill>
        </p:spPr>
        <p:txBody>
          <a:bodyPr wrap="square" lIns="182880" rIns="9144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Meeting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Introduction to Resource Equity</a:t>
            </a:r>
          </a:p>
        </p:txBody>
      </p:sp>
      <p:grpSp>
        <p:nvGrpSpPr>
          <p:cNvPr id="22" name="Group 21">
            <a:extLst>
              <a:ext uri="{FF2B5EF4-FFF2-40B4-BE49-F238E27FC236}">
                <a16:creationId xmlns:a16="http://schemas.microsoft.com/office/drawing/2014/main" id="{9F742E00-12F8-265C-09C4-D4E7B8FBFD7B}"/>
              </a:ext>
            </a:extLst>
          </p:cNvPr>
          <p:cNvGrpSpPr/>
          <p:nvPr/>
        </p:nvGrpSpPr>
        <p:grpSpPr>
          <a:xfrm>
            <a:off x="445882" y="5365718"/>
            <a:ext cx="1564912" cy="347574"/>
            <a:chOff x="253918" y="3418611"/>
            <a:chExt cx="1564912" cy="347574"/>
          </a:xfrm>
        </p:grpSpPr>
        <p:sp>
          <p:nvSpPr>
            <p:cNvPr id="23" name="Star: 5 Points 40">
              <a:extLst>
                <a:ext uri="{FF2B5EF4-FFF2-40B4-BE49-F238E27FC236}">
                  <a16:creationId xmlns:a16="http://schemas.microsoft.com/office/drawing/2014/main" id="{7A0E2E7B-7BF1-7A91-D074-BAB42C7B8D34}"/>
                </a:ext>
              </a:extLst>
            </p:cNvPr>
            <p:cNvSpPr/>
            <p:nvPr/>
          </p:nvSpPr>
          <p:spPr>
            <a:xfrm>
              <a:off x="253918" y="3418611"/>
              <a:ext cx="309390" cy="305794"/>
            </a:xfrm>
            <a:prstGeom prst="star5">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E3F12DC-CDC6-E08D-78F4-2EA9E0605C50}"/>
                </a:ext>
              </a:extLst>
            </p:cNvPr>
            <p:cNvSpPr txBox="1"/>
            <p:nvPr/>
          </p:nvSpPr>
          <p:spPr>
            <a:xfrm>
              <a:off x="568295" y="3427631"/>
              <a:ext cx="125053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3057"/>
                  </a:solidFill>
                  <a:effectLst/>
                  <a:uLnTx/>
                  <a:uFillTx/>
                  <a:latin typeface="Aptos" panose="020B0004020202020204" pitchFamily="34" charset="0"/>
                  <a:ea typeface="+mn-ea"/>
                  <a:cs typeface="+mn-cs"/>
                </a:rPr>
                <a:t>We’re here!</a:t>
              </a:r>
            </a:p>
          </p:txBody>
        </p:sp>
      </p:grpSp>
      <p:pic>
        <p:nvPicPr>
          <p:cNvPr id="32" name="Picture 31">
            <a:extLst>
              <a:ext uri="{FF2B5EF4-FFF2-40B4-BE49-F238E27FC236}">
                <a16:creationId xmlns:a16="http://schemas.microsoft.com/office/drawing/2014/main" id="{4307C67D-5FEE-EA01-7D15-7B5174231C19}"/>
              </a:ext>
            </a:extLst>
          </p:cNvPr>
          <p:cNvPicPr>
            <a:picLocks noChangeAspect="1"/>
          </p:cNvPicPr>
          <p:nvPr/>
        </p:nvPicPr>
        <p:blipFill>
          <a:blip r:embed="rId6"/>
          <a:stretch>
            <a:fillRect/>
          </a:stretch>
        </p:blipFill>
        <p:spPr>
          <a:xfrm>
            <a:off x="2308645" y="2557643"/>
            <a:ext cx="290095" cy="155326"/>
          </a:xfrm>
          <a:prstGeom prst="rect">
            <a:avLst/>
          </a:prstGeom>
        </p:spPr>
      </p:pic>
      <p:pic>
        <p:nvPicPr>
          <p:cNvPr id="33" name="Picture 32">
            <a:extLst>
              <a:ext uri="{FF2B5EF4-FFF2-40B4-BE49-F238E27FC236}">
                <a16:creationId xmlns:a16="http://schemas.microsoft.com/office/drawing/2014/main" id="{5367EA95-9211-29ED-4BFA-B47AAB492661}"/>
              </a:ext>
            </a:extLst>
          </p:cNvPr>
          <p:cNvPicPr>
            <a:picLocks noChangeAspect="1"/>
          </p:cNvPicPr>
          <p:nvPr/>
        </p:nvPicPr>
        <p:blipFill>
          <a:blip r:embed="rId6"/>
          <a:stretch>
            <a:fillRect/>
          </a:stretch>
        </p:blipFill>
        <p:spPr>
          <a:xfrm>
            <a:off x="4735154" y="2557643"/>
            <a:ext cx="290095" cy="155326"/>
          </a:xfrm>
          <a:prstGeom prst="rect">
            <a:avLst/>
          </a:prstGeom>
        </p:spPr>
      </p:pic>
      <p:pic>
        <p:nvPicPr>
          <p:cNvPr id="34" name="Picture 33">
            <a:extLst>
              <a:ext uri="{FF2B5EF4-FFF2-40B4-BE49-F238E27FC236}">
                <a16:creationId xmlns:a16="http://schemas.microsoft.com/office/drawing/2014/main" id="{6E14FA0C-1683-C9E8-E371-276E4AFBAF9E}"/>
              </a:ext>
            </a:extLst>
          </p:cNvPr>
          <p:cNvPicPr>
            <a:picLocks noChangeAspect="1"/>
          </p:cNvPicPr>
          <p:nvPr/>
        </p:nvPicPr>
        <p:blipFill>
          <a:blip r:embed="rId6"/>
          <a:stretch>
            <a:fillRect/>
          </a:stretch>
        </p:blipFill>
        <p:spPr>
          <a:xfrm>
            <a:off x="7161664" y="2557643"/>
            <a:ext cx="290095" cy="155326"/>
          </a:xfrm>
          <a:prstGeom prst="rect">
            <a:avLst/>
          </a:prstGeom>
        </p:spPr>
      </p:pic>
      <p:pic>
        <p:nvPicPr>
          <p:cNvPr id="36" name="Picture 35">
            <a:extLst>
              <a:ext uri="{FF2B5EF4-FFF2-40B4-BE49-F238E27FC236}">
                <a16:creationId xmlns:a16="http://schemas.microsoft.com/office/drawing/2014/main" id="{0C0F13A6-7649-3C69-1205-DD62923F00F0}"/>
              </a:ext>
            </a:extLst>
          </p:cNvPr>
          <p:cNvPicPr>
            <a:picLocks noChangeAspect="1"/>
          </p:cNvPicPr>
          <p:nvPr/>
        </p:nvPicPr>
        <p:blipFill>
          <a:blip r:embed="rId6"/>
          <a:stretch>
            <a:fillRect/>
          </a:stretch>
        </p:blipFill>
        <p:spPr>
          <a:xfrm>
            <a:off x="9598810" y="2557643"/>
            <a:ext cx="290095" cy="155326"/>
          </a:xfrm>
          <a:prstGeom prst="rect">
            <a:avLst/>
          </a:prstGeom>
        </p:spPr>
      </p:pic>
    </p:spTree>
    <p:extLst>
      <p:ext uri="{BB962C8B-B14F-4D97-AF65-F5344CB8AC3E}">
        <p14:creationId xmlns:p14="http://schemas.microsoft.com/office/powerpoint/2010/main" val="1179985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3A789-79F1-2C8B-9DF2-9503D543618F}"/>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3E42082-896B-7E8C-A2DA-8E690BFD9E0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3" name="think-cell data - do not delete" hidden="1">
                        <a:extLst>
                          <a:ext uri="{FF2B5EF4-FFF2-40B4-BE49-F238E27FC236}">
                            <a16:creationId xmlns:a16="http://schemas.microsoft.com/office/drawing/2014/main" id="{03E42082-896B-7E8C-A2DA-8E690BFD9E0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79B0B848-73D7-121F-2CC0-3E489777E238}"/>
              </a:ext>
            </a:extLst>
          </p:cNvPr>
          <p:cNvSpPr>
            <a:spLocks noGrp="1"/>
          </p:cNvSpPr>
          <p:nvPr>
            <p:ph type="sldNum" sz="quarter" idx="12"/>
          </p:nvPr>
        </p:nvSpPr>
        <p:spPr>
          <a:xfrm>
            <a:off x="8741664" y="6356350"/>
            <a:ext cx="331927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grpSp>
        <p:nvGrpSpPr>
          <p:cNvPr id="14" name="Group 13">
            <a:extLst>
              <a:ext uri="{FF2B5EF4-FFF2-40B4-BE49-F238E27FC236}">
                <a16:creationId xmlns:a16="http://schemas.microsoft.com/office/drawing/2014/main" id="{CD015F05-7337-AB84-329C-BFB862D23ABD}"/>
              </a:ext>
            </a:extLst>
          </p:cNvPr>
          <p:cNvGrpSpPr/>
          <p:nvPr/>
        </p:nvGrpSpPr>
        <p:grpSpPr>
          <a:xfrm>
            <a:off x="1902555" y="3077117"/>
            <a:ext cx="8386890" cy="3673903"/>
            <a:chOff x="1902554" y="3077117"/>
            <a:chExt cx="8386890" cy="3673903"/>
          </a:xfrm>
        </p:grpSpPr>
        <p:sp>
          <p:nvSpPr>
            <p:cNvPr id="4" name="Rectangle 3">
              <a:extLst>
                <a:ext uri="{FF2B5EF4-FFF2-40B4-BE49-F238E27FC236}">
                  <a16:creationId xmlns:a16="http://schemas.microsoft.com/office/drawing/2014/main" id="{D44C7B77-C794-A2D0-7241-E8B67B8C4BF2}"/>
                </a:ext>
              </a:extLst>
            </p:cNvPr>
            <p:cNvSpPr/>
            <p:nvPr/>
          </p:nvSpPr>
          <p:spPr>
            <a:xfrm>
              <a:off x="1902554" y="3077117"/>
              <a:ext cx="8386889" cy="3053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ptos" panose="020B0004020202020204" pitchFamily="34" charset="0"/>
                  <a:ea typeface="+mn-ea"/>
                  <a:cs typeface="+mn-cs"/>
                </a:rPr>
                <a:t>This work is already hard. Using materials from experts—developed out of research and on-the-ground application—can make it easier.  </a:t>
              </a:r>
              <a:br>
                <a:rPr kumimoji="0" lang="en-US" sz="2000" b="0" i="0" u="none" strike="noStrike" kern="1200" cap="none" spc="0" normalizeH="0" baseline="0" noProof="0">
                  <a:ln>
                    <a:noFill/>
                  </a:ln>
                  <a:solidFill>
                    <a:srgbClr val="000000"/>
                  </a:solidFill>
                  <a:effectLst/>
                  <a:uLnTx/>
                  <a:uFillTx/>
                  <a:latin typeface="Aptos" panose="020B0004020202020204" pitchFamily="34" charset="0"/>
                  <a:ea typeface="+mn-ea"/>
                  <a:cs typeface="+mn-cs"/>
                </a:rPr>
              </a:br>
              <a:endParaRPr kumimoji="0" lang="en-US" sz="105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ptos" panose="020B0004020202020204" pitchFamily="34" charset="0"/>
                  <a:ea typeface="+mn-ea"/>
                  <a:cs typeface="+mn-cs"/>
                </a:rPr>
                <a:t>This tested approach sets us up to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a:ln>
                    <a:noFill/>
                  </a:ln>
                  <a:solidFill>
                    <a:srgbClr val="000000"/>
                  </a:solidFill>
                  <a:effectLst/>
                  <a:uLnTx/>
                  <a:uFillTx/>
                  <a:latin typeface="Aptos" panose="020B0004020202020204" pitchFamily="34" charset="0"/>
                  <a:ea typeface="+mn-ea"/>
                  <a:cs typeface="+mn-cs"/>
                </a:rPr>
                <a:t> Assess how common resource inequities may show up at our school.</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a:ln>
                    <a:noFill/>
                  </a:ln>
                  <a:solidFill>
                    <a:srgbClr val="000000"/>
                  </a:solidFill>
                  <a:effectLst/>
                  <a:uLnTx/>
                  <a:uFillTx/>
                  <a:latin typeface="Aptos" panose="020B0004020202020204" pitchFamily="34" charset="0"/>
                  <a:ea typeface="+mn-ea"/>
                  <a:cs typeface="+mn-cs"/>
                </a:rPr>
                <a:t> Prioritize which resource inequities are most important to address.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a:ln>
                    <a:noFill/>
                  </a:ln>
                  <a:solidFill>
                    <a:srgbClr val="000000"/>
                  </a:solidFill>
                  <a:effectLst/>
                  <a:uLnTx/>
                  <a:uFillTx/>
                  <a:latin typeface="Aptos" panose="020B0004020202020204" pitchFamily="34" charset="0"/>
                  <a:ea typeface="+mn-ea"/>
                  <a:cs typeface="+mn-cs"/>
                </a:rPr>
                <a:t> Ground in data to understand our school's nuances.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a:ln>
                    <a:noFill/>
                  </a:ln>
                  <a:solidFill>
                    <a:srgbClr val="000000"/>
                  </a:solidFill>
                  <a:effectLst/>
                  <a:uLnTx/>
                  <a:uFillTx/>
                  <a:latin typeface="Aptos" panose="020B0004020202020204" pitchFamily="34" charset="0"/>
                  <a:ea typeface="+mn-ea"/>
                  <a:cs typeface="+mn-cs"/>
                </a:rPr>
                <a:t> Take action to help improve our students’ experiences and outcomes.</a:t>
              </a:r>
            </a:p>
          </p:txBody>
        </p:sp>
        <p:sp>
          <p:nvSpPr>
            <p:cNvPr id="33" name="TextBox 32">
              <a:extLst>
                <a:ext uri="{FF2B5EF4-FFF2-40B4-BE49-F238E27FC236}">
                  <a16:creationId xmlns:a16="http://schemas.microsoft.com/office/drawing/2014/main" id="{7B17966D-46F2-C892-D15A-7D962DE963DA}"/>
                </a:ext>
              </a:extLst>
            </p:cNvPr>
            <p:cNvSpPr txBox="1"/>
            <p:nvPr/>
          </p:nvSpPr>
          <p:spPr>
            <a:xfrm>
              <a:off x="1902555" y="6289355"/>
              <a:ext cx="8386889" cy="461665"/>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a:ea typeface="+mn-ea"/>
                  <a:cs typeface="+mn-cs"/>
                </a:rPr>
                <a:t>And remember: We can’t tackle every resource inequity in just five meetings! We'll think about this process as an ongoing cycle. In each cycle, we can evaluate and prioritize the inequities in our school that feel most important to address right now.</a:t>
              </a:r>
            </a:p>
          </p:txBody>
        </p:sp>
      </p:grpSp>
      <p:sp>
        <p:nvSpPr>
          <p:cNvPr id="34" name="Rectangle 33">
            <a:extLst>
              <a:ext uri="{FF2B5EF4-FFF2-40B4-BE49-F238E27FC236}">
                <a16:creationId xmlns:a16="http://schemas.microsoft.com/office/drawing/2014/main" id="{1D76CE99-3C0F-23BF-E8C7-FBE7C88BE791}"/>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itle 2">
            <a:extLst>
              <a:ext uri="{FF2B5EF4-FFF2-40B4-BE49-F238E27FC236}">
                <a16:creationId xmlns:a16="http://schemas.microsoft.com/office/drawing/2014/main" id="{2C21204B-E4EB-21AE-C373-206622F0822B}"/>
              </a:ext>
            </a:extLst>
          </p:cNvPr>
          <p:cNvSpPr txBox="1">
            <a:spLocks/>
          </p:cNvSpPr>
          <p:nvPr/>
        </p:nvSpPr>
        <p:spPr>
          <a:xfrm>
            <a:off x="354775" y="45425"/>
            <a:ext cx="106394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ptos" panose="020B0004020202020204" pitchFamily="34" charset="0"/>
                <a:ea typeface="+mj-ea"/>
                <a:cs typeface="+mj-cs"/>
              </a:rPr>
              <a:t>Why this process?</a:t>
            </a:r>
          </a:p>
        </p:txBody>
      </p:sp>
      <p:sp>
        <p:nvSpPr>
          <p:cNvPr id="2" name="TextBox 1">
            <a:extLst>
              <a:ext uri="{FF2B5EF4-FFF2-40B4-BE49-F238E27FC236}">
                <a16:creationId xmlns:a16="http://schemas.microsoft.com/office/drawing/2014/main" id="{FC1F968A-9650-187A-F2FC-5C9D61524DB7}"/>
              </a:ext>
            </a:extLst>
          </p:cNvPr>
          <p:cNvSpPr txBox="1"/>
          <p:nvPr/>
        </p:nvSpPr>
        <p:spPr>
          <a:xfrm>
            <a:off x="2657176" y="1792327"/>
            <a:ext cx="2093975" cy="972989"/>
          </a:xfrm>
          <a:prstGeom prst="rect">
            <a:avLst/>
          </a:prstGeom>
          <a:solidFill>
            <a:schemeClr val="accent4">
              <a:lumMod val="20000"/>
              <a:lumOff val="80000"/>
            </a:schemeClr>
          </a:solidFill>
        </p:spPr>
        <p:txBody>
          <a:bodyPr wrap="square" lIns="182880" rIns="9144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Meetings 2 &amp; 3</a:t>
            </a:r>
          </a:p>
        </p:txBody>
      </p:sp>
      <p:sp>
        <p:nvSpPr>
          <p:cNvPr id="5" name="TextBox 4">
            <a:extLst>
              <a:ext uri="{FF2B5EF4-FFF2-40B4-BE49-F238E27FC236}">
                <a16:creationId xmlns:a16="http://schemas.microsoft.com/office/drawing/2014/main" id="{097472C1-731B-D23C-9DFE-52DE4C92C5FA}"/>
              </a:ext>
            </a:extLst>
          </p:cNvPr>
          <p:cNvSpPr txBox="1"/>
          <p:nvPr/>
        </p:nvSpPr>
        <p:spPr>
          <a:xfrm>
            <a:off x="5136850" y="1791480"/>
            <a:ext cx="2093975" cy="972989"/>
          </a:xfrm>
          <a:prstGeom prst="rect">
            <a:avLst/>
          </a:prstGeom>
          <a:solidFill>
            <a:schemeClr val="bg2">
              <a:lumMod val="20000"/>
              <a:lumOff val="80000"/>
            </a:schemeClr>
          </a:solidFill>
          <a:ln>
            <a:noFill/>
            <a:prstDash val="lgDash"/>
          </a:ln>
        </p:spPr>
        <p:txBody>
          <a:bodyPr wrap="square" lIns="182880" rIns="9144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Asynchronous</a:t>
            </a:r>
          </a:p>
        </p:txBody>
      </p:sp>
      <p:sp>
        <p:nvSpPr>
          <p:cNvPr id="7" name="TextBox 6">
            <a:extLst>
              <a:ext uri="{FF2B5EF4-FFF2-40B4-BE49-F238E27FC236}">
                <a16:creationId xmlns:a16="http://schemas.microsoft.com/office/drawing/2014/main" id="{53892F13-97B8-C07A-4E99-52F018CC0CA3}"/>
              </a:ext>
            </a:extLst>
          </p:cNvPr>
          <p:cNvSpPr txBox="1"/>
          <p:nvPr/>
        </p:nvSpPr>
        <p:spPr>
          <a:xfrm>
            <a:off x="7616524" y="1792327"/>
            <a:ext cx="2093975" cy="972989"/>
          </a:xfrm>
          <a:prstGeom prst="rect">
            <a:avLst/>
          </a:prstGeom>
          <a:solidFill>
            <a:schemeClr val="accent4">
              <a:lumMod val="20000"/>
              <a:lumOff val="80000"/>
            </a:schemeClr>
          </a:solidFill>
        </p:spPr>
        <p:txBody>
          <a:bodyPr wrap="square" lIns="182880" tIns="45720" rIns="91440" bIns="4572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Meetings 4 &amp; 5</a:t>
            </a:r>
          </a:p>
        </p:txBody>
      </p:sp>
      <p:sp>
        <p:nvSpPr>
          <p:cNvPr id="8" name="Rectangle 7">
            <a:extLst>
              <a:ext uri="{FF2B5EF4-FFF2-40B4-BE49-F238E27FC236}">
                <a16:creationId xmlns:a16="http://schemas.microsoft.com/office/drawing/2014/main" id="{1246C7A5-05B8-D47C-1CA9-F0A549BADEA7}"/>
              </a:ext>
            </a:extLst>
          </p:cNvPr>
          <p:cNvSpPr/>
          <p:nvPr/>
        </p:nvSpPr>
        <p:spPr>
          <a:xfrm>
            <a:off x="10096196" y="1791480"/>
            <a:ext cx="1918302" cy="972989"/>
          </a:xfrm>
          <a:prstGeom prst="rect">
            <a:avLst/>
          </a:prstGeom>
          <a:solidFill>
            <a:schemeClr val="bg2">
              <a:lumMod val="20000"/>
              <a:lumOff val="80000"/>
            </a:schemeClr>
          </a:solidFill>
          <a:ln>
            <a:noFill/>
            <a:prstDash val="lgDash"/>
          </a:ln>
        </p:spPr>
        <p:style>
          <a:lnRef idx="2">
            <a:schemeClr val="accent1">
              <a:shade val="15000"/>
            </a:schemeClr>
          </a:lnRef>
          <a:fillRef idx="1">
            <a:schemeClr val="accent1"/>
          </a:fillRef>
          <a:effectRef idx="0">
            <a:schemeClr val="accent1"/>
          </a:effectRef>
          <a:fontRef idx="minor">
            <a:schemeClr val="lt1"/>
          </a:fontRef>
        </p:style>
        <p:txBody>
          <a:bodyPr lIns="182880" rtlCol="0" anchor="ctr" anchorCtr="0"/>
          <a:lstStyle/>
          <a:p>
            <a:pPr marL="0" marR="0" lvl="0" indent="0" algn="l" defTabSz="84455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a:ln/>
                <a:solidFill>
                  <a:prstClr val="black"/>
                </a:solidFill>
                <a:effectLst/>
                <a:uLnTx/>
                <a:uFillTx/>
                <a:latin typeface="Aptos" panose="020B0004020202020204" pitchFamily="34" charset="0"/>
                <a:ea typeface="+mn-ea"/>
                <a:cs typeface="+mn-cs"/>
              </a:rPr>
              <a:t>Ongoing</a:t>
            </a:r>
            <a:endParaRPr kumimoji="0" lang="en-US" sz="1400" b="1" i="0" u="none" strike="noStrike" kern="1200" cap="none" spc="0" normalizeH="0" baseline="0" noProof="0">
              <a:ln/>
              <a:solidFill>
                <a:prstClr val="black"/>
              </a:solidFill>
              <a:effectLst/>
              <a:uLnTx/>
              <a:uFillTx/>
              <a:latin typeface="Aptos" panose="020B0004020202020204" pitchFamily="34" charset="0"/>
              <a:ea typeface="+mn-ea"/>
              <a:cs typeface="+mn-cs"/>
            </a:endParaRPr>
          </a:p>
        </p:txBody>
      </p:sp>
      <p:sp>
        <p:nvSpPr>
          <p:cNvPr id="9" name="TextBox 8">
            <a:extLst>
              <a:ext uri="{FF2B5EF4-FFF2-40B4-BE49-F238E27FC236}">
                <a16:creationId xmlns:a16="http://schemas.microsoft.com/office/drawing/2014/main" id="{B0EE5E61-D7F6-1454-17EE-4AA166560B90}"/>
              </a:ext>
            </a:extLst>
          </p:cNvPr>
          <p:cNvSpPr txBox="1"/>
          <p:nvPr/>
        </p:nvSpPr>
        <p:spPr>
          <a:xfrm>
            <a:off x="177502" y="1791480"/>
            <a:ext cx="2093975" cy="972988"/>
          </a:xfrm>
          <a:prstGeom prst="rect">
            <a:avLst/>
          </a:prstGeom>
          <a:solidFill>
            <a:schemeClr val="accent4">
              <a:lumMod val="20000"/>
              <a:lumOff val="80000"/>
            </a:schemeClr>
          </a:solidFill>
        </p:spPr>
        <p:txBody>
          <a:bodyPr wrap="square" lIns="182880" rIns="9144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Meeting 1</a:t>
            </a:r>
          </a:p>
        </p:txBody>
      </p:sp>
      <p:pic>
        <p:nvPicPr>
          <p:cNvPr id="10" name="Picture 9">
            <a:extLst>
              <a:ext uri="{FF2B5EF4-FFF2-40B4-BE49-F238E27FC236}">
                <a16:creationId xmlns:a16="http://schemas.microsoft.com/office/drawing/2014/main" id="{5B8FC91B-0AC8-0A3F-EFD2-C299CD915B35}"/>
              </a:ext>
            </a:extLst>
          </p:cNvPr>
          <p:cNvPicPr>
            <a:picLocks noChangeAspect="1"/>
          </p:cNvPicPr>
          <p:nvPr/>
        </p:nvPicPr>
        <p:blipFill>
          <a:blip r:embed="rId5"/>
          <a:stretch>
            <a:fillRect/>
          </a:stretch>
        </p:blipFill>
        <p:spPr>
          <a:xfrm>
            <a:off x="2319278" y="2205706"/>
            <a:ext cx="290095" cy="155326"/>
          </a:xfrm>
          <a:prstGeom prst="rect">
            <a:avLst/>
          </a:prstGeom>
        </p:spPr>
      </p:pic>
      <p:pic>
        <p:nvPicPr>
          <p:cNvPr id="11" name="Picture 10">
            <a:extLst>
              <a:ext uri="{FF2B5EF4-FFF2-40B4-BE49-F238E27FC236}">
                <a16:creationId xmlns:a16="http://schemas.microsoft.com/office/drawing/2014/main" id="{FF417566-2C27-3043-7AEF-1B952B5C96DD}"/>
              </a:ext>
            </a:extLst>
          </p:cNvPr>
          <p:cNvPicPr>
            <a:picLocks noChangeAspect="1"/>
          </p:cNvPicPr>
          <p:nvPr/>
        </p:nvPicPr>
        <p:blipFill>
          <a:blip r:embed="rId5"/>
          <a:stretch>
            <a:fillRect/>
          </a:stretch>
        </p:blipFill>
        <p:spPr>
          <a:xfrm>
            <a:off x="4798952" y="2205706"/>
            <a:ext cx="290095" cy="155326"/>
          </a:xfrm>
          <a:prstGeom prst="rect">
            <a:avLst/>
          </a:prstGeom>
        </p:spPr>
      </p:pic>
      <p:pic>
        <p:nvPicPr>
          <p:cNvPr id="12" name="Picture 11">
            <a:extLst>
              <a:ext uri="{FF2B5EF4-FFF2-40B4-BE49-F238E27FC236}">
                <a16:creationId xmlns:a16="http://schemas.microsoft.com/office/drawing/2014/main" id="{5B5EFDCD-D719-B107-D5F6-055996B9249A}"/>
              </a:ext>
            </a:extLst>
          </p:cNvPr>
          <p:cNvPicPr>
            <a:picLocks noChangeAspect="1"/>
          </p:cNvPicPr>
          <p:nvPr/>
        </p:nvPicPr>
        <p:blipFill>
          <a:blip r:embed="rId5"/>
          <a:stretch>
            <a:fillRect/>
          </a:stretch>
        </p:blipFill>
        <p:spPr>
          <a:xfrm>
            <a:off x="7278626" y="2205706"/>
            <a:ext cx="290095" cy="155326"/>
          </a:xfrm>
          <a:prstGeom prst="rect">
            <a:avLst/>
          </a:prstGeom>
        </p:spPr>
      </p:pic>
      <p:pic>
        <p:nvPicPr>
          <p:cNvPr id="13" name="Picture 12">
            <a:extLst>
              <a:ext uri="{FF2B5EF4-FFF2-40B4-BE49-F238E27FC236}">
                <a16:creationId xmlns:a16="http://schemas.microsoft.com/office/drawing/2014/main" id="{5481757B-BC80-84BA-3966-54A0BC3FDE02}"/>
              </a:ext>
            </a:extLst>
          </p:cNvPr>
          <p:cNvPicPr>
            <a:picLocks noChangeAspect="1"/>
          </p:cNvPicPr>
          <p:nvPr/>
        </p:nvPicPr>
        <p:blipFill>
          <a:blip r:embed="rId5"/>
          <a:stretch>
            <a:fillRect/>
          </a:stretch>
        </p:blipFill>
        <p:spPr>
          <a:xfrm>
            <a:off x="9758300" y="2205706"/>
            <a:ext cx="290095" cy="155326"/>
          </a:xfrm>
          <a:prstGeom prst="rect">
            <a:avLst/>
          </a:prstGeom>
        </p:spPr>
      </p:pic>
    </p:spTree>
    <p:extLst>
      <p:ext uri="{BB962C8B-B14F-4D97-AF65-F5344CB8AC3E}">
        <p14:creationId xmlns:p14="http://schemas.microsoft.com/office/powerpoint/2010/main" val="21670782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40000"/>
            <a:lum/>
          </a:blip>
          <a:srcRect/>
          <a:tile tx="0" ty="0" sx="40000" sy="40000" flip="none" algn="tl"/>
        </a:blipFill>
        <a:effectLst/>
      </p:bgPr>
    </p:bg>
    <p:spTree>
      <p:nvGrpSpPr>
        <p:cNvPr id="1" name="">
          <a:extLst>
            <a:ext uri="{FF2B5EF4-FFF2-40B4-BE49-F238E27FC236}">
              <a16:creationId xmlns:a16="http://schemas.microsoft.com/office/drawing/2014/main" id="{0702C0E2-3C80-68A7-28CE-CDD67E60665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9212078-A9FF-0612-053B-078D3DA0DA33}"/>
              </a:ext>
            </a:extLst>
          </p:cNvPr>
          <p:cNvSpPr/>
          <p:nvPr/>
        </p:nvSpPr>
        <p:spPr>
          <a:xfrm>
            <a:off x="-4" y="0"/>
            <a:ext cx="12192003" cy="1652410"/>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3" name="think-cell data - do not delete" hidden="1">
            <a:extLst>
              <a:ext uri="{FF2B5EF4-FFF2-40B4-BE49-F238E27FC236}">
                <a16:creationId xmlns:a16="http://schemas.microsoft.com/office/drawing/2014/main" id="{548A1BA7-957D-BF3F-05FC-276AB302BB0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04" imgH="403" progId="TCLayout.ActiveDocument.1">
                  <p:embed/>
                </p:oleObj>
              </mc:Choice>
              <mc:Fallback>
                <p:oleObj name="think-cell Slide" r:id="rId5" imgW="404" imgH="403" progId="TCLayout.ActiveDocument.1">
                  <p:embed/>
                  <p:pic>
                    <p:nvPicPr>
                      <p:cNvPr id="13" name="think-cell data - do not delete" hidden="1">
                        <a:extLst>
                          <a:ext uri="{FF2B5EF4-FFF2-40B4-BE49-F238E27FC236}">
                            <a16:creationId xmlns:a16="http://schemas.microsoft.com/office/drawing/2014/main" id="{548A1BA7-957D-BF3F-05FC-276AB302BB0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itle 1">
            <a:extLst>
              <a:ext uri="{FF2B5EF4-FFF2-40B4-BE49-F238E27FC236}">
                <a16:creationId xmlns:a16="http://schemas.microsoft.com/office/drawing/2014/main" id="{3B4EA4EB-0141-3BE2-AC4E-80F066BBA92A}"/>
              </a:ext>
            </a:extLst>
          </p:cNvPr>
          <p:cNvSpPr txBox="1">
            <a:spLocks/>
          </p:cNvSpPr>
          <p:nvPr/>
        </p:nvSpPr>
        <p:spPr>
          <a:xfrm>
            <a:off x="369765" y="937924"/>
            <a:ext cx="9868517" cy="841957"/>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000" b="0" i="0" u="none" strike="noStrike" kern="1200" cap="none" spc="0" normalizeH="0" baseline="0" noProof="0">
                <a:ln>
                  <a:noFill/>
                </a:ln>
                <a:solidFill>
                  <a:prstClr val="white"/>
                </a:solidFill>
                <a:effectLst/>
                <a:uLnTx/>
                <a:uFillTx/>
                <a:latin typeface="Aptos" panose="020B0004020202020204" pitchFamily="34" charset="0"/>
                <a:cs typeface="Arial"/>
                <a:sym typeface="Arial"/>
              </a:rPr>
              <a:t>Reflect on these questions independently for a minute, and then share ideas as a group:</a:t>
            </a:r>
          </a:p>
        </p:txBody>
      </p:sp>
      <p:sp>
        <p:nvSpPr>
          <p:cNvPr id="2" name="Slide Number Placeholder 1">
            <a:extLst>
              <a:ext uri="{FF2B5EF4-FFF2-40B4-BE49-F238E27FC236}">
                <a16:creationId xmlns:a16="http://schemas.microsoft.com/office/drawing/2014/main" id="{7754EB7C-C459-1802-CBB0-C556213830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6" name="Title 2">
            <a:extLst>
              <a:ext uri="{FF2B5EF4-FFF2-40B4-BE49-F238E27FC236}">
                <a16:creationId xmlns:a16="http://schemas.microsoft.com/office/drawing/2014/main" id="{8EF4FBEB-CECC-6270-D758-87AA31E17014}"/>
              </a:ext>
            </a:extLst>
          </p:cNvPr>
          <p:cNvSpPr txBox="1">
            <a:spLocks/>
          </p:cNvSpPr>
          <p:nvPr/>
        </p:nvSpPr>
        <p:spPr>
          <a:xfrm>
            <a:off x="354775" y="45425"/>
            <a:ext cx="106394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ptos" panose="020B0004020202020204" pitchFamily="34" charset="0"/>
                <a:ea typeface="+mj-ea"/>
                <a:cs typeface="+mj-cs"/>
              </a:rPr>
              <a:t>Let’s Reflect and Discuss</a:t>
            </a:r>
          </a:p>
        </p:txBody>
      </p:sp>
      <p:sp>
        <p:nvSpPr>
          <p:cNvPr id="11" name="Thought Bubble: Cloud 13">
            <a:extLst>
              <a:ext uri="{FF2B5EF4-FFF2-40B4-BE49-F238E27FC236}">
                <a16:creationId xmlns:a16="http://schemas.microsoft.com/office/drawing/2014/main" id="{1064FDDD-90EA-76D5-BD2D-4FD77CF05752}"/>
              </a:ext>
            </a:extLst>
          </p:cNvPr>
          <p:cNvSpPr/>
          <p:nvPr/>
        </p:nvSpPr>
        <p:spPr>
          <a:xfrm flipH="1">
            <a:off x="5523607" y="4007336"/>
            <a:ext cx="5830191" cy="1912739"/>
          </a:xfrm>
          <a:prstGeom prst="wedgeRoundRectCallout">
            <a:avLst>
              <a:gd name="adj1" fmla="val -21915"/>
              <a:gd name="adj2" fmla="val 63049"/>
              <a:gd name="adj3" fmla="val 16667"/>
            </a:avLst>
          </a:prstGeom>
          <a:solidFill>
            <a:schemeClr val="bg1">
              <a:lumMod val="95000"/>
            </a:schemeClr>
          </a:solidFill>
          <a:ln>
            <a:noFill/>
          </a:ln>
          <a:effectLst>
            <a:outerShdw blurRad="114300" dist="50800" dir="276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3057"/>
                </a:solidFill>
                <a:effectLst/>
                <a:uLnTx/>
                <a:uFillTx/>
                <a:latin typeface="Aptos" panose="020B0004020202020204" pitchFamily="34" charset="0"/>
                <a:ea typeface="+mn-ea"/>
                <a:cs typeface="+mn-cs"/>
              </a:rPr>
              <a:t>What concerns would you have if we were to move forward with this process?​ What might we want to adjust?</a:t>
            </a:r>
          </a:p>
        </p:txBody>
      </p:sp>
      <p:sp>
        <p:nvSpPr>
          <p:cNvPr id="14" name="Thought Bubble: Cloud 13">
            <a:extLst>
              <a:ext uri="{FF2B5EF4-FFF2-40B4-BE49-F238E27FC236}">
                <a16:creationId xmlns:a16="http://schemas.microsoft.com/office/drawing/2014/main" id="{436DD350-D30A-47E2-8679-F6FACE37B6BC}"/>
              </a:ext>
            </a:extLst>
          </p:cNvPr>
          <p:cNvSpPr/>
          <p:nvPr/>
        </p:nvSpPr>
        <p:spPr>
          <a:xfrm flipH="1">
            <a:off x="3598980" y="2179417"/>
            <a:ext cx="4994031" cy="1700448"/>
          </a:xfrm>
          <a:prstGeom prst="wedgeRoundRectCallout">
            <a:avLst/>
          </a:prstGeom>
          <a:solidFill>
            <a:schemeClr val="bg1">
              <a:lumMod val="95000"/>
            </a:schemeClr>
          </a:solidFill>
          <a:ln>
            <a:noFill/>
          </a:ln>
          <a:effectLst>
            <a:outerShdw blurRad="114300" dist="50800" dir="276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3057"/>
                </a:solidFill>
                <a:effectLst/>
                <a:uLnTx/>
                <a:uFillTx/>
                <a:latin typeface="Aptos" panose="020B0004020202020204" pitchFamily="34" charset="0"/>
                <a:ea typeface="+mn-ea"/>
                <a:cs typeface="+mn-cs"/>
              </a:rPr>
              <a:t>Should we do it?</a:t>
            </a:r>
          </a:p>
        </p:txBody>
      </p:sp>
      <p:sp>
        <p:nvSpPr>
          <p:cNvPr id="16" name="Thought Bubble: Cloud 13">
            <a:extLst>
              <a:ext uri="{FF2B5EF4-FFF2-40B4-BE49-F238E27FC236}">
                <a16:creationId xmlns:a16="http://schemas.microsoft.com/office/drawing/2014/main" id="{AEB6785B-257A-892E-1DDE-6165E3F1B029}"/>
              </a:ext>
            </a:extLst>
          </p:cNvPr>
          <p:cNvSpPr/>
          <p:nvPr/>
        </p:nvSpPr>
        <p:spPr>
          <a:xfrm>
            <a:off x="1450428" y="3473936"/>
            <a:ext cx="3298710" cy="1912739"/>
          </a:xfrm>
          <a:prstGeom prst="wedgeRoundRectCallout">
            <a:avLst/>
          </a:prstGeom>
          <a:solidFill>
            <a:schemeClr val="bg1">
              <a:lumMod val="95000"/>
            </a:schemeClr>
          </a:solidFill>
          <a:ln>
            <a:noFill/>
          </a:ln>
          <a:effectLst>
            <a:outerShdw blurRad="114300" dist="50800" dir="276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3057"/>
                </a:solidFill>
                <a:effectLst/>
                <a:uLnTx/>
                <a:uFillTx/>
                <a:latin typeface="Aptos" panose="020B0004020202020204" pitchFamily="34" charset="0"/>
                <a:ea typeface="+mn-ea"/>
                <a:cs typeface="+mn-cs"/>
              </a:rPr>
              <a:t>Reactions? What about this process resonates with you?</a:t>
            </a:r>
          </a:p>
        </p:txBody>
      </p:sp>
    </p:spTree>
    <p:extLst>
      <p:ext uri="{BB962C8B-B14F-4D97-AF65-F5344CB8AC3E}">
        <p14:creationId xmlns:p14="http://schemas.microsoft.com/office/powerpoint/2010/main" val="24759012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019B6-6A84-7500-B257-CCE190CB32D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117F307-E529-4EA0-9BD0-30A86298F282}"/>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2">
            <a:extLst>
              <a:ext uri="{FF2B5EF4-FFF2-40B4-BE49-F238E27FC236}">
                <a16:creationId xmlns:a16="http://schemas.microsoft.com/office/drawing/2014/main" id="{19D39C80-FDE7-5624-88FE-A9FB6B3E8B62}"/>
              </a:ext>
            </a:extLst>
          </p:cNvPr>
          <p:cNvSpPr txBox="1">
            <a:spLocks/>
          </p:cNvSpPr>
          <p:nvPr/>
        </p:nvSpPr>
        <p:spPr>
          <a:xfrm>
            <a:off x="354775" y="45425"/>
            <a:ext cx="106394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ptos" panose="020B0004020202020204" pitchFamily="34" charset="0"/>
                <a:ea typeface="+mj-ea"/>
                <a:cs typeface="+mj-cs"/>
              </a:rPr>
              <a:t>Logistics and next steps</a:t>
            </a:r>
          </a:p>
        </p:txBody>
      </p:sp>
      <p:sp>
        <p:nvSpPr>
          <p:cNvPr id="7" name="Text Placeholder 2">
            <a:extLst>
              <a:ext uri="{FF2B5EF4-FFF2-40B4-BE49-F238E27FC236}">
                <a16:creationId xmlns:a16="http://schemas.microsoft.com/office/drawing/2014/main" id="{FC7E42A0-1197-92B7-F0AC-356B2C0294CD}"/>
              </a:ext>
            </a:extLst>
          </p:cNvPr>
          <p:cNvSpPr txBox="1">
            <a:spLocks/>
          </p:cNvSpPr>
          <p:nvPr/>
        </p:nvSpPr>
        <p:spPr>
          <a:xfrm>
            <a:off x="623021" y="2110520"/>
            <a:ext cx="7095136" cy="3477875"/>
          </a:xfrm>
          <a:prstGeom prst="rect">
            <a:avLst/>
          </a:prstGeom>
        </p:spPr>
        <p:txBody>
          <a:bodyPr wrap="square" lIns="91440" tIns="45720" rIns="91440" bIns="45720" anchor="t">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342900" marR="0" lvl="0" indent="-342900" algn="l" defTabSz="914400" rtl="0" eaLnBrk="1" fontAlgn="base" latinLnBrk="0" hangingPunct="1">
              <a:lnSpc>
                <a:spcPct val="100000"/>
              </a:lnSpc>
              <a:spcBef>
                <a:spcPts val="0"/>
              </a:spcBef>
              <a:spcAft>
                <a:spcPts val="2400"/>
              </a:spcAft>
              <a:buClr>
                <a:srgbClr val="000000"/>
              </a:buClr>
              <a:buSzTx/>
              <a:buFont typeface="Wingdings" pitchFamily="2" charset="2"/>
              <a:buChar char="q"/>
              <a:tabLst/>
              <a:defRPr/>
            </a:pPr>
            <a:r>
              <a:rPr kumimoji="0" lang="en-US" sz="2000" b="0" i="0" u="none" strike="noStrike" kern="1200" cap="none" spc="0" normalizeH="0" baseline="0" noProof="0">
                <a:ln>
                  <a:noFill/>
                </a:ln>
                <a:solidFill>
                  <a:prstClr val="black"/>
                </a:solidFill>
                <a:effectLst/>
                <a:uLnTx/>
                <a:uFillTx/>
                <a:latin typeface="Aptos" panose="020B0004020202020204" pitchFamily="34" charset="0"/>
                <a:cs typeface="Arial"/>
                <a:sym typeface="Arial"/>
              </a:rPr>
              <a:t>When should we meet?</a:t>
            </a:r>
          </a:p>
          <a:p>
            <a:pPr marL="342900" marR="0" lvl="0" indent="-342900" algn="l" defTabSz="914400" rtl="0" eaLnBrk="1" fontAlgn="base" latinLnBrk="0" hangingPunct="1">
              <a:lnSpc>
                <a:spcPct val="100000"/>
              </a:lnSpc>
              <a:spcBef>
                <a:spcPts val="0"/>
              </a:spcBef>
              <a:spcAft>
                <a:spcPts val="2400"/>
              </a:spcAft>
              <a:buClr>
                <a:srgbClr val="000000"/>
              </a:buClr>
              <a:buSzTx/>
              <a:buFont typeface="Wingdings" pitchFamily="2" charset="2"/>
              <a:buChar char="q"/>
              <a:tabLst/>
              <a:defRPr/>
            </a:pPr>
            <a:r>
              <a:rPr kumimoji="0" lang="en-US" sz="2000" b="0" i="0" u="none" strike="noStrike" kern="1200" cap="none" spc="0" normalizeH="0" baseline="0" noProof="0">
                <a:ln>
                  <a:noFill/>
                </a:ln>
                <a:solidFill>
                  <a:prstClr val="black"/>
                </a:solidFill>
                <a:effectLst/>
                <a:uLnTx/>
                <a:uFillTx/>
                <a:latin typeface="Aptos" panose="020B0004020202020204" pitchFamily="34" charset="0"/>
                <a:cs typeface="Arial"/>
                <a:sym typeface="Arial"/>
              </a:rPr>
              <a:t>How frequently do we want to meet (weekly, biweekly, etc.)?</a:t>
            </a:r>
          </a:p>
          <a:p>
            <a:pPr marL="342900" marR="0" lvl="0" indent="-342900" algn="l" defTabSz="914400" rtl="0" eaLnBrk="1" fontAlgn="base" latinLnBrk="0" hangingPunct="1">
              <a:lnSpc>
                <a:spcPct val="100000"/>
              </a:lnSpc>
              <a:spcBef>
                <a:spcPts val="0"/>
              </a:spcBef>
              <a:spcAft>
                <a:spcPts val="2400"/>
              </a:spcAft>
              <a:buClr>
                <a:srgbClr val="000000"/>
              </a:buClr>
              <a:buSzTx/>
              <a:buFont typeface="Wingdings" pitchFamily="2" charset="2"/>
              <a:buChar char="q"/>
              <a:tabLst/>
              <a:defRPr/>
            </a:pPr>
            <a:r>
              <a:rPr kumimoji="0" lang="en-US" sz="2000" b="0" i="0" u="none" strike="noStrike" kern="1200" cap="none" spc="0" normalizeH="0" baseline="0" noProof="0">
                <a:ln>
                  <a:noFill/>
                </a:ln>
                <a:solidFill>
                  <a:prstClr val="black"/>
                </a:solidFill>
                <a:effectLst/>
                <a:uLnTx/>
                <a:uFillTx/>
                <a:latin typeface="Aptos" panose="020B0004020202020204" pitchFamily="34" charset="0"/>
                <a:cs typeface="Arial"/>
                <a:sym typeface="Arial"/>
              </a:rPr>
              <a:t>Will we use existing scheduled meeting time or set up additional time? If the former, will that have implications </a:t>
            </a:r>
            <a:br>
              <a:rPr kumimoji="0" lang="en-US" sz="2000" b="0" i="0" u="none" strike="noStrike" kern="1200" cap="none" spc="0" normalizeH="0" baseline="0" noProof="0">
                <a:ln>
                  <a:noFill/>
                </a:ln>
                <a:solidFill>
                  <a:prstClr val="black"/>
                </a:solidFill>
                <a:effectLst/>
                <a:uLnTx/>
                <a:uFillTx/>
                <a:latin typeface="Aptos" panose="020B0004020202020204" pitchFamily="34" charset="0"/>
                <a:cs typeface="Arial"/>
                <a:sym typeface="Arial"/>
              </a:rPr>
            </a:br>
            <a:r>
              <a:rPr kumimoji="0" lang="en-US" sz="2000" b="0" i="0" u="none" strike="noStrike" kern="1200" cap="none" spc="0" normalizeH="0" baseline="0" noProof="0">
                <a:ln>
                  <a:noFill/>
                </a:ln>
                <a:solidFill>
                  <a:prstClr val="black"/>
                </a:solidFill>
                <a:effectLst/>
                <a:uLnTx/>
                <a:uFillTx/>
                <a:latin typeface="Aptos" panose="020B0004020202020204" pitchFamily="34" charset="0"/>
                <a:cs typeface="Arial"/>
                <a:sym typeface="Arial"/>
              </a:rPr>
              <a:t>for other things we need to tackle? </a:t>
            </a:r>
          </a:p>
          <a:p>
            <a:pPr marL="342900" marR="0" lvl="0" indent="-342900" algn="l" defTabSz="914400" rtl="0" eaLnBrk="1" fontAlgn="base" latinLnBrk="0" hangingPunct="1">
              <a:lnSpc>
                <a:spcPct val="100000"/>
              </a:lnSpc>
              <a:spcBef>
                <a:spcPts val="0"/>
              </a:spcBef>
              <a:spcAft>
                <a:spcPts val="2400"/>
              </a:spcAft>
              <a:buClr>
                <a:srgbClr val="000000"/>
              </a:buClr>
              <a:buSzTx/>
              <a:buFont typeface="Wingdings" pitchFamily="2" charset="2"/>
              <a:buChar char="q"/>
              <a:tabLst/>
              <a:defRPr/>
            </a:pPr>
            <a:r>
              <a:rPr kumimoji="0" lang="en-US" sz="2000" b="0" i="0" u="none" strike="noStrike" kern="1200" cap="none" spc="0" normalizeH="0" baseline="0" noProof="0">
                <a:ln>
                  <a:noFill/>
                </a:ln>
                <a:solidFill>
                  <a:prstClr val="black"/>
                </a:solidFill>
                <a:effectLst/>
                <a:uLnTx/>
                <a:uFillTx/>
                <a:latin typeface="Aptos" panose="020B0004020202020204" pitchFamily="34" charset="0"/>
                <a:cs typeface="Arial"/>
                <a:sym typeface="Arial"/>
              </a:rPr>
              <a:t>Will anyone volunteer to set up our next four meetings?</a:t>
            </a:r>
          </a:p>
          <a:p>
            <a:pPr marL="342900" marR="0" lvl="0" indent="-342900" algn="l" defTabSz="914400" rtl="0" eaLnBrk="1" fontAlgn="base" latinLnBrk="0" hangingPunct="1">
              <a:lnSpc>
                <a:spcPct val="100000"/>
              </a:lnSpc>
              <a:spcBef>
                <a:spcPts val="0"/>
              </a:spcBef>
              <a:spcAft>
                <a:spcPts val="2400"/>
              </a:spcAft>
              <a:buClr>
                <a:srgbClr val="000000"/>
              </a:buClr>
              <a:buSzTx/>
              <a:buFont typeface="Wingdings" pitchFamily="2" charset="2"/>
              <a:buChar char="q"/>
              <a:tabLst/>
              <a:defRPr/>
            </a:pPr>
            <a:r>
              <a:rPr kumimoji="0" lang="en-US" sz="2000" b="0" i="0" u="none" strike="noStrike" kern="1200" cap="none" spc="0" normalizeH="0" baseline="0" noProof="0">
                <a:ln>
                  <a:noFill/>
                </a:ln>
                <a:solidFill>
                  <a:prstClr val="black"/>
                </a:solidFill>
                <a:effectLst/>
                <a:uLnTx/>
                <a:uFillTx/>
                <a:latin typeface="Aptos" panose="020B0004020202020204" pitchFamily="34" charset="0"/>
                <a:cs typeface="Arial"/>
                <a:sym typeface="Arial"/>
              </a:rPr>
              <a:t>What else? </a:t>
            </a:r>
          </a:p>
        </p:txBody>
      </p:sp>
      <p:graphicFrame>
        <p:nvGraphicFramePr>
          <p:cNvPr id="3" name="think-cell data - do not delete" hidden="1">
            <a:extLst>
              <a:ext uri="{FF2B5EF4-FFF2-40B4-BE49-F238E27FC236}">
                <a16:creationId xmlns:a16="http://schemas.microsoft.com/office/drawing/2014/main" id="{8238CF48-F014-ED29-F1CF-140E530EDCE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3" name="think-cell data - do not delete" hidden="1">
                        <a:extLst>
                          <a:ext uri="{FF2B5EF4-FFF2-40B4-BE49-F238E27FC236}">
                            <a16:creationId xmlns:a16="http://schemas.microsoft.com/office/drawing/2014/main" id="{8238CF48-F014-ED29-F1CF-140E530EDCE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34395CD7-6C23-43D2-BC58-F7E801EDB1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pic>
        <p:nvPicPr>
          <p:cNvPr id="10" name="Picture 9">
            <a:extLst>
              <a:ext uri="{FF2B5EF4-FFF2-40B4-BE49-F238E27FC236}">
                <a16:creationId xmlns:a16="http://schemas.microsoft.com/office/drawing/2014/main" id="{45FF0F75-64DC-615B-6732-8B7759C9502E}"/>
              </a:ext>
            </a:extLst>
          </p:cNvPr>
          <p:cNvPicPr>
            <a:picLocks noChangeAspect="1"/>
          </p:cNvPicPr>
          <p:nvPr/>
        </p:nvPicPr>
        <p:blipFill>
          <a:blip r:embed="rId5"/>
          <a:srcRect l="22354" t="4492" r="36080" b="6620"/>
          <a:stretch/>
        </p:blipFill>
        <p:spPr>
          <a:xfrm>
            <a:off x="8307092" y="1313732"/>
            <a:ext cx="3884907" cy="5544268"/>
          </a:xfrm>
          <a:prstGeom prst="rect">
            <a:avLst/>
          </a:prstGeom>
        </p:spPr>
      </p:pic>
    </p:spTree>
    <p:extLst>
      <p:ext uri="{BB962C8B-B14F-4D97-AF65-F5344CB8AC3E}">
        <p14:creationId xmlns:p14="http://schemas.microsoft.com/office/powerpoint/2010/main" val="1912341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C8920-25A7-F31C-77BE-807EAE6A601D}"/>
            </a:ext>
          </a:extLst>
        </p:cNvPr>
        <p:cNvGrpSpPr/>
        <p:nvPr/>
      </p:nvGrpSpPr>
      <p:grpSpPr>
        <a:xfrm>
          <a:off x="0" y="0"/>
          <a:ext cx="0" cy="0"/>
          <a:chOff x="0" y="0"/>
          <a:chExt cx="0" cy="0"/>
        </a:xfrm>
      </p:grpSpPr>
      <p:sp>
        <p:nvSpPr>
          <p:cNvPr id="12" name="Title 2">
            <a:extLst>
              <a:ext uri="{FF2B5EF4-FFF2-40B4-BE49-F238E27FC236}">
                <a16:creationId xmlns:a16="http://schemas.microsoft.com/office/drawing/2014/main" id="{01ACD6DC-38D4-BD9E-2AEE-AD81405E9DDE}"/>
              </a:ext>
            </a:extLst>
          </p:cNvPr>
          <p:cNvSpPr txBox="1">
            <a:spLocks/>
          </p:cNvSpPr>
          <p:nvPr/>
        </p:nvSpPr>
        <p:spPr>
          <a:xfrm>
            <a:off x="356318" y="241508"/>
            <a:ext cx="11704618" cy="11485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a:ln>
                  <a:noFill/>
                </a:ln>
                <a:solidFill>
                  <a:prstClr val="white"/>
                </a:solidFill>
                <a:effectLst/>
                <a:uLnTx/>
                <a:uFillTx/>
                <a:latin typeface="Aptos" panose="020B0004020202020204" pitchFamily="34" charset="0"/>
                <a:ea typeface="+mj-ea"/>
                <a:cs typeface="+mj-cs"/>
              </a:rPr>
              <a:t>Previewing our next meeting</a:t>
            </a:r>
          </a:p>
        </p:txBody>
      </p:sp>
      <p:graphicFrame>
        <p:nvGraphicFramePr>
          <p:cNvPr id="3" name="think-cell data - do not delete" hidden="1">
            <a:extLst>
              <a:ext uri="{FF2B5EF4-FFF2-40B4-BE49-F238E27FC236}">
                <a16:creationId xmlns:a16="http://schemas.microsoft.com/office/drawing/2014/main" id="{AEBF1E0A-C553-9608-BC5C-20864E6F2C4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3" name="think-cell data - do not delete" hidden="1">
                        <a:extLst>
                          <a:ext uri="{FF2B5EF4-FFF2-40B4-BE49-F238E27FC236}">
                            <a16:creationId xmlns:a16="http://schemas.microsoft.com/office/drawing/2014/main" id="{AEBF1E0A-C553-9608-BC5C-20864E6F2C4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0E3EE77F-AC49-CCAF-6A33-09BF30E34DD7}"/>
              </a:ext>
            </a:extLst>
          </p:cNvPr>
          <p:cNvSpPr txBox="1"/>
          <p:nvPr/>
        </p:nvSpPr>
        <p:spPr>
          <a:xfrm>
            <a:off x="2613753" y="2048568"/>
            <a:ext cx="2093975" cy="1200329"/>
          </a:xfrm>
          <a:prstGeom prst="rect">
            <a:avLst/>
          </a:prstGeom>
          <a:solidFill>
            <a:schemeClr val="accent4">
              <a:lumMod val="20000"/>
              <a:lumOff val="80000"/>
            </a:schemeClr>
          </a:solidFill>
        </p:spPr>
        <p:txBody>
          <a:bodyPr wrap="square" lIns="182880" rIns="9144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Meetings 2 &amp;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Review and Prioritize Key Inequities</a:t>
            </a:r>
          </a:p>
        </p:txBody>
      </p:sp>
      <p:sp>
        <p:nvSpPr>
          <p:cNvPr id="56" name="TextBox 55">
            <a:extLst>
              <a:ext uri="{FF2B5EF4-FFF2-40B4-BE49-F238E27FC236}">
                <a16:creationId xmlns:a16="http://schemas.microsoft.com/office/drawing/2014/main" id="{7D4C53D7-0548-9A83-3742-D8FE35547C37}"/>
              </a:ext>
            </a:extLst>
          </p:cNvPr>
          <p:cNvSpPr txBox="1"/>
          <p:nvPr/>
        </p:nvSpPr>
        <p:spPr>
          <a:xfrm>
            <a:off x="2612513" y="3293420"/>
            <a:ext cx="2091989" cy="2823918"/>
          </a:xfrm>
          <a:prstGeom prst="rect">
            <a:avLst/>
          </a:prstGeom>
          <a:noFill/>
          <a:ln w="28575">
            <a:solidFill>
              <a:schemeClr val="accent4">
                <a:lumMod val="20000"/>
                <a:lumOff val="80000"/>
              </a:schemeClr>
            </a:solidFill>
          </a:ln>
        </p:spPr>
        <p:txBody>
          <a:bodyPr wrap="square" lIns="182880" tIns="182880" rIns="91440" bIns="45720" rtlCol="0" anchor="t">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400" b="1" i="0" u="none" strike="noStrike" kern="1200" cap="none" spc="0" normalizeH="0" baseline="0" noProof="0">
                <a:ln>
                  <a:noFill/>
                </a:ln>
                <a:solidFill>
                  <a:prstClr val="black"/>
                </a:solidFill>
                <a:effectLst/>
                <a:uLnTx/>
                <a:uFillTx/>
                <a:latin typeface="Aptos" panose="020B0004020202020204" pitchFamily="34" charset="0"/>
                <a:ea typeface="+mn-ea"/>
                <a:cs typeface="+mn-cs"/>
              </a:rPr>
              <a:t>In the next meeting</a:t>
            </a: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a:t>
            </a:r>
          </a:p>
          <a:p>
            <a:pPr marL="102870" marR="0" lvl="0" indent="-10287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Explore 5 common resource inequities</a:t>
            </a:r>
          </a:p>
          <a:p>
            <a:pPr marL="102870" marR="0" lvl="0" indent="-10287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Discuss the degree to which each resource inequity might be occurring in our school</a:t>
            </a:r>
          </a:p>
          <a:p>
            <a:pPr marL="102870" marR="0" lvl="0" indent="-10287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Begin to prioritize resource inequities to further investigate</a:t>
            </a:r>
          </a:p>
        </p:txBody>
      </p:sp>
      <p:sp>
        <p:nvSpPr>
          <p:cNvPr id="5" name="TextBox 4">
            <a:extLst>
              <a:ext uri="{FF2B5EF4-FFF2-40B4-BE49-F238E27FC236}">
                <a16:creationId xmlns:a16="http://schemas.microsoft.com/office/drawing/2014/main" id="{FC6453AB-A583-36FC-1114-84AEE6BF3E85}"/>
              </a:ext>
            </a:extLst>
          </p:cNvPr>
          <p:cNvSpPr txBox="1"/>
          <p:nvPr/>
        </p:nvSpPr>
        <p:spPr>
          <a:xfrm>
            <a:off x="5050004" y="2047721"/>
            <a:ext cx="2091989" cy="1200329"/>
          </a:xfrm>
          <a:prstGeom prst="rect">
            <a:avLst/>
          </a:prstGeom>
          <a:solidFill>
            <a:schemeClr val="bg2">
              <a:lumMod val="20000"/>
              <a:lumOff val="80000"/>
            </a:schemeClr>
          </a:solidFill>
          <a:ln>
            <a:noFill/>
            <a:prstDash val="lgDash"/>
          </a:ln>
        </p:spPr>
        <p:txBody>
          <a:bodyPr wrap="square" lIns="182880" rIns="9144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Asynchronous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Data Collection</a:t>
            </a:r>
          </a:p>
        </p:txBody>
      </p:sp>
      <p:sp>
        <p:nvSpPr>
          <p:cNvPr id="57" name="TextBox 56">
            <a:extLst>
              <a:ext uri="{FF2B5EF4-FFF2-40B4-BE49-F238E27FC236}">
                <a16:creationId xmlns:a16="http://schemas.microsoft.com/office/drawing/2014/main" id="{0B57ADF4-9599-3910-0EA2-005B367ACD15}"/>
              </a:ext>
            </a:extLst>
          </p:cNvPr>
          <p:cNvSpPr txBox="1"/>
          <p:nvPr/>
        </p:nvSpPr>
        <p:spPr>
          <a:xfrm>
            <a:off x="5048516" y="3293421"/>
            <a:ext cx="2091989" cy="2823916"/>
          </a:xfrm>
          <a:prstGeom prst="rect">
            <a:avLst/>
          </a:prstGeom>
          <a:noFill/>
          <a:ln w="12700">
            <a:solidFill>
              <a:schemeClr val="bg2">
                <a:lumMod val="40000"/>
                <a:lumOff val="60000"/>
              </a:schemeClr>
            </a:solidFill>
            <a:prstDash val="lgDash"/>
          </a:ln>
        </p:spPr>
        <p:txBody>
          <a:bodyPr wrap="square" lIns="182880" tIns="182880" rIns="91440" bIns="45720" rtlCol="0" anchor="t">
            <a:no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Source relevant qualitative and quantitative data related to our priority resource inequities</a:t>
            </a:r>
          </a:p>
        </p:txBody>
      </p:sp>
      <p:sp>
        <p:nvSpPr>
          <p:cNvPr id="6" name="TextBox 5">
            <a:extLst>
              <a:ext uri="{FF2B5EF4-FFF2-40B4-BE49-F238E27FC236}">
                <a16:creationId xmlns:a16="http://schemas.microsoft.com/office/drawing/2014/main" id="{261DE076-7849-079E-ADDD-6D0456E2BCB0}"/>
              </a:ext>
            </a:extLst>
          </p:cNvPr>
          <p:cNvSpPr txBox="1"/>
          <p:nvPr/>
        </p:nvSpPr>
        <p:spPr>
          <a:xfrm>
            <a:off x="7484269" y="2048568"/>
            <a:ext cx="2093975" cy="1200329"/>
          </a:xfrm>
          <a:prstGeom prst="rect">
            <a:avLst/>
          </a:prstGeom>
          <a:solidFill>
            <a:schemeClr val="accent4">
              <a:lumMod val="20000"/>
              <a:lumOff val="80000"/>
            </a:schemeClr>
          </a:solidFill>
        </p:spPr>
        <p:txBody>
          <a:bodyPr wrap="square" lIns="182880" tIns="45720" rIns="91440" bIns="4572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Meetings 4 &amp; 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Meaning Making and Action Planning</a:t>
            </a:r>
          </a:p>
        </p:txBody>
      </p:sp>
      <p:sp>
        <p:nvSpPr>
          <p:cNvPr id="58" name="TextBox 57">
            <a:extLst>
              <a:ext uri="{FF2B5EF4-FFF2-40B4-BE49-F238E27FC236}">
                <a16:creationId xmlns:a16="http://schemas.microsoft.com/office/drawing/2014/main" id="{1DC703B9-46E2-F735-76D5-671CC68BB6A5}"/>
              </a:ext>
            </a:extLst>
          </p:cNvPr>
          <p:cNvSpPr txBox="1"/>
          <p:nvPr/>
        </p:nvSpPr>
        <p:spPr>
          <a:xfrm>
            <a:off x="7484519" y="3293420"/>
            <a:ext cx="2091989" cy="2823916"/>
          </a:xfrm>
          <a:prstGeom prst="rect">
            <a:avLst/>
          </a:prstGeom>
          <a:solidFill>
            <a:schemeClr val="bg1"/>
          </a:solidFill>
          <a:ln w="28575">
            <a:solidFill>
              <a:schemeClr val="accent4">
                <a:lumMod val="20000"/>
                <a:lumOff val="80000"/>
              </a:schemeClr>
            </a:solidFill>
          </a:ln>
        </p:spPr>
        <p:txBody>
          <a:bodyPr wrap="square" lIns="182880" tIns="182880" rIns="91440" bIns="45720" rtlCol="0" anchor="t">
            <a:no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Dive deep into our priority resource inequities with our own data</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Discuss trends</a:t>
            </a:r>
            <a:b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b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and underlying factors</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Identify and align on actions and next steps</a:t>
            </a:r>
          </a:p>
        </p:txBody>
      </p:sp>
      <p:sp>
        <p:nvSpPr>
          <p:cNvPr id="8" name="Slide Number Placeholder 7">
            <a:extLst>
              <a:ext uri="{FF2B5EF4-FFF2-40B4-BE49-F238E27FC236}">
                <a16:creationId xmlns:a16="http://schemas.microsoft.com/office/drawing/2014/main" id="{FD268135-0E61-4AEE-8D23-160A19EF7B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20" name="Rectangle 19">
            <a:extLst>
              <a:ext uri="{FF2B5EF4-FFF2-40B4-BE49-F238E27FC236}">
                <a16:creationId xmlns:a16="http://schemas.microsoft.com/office/drawing/2014/main" id="{4B240F99-C5AA-C679-6B50-86722DC34AA1}"/>
              </a:ext>
            </a:extLst>
          </p:cNvPr>
          <p:cNvSpPr/>
          <p:nvPr/>
        </p:nvSpPr>
        <p:spPr>
          <a:xfrm>
            <a:off x="9920522" y="3293421"/>
            <a:ext cx="2091989" cy="2823915"/>
          </a:xfrm>
          <a:prstGeom prst="rect">
            <a:avLst/>
          </a:prstGeom>
          <a:noFill/>
          <a:ln>
            <a:solidFill>
              <a:schemeClr val="bg2">
                <a:lumMod val="40000"/>
                <a:lumOff val="6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lIns="182880" tIns="182880" rIns="91440" bIns="45720" rtlCol="0" anchor="t" anchorCtr="0"/>
          <a:lstStyle/>
          <a:p>
            <a:pPr marL="0" marR="0" lvl="0" indent="0" algn="l" defTabSz="844550" rtl="0" eaLnBrk="1" fontAlgn="auto" latinLnBrk="0" hangingPunct="1">
              <a:lnSpc>
                <a:spcPct val="90000"/>
              </a:lnSpc>
              <a:spcBef>
                <a:spcPct val="0"/>
              </a:spcBef>
              <a:spcAft>
                <a:spcPts val="1800"/>
              </a:spcAft>
              <a:buClrTx/>
              <a:buSzTx/>
              <a:buFontTx/>
              <a:buNone/>
              <a:tabLst/>
              <a:defRPr/>
            </a:pP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Work together to implement action steps and measure success</a:t>
            </a:r>
          </a:p>
          <a:p>
            <a:pPr marL="0" marR="0" lvl="0" indent="0" algn="l" defTabSz="844550" rtl="0" eaLnBrk="1" fontAlgn="auto" latinLnBrk="0" hangingPunct="1">
              <a:lnSpc>
                <a:spcPct val="90000"/>
              </a:lnSpc>
              <a:spcBef>
                <a:spcPct val="0"/>
              </a:spcBef>
              <a:spcAft>
                <a:spcPts val="1800"/>
              </a:spcAft>
              <a:buClrTx/>
              <a:buSzTx/>
              <a:buFontTx/>
              <a:buNone/>
              <a:tabLst/>
              <a:defRPr/>
            </a:pP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At any point, </a:t>
            </a:r>
            <a:b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b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restart this process at Meeting 2 to reevaluate/</a:t>
            </a:r>
            <a:b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b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reprioritize resource inequities</a:t>
            </a:r>
          </a:p>
        </p:txBody>
      </p:sp>
      <p:sp>
        <p:nvSpPr>
          <p:cNvPr id="21" name="Rectangle 20">
            <a:extLst>
              <a:ext uri="{FF2B5EF4-FFF2-40B4-BE49-F238E27FC236}">
                <a16:creationId xmlns:a16="http://schemas.microsoft.com/office/drawing/2014/main" id="{2AF4A42E-B320-5286-19C8-EC1BF8E70342}"/>
              </a:ext>
            </a:extLst>
          </p:cNvPr>
          <p:cNvSpPr/>
          <p:nvPr/>
        </p:nvSpPr>
        <p:spPr>
          <a:xfrm>
            <a:off x="9920522" y="2047721"/>
            <a:ext cx="2093975" cy="1200329"/>
          </a:xfrm>
          <a:prstGeom prst="rect">
            <a:avLst/>
          </a:prstGeom>
          <a:solidFill>
            <a:schemeClr val="bg2">
              <a:lumMod val="20000"/>
              <a:lumOff val="80000"/>
            </a:schemeClr>
          </a:solidFill>
          <a:ln>
            <a:noFill/>
            <a:prstDash val="lgDash"/>
          </a:ln>
        </p:spPr>
        <p:style>
          <a:lnRef idx="2">
            <a:schemeClr val="accent1">
              <a:shade val="15000"/>
            </a:schemeClr>
          </a:lnRef>
          <a:fillRef idx="1">
            <a:schemeClr val="accent1"/>
          </a:fillRef>
          <a:effectRef idx="0">
            <a:schemeClr val="accent1"/>
          </a:effectRef>
          <a:fontRef idx="minor">
            <a:schemeClr val="lt1"/>
          </a:fontRef>
        </p:style>
        <p:txBody>
          <a:bodyPr lIns="182880" rtlCol="0" anchor="ctr" anchorCtr="0"/>
          <a:lstStyle/>
          <a:p>
            <a:pPr marL="0" marR="0" lvl="0" indent="0" algn="l" defTabSz="84455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a:ln/>
                <a:solidFill>
                  <a:prstClr val="black"/>
                </a:solidFill>
                <a:effectLst/>
                <a:uLnTx/>
                <a:uFillTx/>
                <a:latin typeface="Aptos" panose="020B0004020202020204" pitchFamily="34" charset="0"/>
                <a:ea typeface="+mn-ea"/>
                <a:cs typeface="+mn-cs"/>
              </a:rPr>
              <a:t>Ongoing</a:t>
            </a:r>
            <a:br>
              <a:rPr kumimoji="0" lang="en-US" sz="2000" b="1" i="0" u="none" strike="noStrike" kern="1200" cap="none" spc="0" normalizeH="0" baseline="0" noProof="0">
                <a:ln/>
                <a:solidFill>
                  <a:prstClr val="black"/>
                </a:solidFill>
                <a:effectLst/>
                <a:uLnTx/>
                <a:uFillTx/>
                <a:latin typeface="Aptos" panose="020B0004020202020204" pitchFamily="34" charset="0"/>
                <a:ea typeface="+mn-ea"/>
                <a:cs typeface="+mn-cs"/>
              </a:rPr>
            </a:b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Implementation </a:t>
            </a:r>
            <a:b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b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and Evaluation</a:t>
            </a:r>
            <a:endParaRPr kumimoji="0" lang="en-US" sz="1400" b="1" i="0" u="none" strike="noStrike" kern="1200" cap="none" spc="0" normalizeH="0" baseline="0" noProof="0">
              <a:ln/>
              <a:solidFill>
                <a:prstClr val="black"/>
              </a:solidFill>
              <a:effectLst/>
              <a:uLnTx/>
              <a:uFillTx/>
              <a:latin typeface="Aptos" panose="020B0004020202020204" pitchFamily="34" charset="0"/>
              <a:ea typeface="+mn-ea"/>
              <a:cs typeface="+mn-cs"/>
            </a:endParaRPr>
          </a:p>
        </p:txBody>
      </p:sp>
      <p:sp>
        <p:nvSpPr>
          <p:cNvPr id="7" name="TextBox 6">
            <a:extLst>
              <a:ext uri="{FF2B5EF4-FFF2-40B4-BE49-F238E27FC236}">
                <a16:creationId xmlns:a16="http://schemas.microsoft.com/office/drawing/2014/main" id="{64737CFA-D7C2-6C97-A6F7-4E9379DE5027}"/>
              </a:ext>
            </a:extLst>
          </p:cNvPr>
          <p:cNvSpPr txBox="1"/>
          <p:nvPr/>
        </p:nvSpPr>
        <p:spPr>
          <a:xfrm>
            <a:off x="177502" y="3293420"/>
            <a:ext cx="2090997" cy="2823917"/>
          </a:xfrm>
          <a:prstGeom prst="rect">
            <a:avLst/>
          </a:prstGeom>
          <a:noFill/>
          <a:ln w="28575">
            <a:solidFill>
              <a:schemeClr val="accent4">
                <a:lumMod val="20000"/>
                <a:lumOff val="80000"/>
              </a:schemeClr>
            </a:solidFill>
          </a:ln>
        </p:spPr>
        <p:txBody>
          <a:bodyPr wrap="square" lIns="182880" tIns="182880" rIns="91440" bIns="45720" rtlCol="0" anchor="t">
            <a:no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ptos" panose="020B0004020202020204" pitchFamily="34" charset="0"/>
                <a:ea typeface="+mn-ea"/>
                <a:cs typeface="+mn-cs"/>
              </a:rPr>
              <a:t>Understand resource equity and why it matters</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ptos" panose="020B0004020202020204" pitchFamily="34" charset="0"/>
                <a:ea typeface="+mn-ea"/>
                <a:cs typeface="+mn-cs"/>
              </a:rPr>
              <a:t>Decide if this process is right for our school</a:t>
            </a:r>
          </a:p>
        </p:txBody>
      </p:sp>
      <p:sp>
        <p:nvSpPr>
          <p:cNvPr id="2" name="TextBox 1">
            <a:extLst>
              <a:ext uri="{FF2B5EF4-FFF2-40B4-BE49-F238E27FC236}">
                <a16:creationId xmlns:a16="http://schemas.microsoft.com/office/drawing/2014/main" id="{5C85BBC6-CBAA-B716-031E-8A03D041105E}"/>
              </a:ext>
            </a:extLst>
          </p:cNvPr>
          <p:cNvSpPr txBox="1"/>
          <p:nvPr/>
        </p:nvSpPr>
        <p:spPr>
          <a:xfrm>
            <a:off x="177502" y="2047721"/>
            <a:ext cx="2093975" cy="1200328"/>
          </a:xfrm>
          <a:prstGeom prst="rect">
            <a:avLst/>
          </a:prstGeom>
          <a:solidFill>
            <a:schemeClr val="accent4">
              <a:lumMod val="20000"/>
              <a:lumOff val="80000"/>
            </a:schemeClr>
          </a:solidFill>
        </p:spPr>
        <p:txBody>
          <a:bodyPr wrap="square" lIns="182880" rIns="9144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Meeting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Introduction to Resource Equity</a:t>
            </a:r>
          </a:p>
        </p:txBody>
      </p:sp>
      <p:grpSp>
        <p:nvGrpSpPr>
          <p:cNvPr id="22" name="Group 21">
            <a:extLst>
              <a:ext uri="{FF2B5EF4-FFF2-40B4-BE49-F238E27FC236}">
                <a16:creationId xmlns:a16="http://schemas.microsoft.com/office/drawing/2014/main" id="{CC6CB15A-3C20-2F40-9CF0-430D72603382}"/>
              </a:ext>
            </a:extLst>
          </p:cNvPr>
          <p:cNvGrpSpPr/>
          <p:nvPr/>
        </p:nvGrpSpPr>
        <p:grpSpPr>
          <a:xfrm>
            <a:off x="445882" y="5365718"/>
            <a:ext cx="1564912" cy="347574"/>
            <a:chOff x="253918" y="3418611"/>
            <a:chExt cx="1564912" cy="347574"/>
          </a:xfrm>
        </p:grpSpPr>
        <p:sp>
          <p:nvSpPr>
            <p:cNvPr id="23" name="Star: 5 Points 40">
              <a:extLst>
                <a:ext uri="{FF2B5EF4-FFF2-40B4-BE49-F238E27FC236}">
                  <a16:creationId xmlns:a16="http://schemas.microsoft.com/office/drawing/2014/main" id="{AAD76AA4-2CE7-0F18-9EEC-614E5C9A7424}"/>
                </a:ext>
              </a:extLst>
            </p:cNvPr>
            <p:cNvSpPr/>
            <p:nvPr/>
          </p:nvSpPr>
          <p:spPr>
            <a:xfrm>
              <a:off x="253918" y="3418611"/>
              <a:ext cx="309390" cy="305794"/>
            </a:xfrm>
            <a:prstGeom prst="star5">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33D6F53-779D-0C1F-769D-9C63A0555BB5}"/>
                </a:ext>
              </a:extLst>
            </p:cNvPr>
            <p:cNvSpPr txBox="1"/>
            <p:nvPr/>
          </p:nvSpPr>
          <p:spPr>
            <a:xfrm>
              <a:off x="568295" y="3427631"/>
              <a:ext cx="125053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3057"/>
                  </a:solidFill>
                  <a:effectLst/>
                  <a:uLnTx/>
                  <a:uFillTx/>
                  <a:latin typeface="Aptos" panose="020B0004020202020204" pitchFamily="34" charset="0"/>
                  <a:ea typeface="+mn-ea"/>
                  <a:cs typeface="+mn-cs"/>
                </a:rPr>
                <a:t>We’re here!</a:t>
              </a:r>
            </a:p>
          </p:txBody>
        </p:sp>
      </p:grpSp>
      <p:pic>
        <p:nvPicPr>
          <p:cNvPr id="32" name="Picture 31">
            <a:extLst>
              <a:ext uri="{FF2B5EF4-FFF2-40B4-BE49-F238E27FC236}">
                <a16:creationId xmlns:a16="http://schemas.microsoft.com/office/drawing/2014/main" id="{BBA35F4A-A9A6-B95A-348A-5DA84CF8672D}"/>
              </a:ext>
            </a:extLst>
          </p:cNvPr>
          <p:cNvPicPr>
            <a:picLocks noChangeAspect="1"/>
          </p:cNvPicPr>
          <p:nvPr/>
        </p:nvPicPr>
        <p:blipFill>
          <a:blip r:embed="rId6"/>
          <a:stretch>
            <a:fillRect/>
          </a:stretch>
        </p:blipFill>
        <p:spPr>
          <a:xfrm>
            <a:off x="2308645" y="2557643"/>
            <a:ext cx="290095" cy="155326"/>
          </a:xfrm>
          <a:prstGeom prst="rect">
            <a:avLst/>
          </a:prstGeom>
        </p:spPr>
      </p:pic>
      <p:pic>
        <p:nvPicPr>
          <p:cNvPr id="33" name="Picture 32">
            <a:extLst>
              <a:ext uri="{FF2B5EF4-FFF2-40B4-BE49-F238E27FC236}">
                <a16:creationId xmlns:a16="http://schemas.microsoft.com/office/drawing/2014/main" id="{3253E981-A53B-0B0A-C100-5389E7D0EB46}"/>
              </a:ext>
            </a:extLst>
          </p:cNvPr>
          <p:cNvPicPr>
            <a:picLocks noChangeAspect="1"/>
          </p:cNvPicPr>
          <p:nvPr/>
        </p:nvPicPr>
        <p:blipFill>
          <a:blip r:embed="rId6"/>
          <a:stretch>
            <a:fillRect/>
          </a:stretch>
        </p:blipFill>
        <p:spPr>
          <a:xfrm>
            <a:off x="4735154" y="2557643"/>
            <a:ext cx="290095" cy="155326"/>
          </a:xfrm>
          <a:prstGeom prst="rect">
            <a:avLst/>
          </a:prstGeom>
        </p:spPr>
      </p:pic>
      <p:pic>
        <p:nvPicPr>
          <p:cNvPr id="34" name="Picture 33">
            <a:extLst>
              <a:ext uri="{FF2B5EF4-FFF2-40B4-BE49-F238E27FC236}">
                <a16:creationId xmlns:a16="http://schemas.microsoft.com/office/drawing/2014/main" id="{D9028B74-7D0E-9D89-A132-FA6F9B9FA8D1}"/>
              </a:ext>
            </a:extLst>
          </p:cNvPr>
          <p:cNvPicPr>
            <a:picLocks noChangeAspect="1"/>
          </p:cNvPicPr>
          <p:nvPr/>
        </p:nvPicPr>
        <p:blipFill>
          <a:blip r:embed="rId6"/>
          <a:stretch>
            <a:fillRect/>
          </a:stretch>
        </p:blipFill>
        <p:spPr>
          <a:xfrm>
            <a:off x="7161664" y="2557643"/>
            <a:ext cx="290095" cy="155326"/>
          </a:xfrm>
          <a:prstGeom prst="rect">
            <a:avLst/>
          </a:prstGeom>
        </p:spPr>
      </p:pic>
      <p:pic>
        <p:nvPicPr>
          <p:cNvPr id="36" name="Picture 35">
            <a:extLst>
              <a:ext uri="{FF2B5EF4-FFF2-40B4-BE49-F238E27FC236}">
                <a16:creationId xmlns:a16="http://schemas.microsoft.com/office/drawing/2014/main" id="{CCBA6258-041F-E8B3-3D56-7FB08B34D4BF}"/>
              </a:ext>
            </a:extLst>
          </p:cNvPr>
          <p:cNvPicPr>
            <a:picLocks noChangeAspect="1"/>
          </p:cNvPicPr>
          <p:nvPr/>
        </p:nvPicPr>
        <p:blipFill>
          <a:blip r:embed="rId6"/>
          <a:stretch>
            <a:fillRect/>
          </a:stretch>
        </p:blipFill>
        <p:spPr>
          <a:xfrm>
            <a:off x="9598810" y="2557643"/>
            <a:ext cx="290095" cy="155326"/>
          </a:xfrm>
          <a:prstGeom prst="rect">
            <a:avLst/>
          </a:prstGeom>
        </p:spPr>
      </p:pic>
      <p:sp>
        <p:nvSpPr>
          <p:cNvPr id="14" name="Rectangle 13">
            <a:extLst>
              <a:ext uri="{FF2B5EF4-FFF2-40B4-BE49-F238E27FC236}">
                <a16:creationId xmlns:a16="http://schemas.microsoft.com/office/drawing/2014/main" id="{4D0A22CF-F9FB-A5E7-C21B-30337F2AEA83}"/>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itle 2">
            <a:extLst>
              <a:ext uri="{FF2B5EF4-FFF2-40B4-BE49-F238E27FC236}">
                <a16:creationId xmlns:a16="http://schemas.microsoft.com/office/drawing/2014/main" id="{51D9BB09-065F-7B32-7320-3FE36DEE4AB5}"/>
              </a:ext>
            </a:extLst>
          </p:cNvPr>
          <p:cNvSpPr txBox="1">
            <a:spLocks/>
          </p:cNvSpPr>
          <p:nvPr/>
        </p:nvSpPr>
        <p:spPr>
          <a:xfrm>
            <a:off x="354775" y="45425"/>
            <a:ext cx="106394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ptos" panose="020B0004020202020204" pitchFamily="34" charset="0"/>
                <a:ea typeface="+mj-ea"/>
                <a:cs typeface="+mj-cs"/>
              </a:rPr>
              <a:t>Previewing our next meeting</a:t>
            </a:r>
          </a:p>
        </p:txBody>
      </p:sp>
      <p:sp>
        <p:nvSpPr>
          <p:cNvPr id="16" name="Rectangle 15">
            <a:extLst>
              <a:ext uri="{FF2B5EF4-FFF2-40B4-BE49-F238E27FC236}">
                <a16:creationId xmlns:a16="http://schemas.microsoft.com/office/drawing/2014/main" id="{AFB236D0-9EFD-44C1-8F39-1BCB62DAEDBF}"/>
              </a:ext>
            </a:extLst>
          </p:cNvPr>
          <p:cNvSpPr/>
          <p:nvPr/>
        </p:nvSpPr>
        <p:spPr>
          <a:xfrm>
            <a:off x="47620" y="1994409"/>
            <a:ext cx="2561938" cy="4151856"/>
          </a:xfrm>
          <a:prstGeom prst="rect">
            <a:avLst/>
          </a:prstGeom>
          <a:solidFill>
            <a:schemeClr val="bg1">
              <a:alpha val="9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EBBDD24-AF62-DE8C-6429-7676102A372E}"/>
              </a:ext>
            </a:extLst>
          </p:cNvPr>
          <p:cNvSpPr/>
          <p:nvPr/>
        </p:nvSpPr>
        <p:spPr>
          <a:xfrm>
            <a:off x="4735154" y="1893825"/>
            <a:ext cx="7409226" cy="4261229"/>
          </a:xfrm>
          <a:prstGeom prst="rect">
            <a:avLst/>
          </a:prstGeom>
          <a:solidFill>
            <a:schemeClr val="bg1">
              <a:alpha val="9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a</a:t>
            </a:r>
          </a:p>
        </p:txBody>
      </p:sp>
      <p:sp>
        <p:nvSpPr>
          <p:cNvPr id="18" name="Speech Bubble: Rectangle 38">
            <a:extLst>
              <a:ext uri="{FF2B5EF4-FFF2-40B4-BE49-F238E27FC236}">
                <a16:creationId xmlns:a16="http://schemas.microsoft.com/office/drawing/2014/main" id="{C7BDECAD-9F6D-AFB8-8553-8E778F1FA911}"/>
              </a:ext>
            </a:extLst>
          </p:cNvPr>
          <p:cNvSpPr/>
          <p:nvPr/>
        </p:nvSpPr>
        <p:spPr>
          <a:xfrm>
            <a:off x="5282607" y="1789561"/>
            <a:ext cx="4475694" cy="2250089"/>
          </a:xfrm>
          <a:prstGeom prst="wedgeRoundRectCallout">
            <a:avLst>
              <a:gd name="adj1" fmla="val -57906"/>
              <a:gd name="adj2" fmla="val -22221"/>
              <a:gd name="adj3" fmla="val 16667"/>
            </a:avLst>
          </a:prstGeom>
          <a:solidFill>
            <a:srgbClr val="003057"/>
          </a:solidFill>
          <a:ln>
            <a:noFill/>
          </a:ln>
          <a:effectLst>
            <a:outerShdw blurRad="114300" dist="50800" dir="276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57200" tIns="45720" rIns="640080" bIns="45720" rtlCol="0" anchor="ct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ptos" panose="020B0004020202020204" pitchFamily="34" charset="0"/>
                <a:ea typeface="+mn-ea"/>
                <a:cs typeface="+mn-cs"/>
              </a:rPr>
              <a:t>Before our next meeting, our team facilitator will pare down 15 common resource inequities to the 10 that feel most relevant for our school.</a:t>
            </a:r>
          </a:p>
        </p:txBody>
      </p:sp>
    </p:spTree>
    <p:extLst>
      <p:ext uri="{BB962C8B-B14F-4D97-AF65-F5344CB8AC3E}">
        <p14:creationId xmlns:p14="http://schemas.microsoft.com/office/powerpoint/2010/main" val="28001297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1172C"/>
        </a:solidFill>
        <a:effectLst/>
      </p:bgPr>
    </p:bg>
    <p:spTree>
      <p:nvGrpSpPr>
        <p:cNvPr id="1" name="">
          <a:extLst>
            <a:ext uri="{FF2B5EF4-FFF2-40B4-BE49-F238E27FC236}">
              <a16:creationId xmlns:a16="http://schemas.microsoft.com/office/drawing/2014/main" id="{3E1108E0-1C36-01F8-A204-DBD4F2C4B45A}"/>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E02E5C96-4DEB-E8FC-7D9F-A864DC1FB37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think-cell data - do not delete" hidden="1">
                        <a:extLst>
                          <a:ext uri="{FF2B5EF4-FFF2-40B4-BE49-F238E27FC236}">
                            <a16:creationId xmlns:a16="http://schemas.microsoft.com/office/drawing/2014/main" id="{E02E5C96-4DEB-E8FC-7D9F-A864DC1FB37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B2BE9EEA-5752-31B6-B14E-2E8859241F9A}"/>
              </a:ext>
            </a:extLst>
          </p:cNvPr>
          <p:cNvPicPr>
            <a:picLocks noGrp="1" noRot="1" noMove="1" noResize="1" noEditPoints="1" noAdjustHandles="1" noChangeArrowheads="1" noChangeShapeType="1" noCrop="1"/>
          </p:cNvPicPr>
          <p:nvPr/>
        </p:nvPicPr>
        <p:blipFill>
          <a:blip r:embed="rId6"/>
          <a:srcRect t="12237" b="31499"/>
          <a:stretch/>
        </p:blipFill>
        <p:spPr>
          <a:xfrm>
            <a:off x="0" y="0"/>
            <a:ext cx="12188952" cy="6858000"/>
          </a:xfrm>
          <a:prstGeom prst="rect">
            <a:avLst/>
          </a:prstGeom>
        </p:spPr>
      </p:pic>
      <p:sp>
        <p:nvSpPr>
          <p:cNvPr id="8" name="Title 1">
            <a:extLst>
              <a:ext uri="{FF2B5EF4-FFF2-40B4-BE49-F238E27FC236}">
                <a16:creationId xmlns:a16="http://schemas.microsoft.com/office/drawing/2014/main" id="{70BC330F-C7F3-C721-E3DB-3489B9717A2B}"/>
              </a:ext>
            </a:extLst>
          </p:cNvPr>
          <p:cNvSpPr txBox="1">
            <a:spLocks/>
          </p:cNvSpPr>
          <p:nvPr/>
        </p:nvSpPr>
        <p:spPr>
          <a:xfrm>
            <a:off x="3215280" y="1616682"/>
            <a:ext cx="5761440" cy="3624636"/>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800" b="1" i="0" u="none" strike="noStrike" kern="1200" cap="none" spc="0" normalizeH="0" baseline="0" noProof="0">
                <a:ln>
                  <a:noFill/>
                </a:ln>
                <a:solidFill>
                  <a:prstClr val="white"/>
                </a:solidFill>
                <a:effectLst/>
                <a:uLnTx/>
                <a:uFillTx/>
                <a:latin typeface="Aptos" panose="020B0004020202020204" pitchFamily="34" charset="0"/>
                <a:cs typeface="Arial"/>
                <a:sym typeface="Arial"/>
              </a:rPr>
              <a:t>Thank you!</a:t>
            </a:r>
          </a:p>
        </p:txBody>
      </p:sp>
      <p:sp>
        <p:nvSpPr>
          <p:cNvPr id="2" name="Slide Number Placeholder 1">
            <a:extLst>
              <a:ext uri="{FF2B5EF4-FFF2-40B4-BE49-F238E27FC236}">
                <a16:creationId xmlns:a16="http://schemas.microsoft.com/office/drawing/2014/main" id="{2389CBAC-2246-9FCA-C159-77D6C97CDA75}"/>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srgbClr val="888888"/>
                </a:solidFill>
                <a:effectLst/>
                <a:uLnTx/>
                <a:uFillTx/>
                <a:latin typeface="Arial Narrow"/>
                <a:sym typeface="Arial Narrow"/>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888888"/>
              </a:solidFill>
              <a:effectLst/>
              <a:uLnTx/>
              <a:uFillTx/>
              <a:latin typeface="Arial Narrow"/>
              <a:sym typeface="Arial Narrow"/>
            </a:endParaRPr>
          </a:p>
        </p:txBody>
      </p:sp>
    </p:spTree>
    <p:extLst>
      <p:ext uri="{BB962C8B-B14F-4D97-AF65-F5344CB8AC3E}">
        <p14:creationId xmlns:p14="http://schemas.microsoft.com/office/powerpoint/2010/main" val="1195401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25907-6061-6BAD-5D8B-8355B5980481}"/>
            </a:ext>
          </a:extLst>
        </p:cNvPr>
        <p:cNvGrpSpPr/>
        <p:nvPr/>
      </p:nvGrpSpPr>
      <p:grpSpPr>
        <a:xfrm>
          <a:off x="0" y="0"/>
          <a:ext cx="0" cy="0"/>
          <a:chOff x="0" y="0"/>
          <a:chExt cx="0" cy="0"/>
        </a:xfrm>
      </p:grpSpPr>
      <p:sp>
        <p:nvSpPr>
          <p:cNvPr id="10" name="Rounded Rectangle 9">
            <a:extLst>
              <a:ext uri="{FF2B5EF4-FFF2-40B4-BE49-F238E27FC236}">
                <a16:creationId xmlns:a16="http://schemas.microsoft.com/office/drawing/2014/main" id="{AFCC2FC9-7745-4DDB-5602-BAA637006063}"/>
              </a:ext>
            </a:extLst>
          </p:cNvPr>
          <p:cNvSpPr/>
          <p:nvPr/>
        </p:nvSpPr>
        <p:spPr>
          <a:xfrm>
            <a:off x="450851" y="1768013"/>
            <a:ext cx="7131918" cy="1378547"/>
          </a:xfrm>
          <a:prstGeom prst="roundRect">
            <a:avLst>
              <a:gd name="adj" fmla="val 9437"/>
            </a:avLst>
          </a:prstGeom>
          <a:solidFill>
            <a:schemeClr val="bg1">
              <a:lumMod val="95000"/>
            </a:schemeClr>
          </a:solidFill>
          <a:ln w="25400">
            <a:noFill/>
            <a:round/>
            <a:extLst>
              <a:ext uri="{C807C97D-BFC1-408E-A445-0C87EB9F89A2}">
                <ask:lineSketchStyleProps xmlns:ask="http://schemas.microsoft.com/office/drawing/2018/sketchyshapes" sd="1219033472">
                  <a:custGeom>
                    <a:avLst/>
                    <a:gdLst>
                      <a:gd name="connsiteX0" fmla="*/ 0 w 3624723"/>
                      <a:gd name="connsiteY0" fmla="*/ 0 h 3648584"/>
                      <a:gd name="connsiteX1" fmla="*/ 567873 w 3624723"/>
                      <a:gd name="connsiteY1" fmla="*/ 0 h 3648584"/>
                      <a:gd name="connsiteX2" fmla="*/ 1063252 w 3624723"/>
                      <a:gd name="connsiteY2" fmla="*/ 0 h 3648584"/>
                      <a:gd name="connsiteX3" fmla="*/ 1739867 w 3624723"/>
                      <a:gd name="connsiteY3" fmla="*/ 0 h 3648584"/>
                      <a:gd name="connsiteX4" fmla="*/ 2307740 w 3624723"/>
                      <a:gd name="connsiteY4" fmla="*/ 0 h 3648584"/>
                      <a:gd name="connsiteX5" fmla="*/ 2875614 w 3624723"/>
                      <a:gd name="connsiteY5" fmla="*/ 0 h 3648584"/>
                      <a:gd name="connsiteX6" fmla="*/ 3624723 w 3624723"/>
                      <a:gd name="connsiteY6" fmla="*/ 0 h 3648584"/>
                      <a:gd name="connsiteX7" fmla="*/ 3624723 w 3624723"/>
                      <a:gd name="connsiteY7" fmla="*/ 535126 h 3648584"/>
                      <a:gd name="connsiteX8" fmla="*/ 3624723 w 3624723"/>
                      <a:gd name="connsiteY8" fmla="*/ 1143223 h 3648584"/>
                      <a:gd name="connsiteX9" fmla="*/ 3624723 w 3624723"/>
                      <a:gd name="connsiteY9" fmla="*/ 1678349 h 3648584"/>
                      <a:gd name="connsiteX10" fmla="*/ 3624723 w 3624723"/>
                      <a:gd name="connsiteY10" fmla="*/ 2213474 h 3648584"/>
                      <a:gd name="connsiteX11" fmla="*/ 3624723 w 3624723"/>
                      <a:gd name="connsiteY11" fmla="*/ 2821572 h 3648584"/>
                      <a:gd name="connsiteX12" fmla="*/ 3624723 w 3624723"/>
                      <a:gd name="connsiteY12" fmla="*/ 3648584 h 3648584"/>
                      <a:gd name="connsiteX13" fmla="*/ 3129344 w 3624723"/>
                      <a:gd name="connsiteY13" fmla="*/ 3648584 h 3648584"/>
                      <a:gd name="connsiteX14" fmla="*/ 2452729 w 3624723"/>
                      <a:gd name="connsiteY14" fmla="*/ 3648584 h 3648584"/>
                      <a:gd name="connsiteX15" fmla="*/ 1921103 w 3624723"/>
                      <a:gd name="connsiteY15" fmla="*/ 3648584 h 3648584"/>
                      <a:gd name="connsiteX16" fmla="*/ 1316983 w 3624723"/>
                      <a:gd name="connsiteY16" fmla="*/ 3648584 h 3648584"/>
                      <a:gd name="connsiteX17" fmla="*/ 640368 w 3624723"/>
                      <a:gd name="connsiteY17" fmla="*/ 3648584 h 3648584"/>
                      <a:gd name="connsiteX18" fmla="*/ 0 w 3624723"/>
                      <a:gd name="connsiteY18" fmla="*/ 3648584 h 3648584"/>
                      <a:gd name="connsiteX19" fmla="*/ 0 w 3624723"/>
                      <a:gd name="connsiteY19" fmla="*/ 3149944 h 3648584"/>
                      <a:gd name="connsiteX20" fmla="*/ 0 w 3624723"/>
                      <a:gd name="connsiteY20" fmla="*/ 2614819 h 3648584"/>
                      <a:gd name="connsiteX21" fmla="*/ 0 w 3624723"/>
                      <a:gd name="connsiteY21" fmla="*/ 2043207 h 3648584"/>
                      <a:gd name="connsiteX22" fmla="*/ 0 w 3624723"/>
                      <a:gd name="connsiteY22" fmla="*/ 1362138 h 3648584"/>
                      <a:gd name="connsiteX23" fmla="*/ 0 w 3624723"/>
                      <a:gd name="connsiteY23" fmla="*/ 754041 h 3648584"/>
                      <a:gd name="connsiteX24" fmla="*/ 0 w 3624723"/>
                      <a:gd name="connsiteY24" fmla="*/ 0 h 364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24723" h="3648584" extrusionOk="0">
                        <a:moveTo>
                          <a:pt x="0" y="0"/>
                        </a:moveTo>
                        <a:cubicBezTo>
                          <a:pt x="124340" y="-14073"/>
                          <a:pt x="352761" y="-69"/>
                          <a:pt x="567873" y="0"/>
                        </a:cubicBezTo>
                        <a:cubicBezTo>
                          <a:pt x="782985" y="69"/>
                          <a:pt x="815697" y="-1548"/>
                          <a:pt x="1063252" y="0"/>
                        </a:cubicBezTo>
                        <a:cubicBezTo>
                          <a:pt x="1310807" y="1548"/>
                          <a:pt x="1403304" y="10828"/>
                          <a:pt x="1739867" y="0"/>
                        </a:cubicBezTo>
                        <a:cubicBezTo>
                          <a:pt x="2076430" y="-10828"/>
                          <a:pt x="2058646" y="-14593"/>
                          <a:pt x="2307740" y="0"/>
                        </a:cubicBezTo>
                        <a:cubicBezTo>
                          <a:pt x="2556834" y="14593"/>
                          <a:pt x="2641813" y="-22571"/>
                          <a:pt x="2875614" y="0"/>
                        </a:cubicBezTo>
                        <a:cubicBezTo>
                          <a:pt x="3109415" y="22571"/>
                          <a:pt x="3313388" y="-236"/>
                          <a:pt x="3624723" y="0"/>
                        </a:cubicBezTo>
                        <a:cubicBezTo>
                          <a:pt x="3606725" y="175805"/>
                          <a:pt x="3624282" y="336861"/>
                          <a:pt x="3624723" y="535126"/>
                        </a:cubicBezTo>
                        <a:cubicBezTo>
                          <a:pt x="3625164" y="733391"/>
                          <a:pt x="3605823" y="878195"/>
                          <a:pt x="3624723" y="1143223"/>
                        </a:cubicBezTo>
                        <a:cubicBezTo>
                          <a:pt x="3643623" y="1408251"/>
                          <a:pt x="3620389" y="1566423"/>
                          <a:pt x="3624723" y="1678349"/>
                        </a:cubicBezTo>
                        <a:cubicBezTo>
                          <a:pt x="3629057" y="1790275"/>
                          <a:pt x="3616114" y="2018691"/>
                          <a:pt x="3624723" y="2213474"/>
                        </a:cubicBezTo>
                        <a:cubicBezTo>
                          <a:pt x="3633332" y="2408257"/>
                          <a:pt x="3644556" y="2614273"/>
                          <a:pt x="3624723" y="2821572"/>
                        </a:cubicBezTo>
                        <a:cubicBezTo>
                          <a:pt x="3604890" y="3028871"/>
                          <a:pt x="3605442" y="3340825"/>
                          <a:pt x="3624723" y="3648584"/>
                        </a:cubicBezTo>
                        <a:cubicBezTo>
                          <a:pt x="3524989" y="3637396"/>
                          <a:pt x="3267100" y="3659777"/>
                          <a:pt x="3129344" y="3648584"/>
                        </a:cubicBezTo>
                        <a:cubicBezTo>
                          <a:pt x="2991588" y="3637391"/>
                          <a:pt x="2771636" y="3622026"/>
                          <a:pt x="2452729" y="3648584"/>
                        </a:cubicBezTo>
                        <a:cubicBezTo>
                          <a:pt x="2133823" y="3675142"/>
                          <a:pt x="2140689" y="3634346"/>
                          <a:pt x="1921103" y="3648584"/>
                        </a:cubicBezTo>
                        <a:cubicBezTo>
                          <a:pt x="1701517" y="3662822"/>
                          <a:pt x="1465637" y="3627275"/>
                          <a:pt x="1316983" y="3648584"/>
                        </a:cubicBezTo>
                        <a:cubicBezTo>
                          <a:pt x="1168329" y="3669893"/>
                          <a:pt x="933567" y="3647350"/>
                          <a:pt x="640368" y="3648584"/>
                        </a:cubicBezTo>
                        <a:cubicBezTo>
                          <a:pt x="347170" y="3649818"/>
                          <a:pt x="244466" y="3664399"/>
                          <a:pt x="0" y="3648584"/>
                        </a:cubicBezTo>
                        <a:cubicBezTo>
                          <a:pt x="14943" y="3464720"/>
                          <a:pt x="5765" y="3344300"/>
                          <a:pt x="0" y="3149944"/>
                        </a:cubicBezTo>
                        <a:cubicBezTo>
                          <a:pt x="-5765" y="2955588"/>
                          <a:pt x="22655" y="2761956"/>
                          <a:pt x="0" y="2614819"/>
                        </a:cubicBezTo>
                        <a:cubicBezTo>
                          <a:pt x="-22655" y="2467682"/>
                          <a:pt x="-11014" y="2281176"/>
                          <a:pt x="0" y="2043207"/>
                        </a:cubicBezTo>
                        <a:cubicBezTo>
                          <a:pt x="11014" y="1805238"/>
                          <a:pt x="25196" y="1552097"/>
                          <a:pt x="0" y="1362138"/>
                        </a:cubicBezTo>
                        <a:cubicBezTo>
                          <a:pt x="-25196" y="1172179"/>
                          <a:pt x="8498" y="931687"/>
                          <a:pt x="0" y="754041"/>
                        </a:cubicBezTo>
                        <a:cubicBezTo>
                          <a:pt x="-8498" y="576395"/>
                          <a:pt x="-7901" y="361797"/>
                          <a:pt x="0" y="0"/>
                        </a:cubicBezTo>
                        <a:close/>
                      </a:path>
                    </a:pathLst>
                  </a:custGeom>
                  <ask:type>
                    <ask:lineSketchNone/>
                  </ask:type>
                </ask:lineSketchStyleProps>
              </a:ext>
            </a:extLst>
          </a:ln>
          <a:effectLst>
            <a:outerShdw blurRad="121704" dist="50800" dir="2760000" algn="ctr" rotWithShape="0">
              <a:schemeClr val="tx1">
                <a:alpha val="4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2560462-0903-6934-ACFF-1B0FE3F54DF1}"/>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3" name="think-cell data - do not delete" hidden="1">
            <a:extLst>
              <a:ext uri="{FF2B5EF4-FFF2-40B4-BE49-F238E27FC236}">
                <a16:creationId xmlns:a16="http://schemas.microsoft.com/office/drawing/2014/main" id="{2BCA549D-B883-89E0-AEB2-F72657753F5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3" name="think-cell data - do not delete" hidden="1">
                        <a:extLst>
                          <a:ext uri="{FF2B5EF4-FFF2-40B4-BE49-F238E27FC236}">
                            <a16:creationId xmlns:a16="http://schemas.microsoft.com/office/drawing/2014/main" id="{2BCA549D-B883-89E0-AEB2-F72657753F5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1" name="Title 2">
            <a:extLst>
              <a:ext uri="{FF2B5EF4-FFF2-40B4-BE49-F238E27FC236}">
                <a16:creationId xmlns:a16="http://schemas.microsoft.com/office/drawing/2014/main" id="{792FCBCC-2F8B-652A-4383-B4BA23BB6BD7}"/>
              </a:ext>
            </a:extLst>
          </p:cNvPr>
          <p:cNvSpPr txBox="1">
            <a:spLocks/>
          </p:cNvSpPr>
          <p:nvPr/>
        </p:nvSpPr>
        <p:spPr>
          <a:xfrm>
            <a:off x="354775" y="45425"/>
            <a:ext cx="106394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ptos" panose="020B0004020202020204" pitchFamily="34" charset="0"/>
                <a:ea typeface="+mj-ea"/>
                <a:cs typeface="+mj-cs"/>
              </a:rPr>
              <a:t>About the Alliance for Resource Equity</a:t>
            </a:r>
          </a:p>
        </p:txBody>
      </p:sp>
      <p:sp>
        <p:nvSpPr>
          <p:cNvPr id="2" name="Text Placeholder 2">
            <a:extLst>
              <a:ext uri="{FF2B5EF4-FFF2-40B4-BE49-F238E27FC236}">
                <a16:creationId xmlns:a16="http://schemas.microsoft.com/office/drawing/2014/main" id="{A9EC9EA2-3413-049F-9A1E-EC8DE0B1D551}"/>
              </a:ext>
            </a:extLst>
          </p:cNvPr>
          <p:cNvSpPr txBox="1">
            <a:spLocks/>
          </p:cNvSpPr>
          <p:nvPr/>
        </p:nvSpPr>
        <p:spPr>
          <a:xfrm>
            <a:off x="623021" y="1963856"/>
            <a:ext cx="6741606" cy="1015663"/>
          </a:xfrm>
          <a:prstGeom prst="rect">
            <a:avLst/>
          </a:prstGeom>
        </p:spPr>
        <p:txBody>
          <a:bodyPr wrap="square" lIns="91440" tIns="45720" rIns="91440" bIns="45720" anchor="t">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kumimoji="0" lang="en-US" sz="2000" b="0" i="0" u="none" strike="noStrike" kern="1200" cap="none" spc="0" normalizeH="0" baseline="0" noProof="0">
                <a:ln>
                  <a:noFill/>
                </a:ln>
                <a:solidFill>
                  <a:prstClr val="black"/>
                </a:solidFill>
                <a:effectLst/>
                <a:uLnTx/>
                <a:uFillTx/>
                <a:latin typeface="Aptos" panose="020B0004020202020204" pitchFamily="34" charset="0"/>
                <a:cs typeface="Arial"/>
                <a:sym typeface="Arial"/>
              </a:rPr>
              <a:t>Since 2020, the </a:t>
            </a:r>
            <a:r>
              <a:rPr kumimoji="0" lang="en-US" sz="2000" b="1" i="0" u="none" strike="noStrike" kern="1200" cap="none" spc="0" normalizeH="0" baseline="0" noProof="0">
                <a:ln>
                  <a:noFill/>
                </a:ln>
                <a:solidFill>
                  <a:srgbClr val="003057"/>
                </a:solidFill>
                <a:effectLst/>
                <a:uLnTx/>
                <a:uFillTx/>
                <a:latin typeface="Aptos" panose="020B0004020202020204" pitchFamily="34" charset="0"/>
                <a:cs typeface="Arial"/>
                <a:sym typeface="Arial"/>
              </a:rPr>
              <a:t>Alliance for Resource Equity (ARE)</a:t>
            </a:r>
            <a:r>
              <a:rPr kumimoji="0" lang="en-US" sz="2000" b="1" i="0" u="none" strike="noStrike" kern="1200" cap="none" spc="0" normalizeH="0" baseline="0" noProof="0">
                <a:ln>
                  <a:noFill/>
                </a:ln>
                <a:solidFill>
                  <a:prstClr val="black"/>
                </a:solidFill>
                <a:effectLst/>
                <a:uLnTx/>
                <a:uFillTx/>
                <a:latin typeface="Aptos" panose="020B0004020202020204" pitchFamily="34" charset="0"/>
                <a:cs typeface="Arial"/>
                <a:sym typeface="Arial"/>
              </a:rPr>
              <a:t> </a:t>
            </a:r>
            <a:r>
              <a:rPr kumimoji="0" lang="en-US" sz="2000" b="0" i="0" u="none" strike="noStrike" kern="1200" cap="none" spc="0" normalizeH="0" baseline="0" noProof="0">
                <a:ln>
                  <a:noFill/>
                </a:ln>
                <a:solidFill>
                  <a:prstClr val="black"/>
                </a:solidFill>
                <a:effectLst/>
                <a:uLnTx/>
                <a:uFillTx/>
                <a:latin typeface="Aptos" panose="020B0004020202020204" pitchFamily="34" charset="0"/>
                <a:cs typeface="Arial"/>
                <a:sym typeface="Arial"/>
              </a:rPr>
              <a:t>has been creating tools and resources to help </a:t>
            </a:r>
            <a:r>
              <a:rPr kumimoji="0" lang="en-US" sz="2000" b="0" i="0" u="none" strike="noStrike" kern="1200" cap="none" spc="0" normalizeH="0" baseline="0" noProof="0">
                <a:ln>
                  <a:noFill/>
                </a:ln>
                <a:solidFill>
                  <a:srgbClr val="000000"/>
                </a:solidFill>
                <a:effectLst/>
                <a:uLnTx/>
                <a:uFillTx/>
                <a:latin typeface="Aptos" panose="020B0004020202020204" pitchFamily="34" charset="0"/>
                <a:cs typeface="Arial"/>
                <a:sym typeface="Arial"/>
              </a:rPr>
              <a:t>communities take action on resource equity in schools across the country. </a:t>
            </a:r>
            <a:endParaRPr kumimoji="0" lang="en-US" sz="2000" b="0" i="0" u="none" strike="noStrike" kern="1200" cap="none" spc="0" normalizeH="0" baseline="0" noProof="0">
              <a:ln>
                <a:noFill/>
              </a:ln>
              <a:solidFill>
                <a:prstClr val="black"/>
              </a:solidFill>
              <a:effectLst/>
              <a:uLnTx/>
              <a:uFillTx/>
              <a:latin typeface="Aptos" panose="020B0004020202020204" pitchFamily="34" charset="0"/>
              <a:cs typeface="Arial"/>
              <a:sym typeface="Arial"/>
            </a:endParaRPr>
          </a:p>
        </p:txBody>
      </p:sp>
      <p:sp>
        <p:nvSpPr>
          <p:cNvPr id="6" name="Text Placeholder 2">
            <a:extLst>
              <a:ext uri="{FF2B5EF4-FFF2-40B4-BE49-F238E27FC236}">
                <a16:creationId xmlns:a16="http://schemas.microsoft.com/office/drawing/2014/main" id="{2F6988BB-49B1-E515-F251-23D20BF6B384}"/>
              </a:ext>
            </a:extLst>
          </p:cNvPr>
          <p:cNvSpPr txBox="1">
            <a:spLocks/>
          </p:cNvSpPr>
          <p:nvPr/>
        </p:nvSpPr>
        <p:spPr>
          <a:xfrm>
            <a:off x="623021" y="3487200"/>
            <a:ext cx="6841388" cy="2369880"/>
          </a:xfrm>
          <a:prstGeom prst="rect">
            <a:avLst/>
          </a:prstGeom>
        </p:spPr>
        <p:txBody>
          <a:bodyPr wrap="square" lIns="91440" tIns="45720" rIns="91440" bIns="45720" anchor="t">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l" defTabSz="914400" rtl="0" eaLnBrk="1" fontAlgn="base" latinLnBrk="0" hangingPunct="1">
              <a:lnSpc>
                <a:spcPct val="100000"/>
              </a:lnSpc>
              <a:spcBef>
                <a:spcPts val="0"/>
              </a:spcBef>
              <a:spcAft>
                <a:spcPts val="1200"/>
              </a:spcAft>
              <a:buClr>
                <a:srgbClr val="000000"/>
              </a:buClr>
              <a:buSzTx/>
              <a:buFont typeface="Arial"/>
              <a:buNone/>
              <a:tabLst/>
              <a:defRPr/>
            </a:pPr>
            <a:r>
              <a:rPr kumimoji="0" lang="en-US" sz="1600" b="0" i="0" u="none" strike="noStrike" kern="1200" cap="none" spc="0" normalizeH="0" baseline="0" noProof="0">
                <a:ln>
                  <a:noFill/>
                </a:ln>
                <a:solidFill>
                  <a:srgbClr val="000000"/>
                </a:solidFill>
                <a:effectLst/>
                <a:uLnTx/>
                <a:uFillTx/>
                <a:latin typeface="Aptos" panose="020B0004020202020204" pitchFamily="34" charset="0"/>
                <a:cs typeface="Arial"/>
                <a:sym typeface="Arial"/>
              </a:rPr>
              <a:t>ARE’s resource equity approach has helped dozens of districts and schools—and even a few states.</a:t>
            </a:r>
          </a:p>
          <a:p>
            <a:pPr marL="0" marR="0" lvl="0" indent="0" algn="l" defTabSz="914400" rtl="0" eaLnBrk="1" fontAlgn="base" latinLnBrk="0" hangingPunct="1">
              <a:lnSpc>
                <a:spcPct val="100000"/>
              </a:lnSpc>
              <a:spcBef>
                <a:spcPts val="0"/>
              </a:spcBef>
              <a:spcAft>
                <a:spcPts val="1200"/>
              </a:spcAft>
              <a:buClr>
                <a:srgbClr val="000000"/>
              </a:buClr>
              <a:buSzTx/>
              <a:buFont typeface="Arial"/>
              <a:buNone/>
              <a:tabLst/>
              <a:defRPr/>
            </a:pPr>
            <a:r>
              <a:rPr kumimoji="0" lang="en-US" sz="1600" b="0" i="0" u="none" strike="noStrike" kern="1200" cap="none" spc="0" normalizeH="0" baseline="0" noProof="0">
                <a:ln>
                  <a:noFill/>
                </a:ln>
                <a:solidFill>
                  <a:srgbClr val="000000"/>
                </a:solidFill>
                <a:effectLst/>
                <a:uLnTx/>
                <a:uFillTx/>
                <a:latin typeface="Aptos" panose="020B0004020202020204" pitchFamily="34" charset="0"/>
                <a:cs typeface="Arial"/>
                <a:sym typeface="Arial"/>
              </a:rPr>
              <a:t>Now, we’re adding to our suite of free resources and tools with this </a:t>
            </a:r>
            <a:br>
              <a:rPr kumimoji="0" lang="en-US" sz="1600" b="0" i="0" u="none" strike="noStrike" kern="1200" cap="none" spc="0" normalizeH="0" baseline="0" noProof="0">
                <a:ln>
                  <a:noFill/>
                </a:ln>
                <a:solidFill>
                  <a:srgbClr val="000000"/>
                </a:solidFill>
                <a:effectLst/>
                <a:uLnTx/>
                <a:uFillTx/>
                <a:latin typeface="Aptos" panose="020B0004020202020204" pitchFamily="34" charset="0"/>
                <a:cs typeface="Arial"/>
                <a:sym typeface="Arial"/>
              </a:rPr>
            </a:br>
            <a:r>
              <a:rPr kumimoji="0" lang="en-US" sz="1600" b="1" i="0" u="none" strike="noStrike" kern="1200" cap="none" spc="0" normalizeH="0" baseline="0" noProof="0">
                <a:ln>
                  <a:noFill/>
                </a:ln>
                <a:solidFill>
                  <a:srgbClr val="000000"/>
                </a:solidFill>
                <a:effectLst/>
                <a:uLnTx/>
                <a:uFillTx/>
                <a:latin typeface="Aptos" panose="020B0004020202020204" pitchFamily="34" charset="0"/>
                <a:cs typeface="Arial"/>
                <a:sym typeface="Arial"/>
              </a:rPr>
              <a:t>5-step facilitation guide for school leaders </a:t>
            </a:r>
            <a:r>
              <a:rPr kumimoji="0" lang="en-US" sz="1600" b="0" i="0" u="none" strike="noStrike" kern="1200" cap="none" spc="0" normalizeH="0" baseline="0" noProof="0">
                <a:ln>
                  <a:noFill/>
                </a:ln>
                <a:solidFill>
                  <a:srgbClr val="000000"/>
                </a:solidFill>
                <a:effectLst/>
                <a:uLnTx/>
                <a:uFillTx/>
                <a:latin typeface="Aptos" panose="020B0004020202020204" pitchFamily="34" charset="0"/>
                <a:cs typeface="Arial"/>
                <a:sym typeface="Arial"/>
              </a:rPr>
              <a:t>who are interested in:</a:t>
            </a:r>
          </a:p>
          <a:p>
            <a:pPr marL="0" marR="0" lvl="0" indent="0" algn="l" defTabSz="914400" rtl="0" eaLnBrk="1" fontAlgn="base"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600" b="0" i="0" u="none" strike="noStrike" kern="1200" cap="none" spc="0" normalizeH="0" baseline="0" noProof="0">
                <a:ln>
                  <a:noFill/>
                </a:ln>
                <a:solidFill>
                  <a:srgbClr val="000000"/>
                </a:solidFill>
                <a:effectLst/>
                <a:uLnTx/>
                <a:uFillTx/>
                <a:latin typeface="Aptos" panose="020B0004020202020204" pitchFamily="34" charset="0"/>
                <a:cs typeface="Arial"/>
                <a:sym typeface="Arial"/>
              </a:rPr>
              <a:t> Assessing how common resource inequities may show up at their school.</a:t>
            </a:r>
          </a:p>
          <a:p>
            <a:pPr marL="0" marR="0" lvl="0" indent="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600" b="0" i="0" u="none" strike="noStrike" kern="1200" cap="none" spc="0" normalizeH="0" baseline="0" noProof="0">
                <a:ln>
                  <a:noFill/>
                </a:ln>
                <a:solidFill>
                  <a:srgbClr val="000000"/>
                </a:solidFill>
                <a:effectLst/>
                <a:uLnTx/>
                <a:uFillTx/>
                <a:latin typeface="Aptos" panose="020B0004020202020204" pitchFamily="34" charset="0"/>
                <a:cs typeface="Arial"/>
                <a:sym typeface="Arial"/>
              </a:rPr>
              <a:t> Prioritizing which resource inequities are most important to address.</a:t>
            </a:r>
          </a:p>
          <a:p>
            <a:pPr marL="0" marR="0" lvl="0" indent="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600" b="0" i="0" u="none" strike="noStrike" kern="1200" cap="none" spc="0" normalizeH="0" baseline="0" noProof="0">
                <a:ln>
                  <a:noFill/>
                </a:ln>
                <a:solidFill>
                  <a:srgbClr val="000000"/>
                </a:solidFill>
                <a:effectLst/>
                <a:uLnTx/>
                <a:uFillTx/>
                <a:latin typeface="Aptos" panose="020B0004020202020204" pitchFamily="34" charset="0"/>
                <a:cs typeface="Arial"/>
                <a:sym typeface="Arial"/>
              </a:rPr>
              <a:t> Grounding in data to understand the nuances of their school.</a:t>
            </a:r>
          </a:p>
          <a:p>
            <a:pPr marL="0" marR="0" lvl="0" indent="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600" b="0" i="0" u="none" strike="noStrike" kern="1200" cap="none" spc="0" normalizeH="0" baseline="0" noProof="0">
                <a:ln>
                  <a:noFill/>
                </a:ln>
                <a:solidFill>
                  <a:srgbClr val="000000"/>
                </a:solidFill>
                <a:effectLst/>
                <a:uLnTx/>
                <a:uFillTx/>
                <a:latin typeface="Aptos" panose="020B0004020202020204" pitchFamily="34" charset="0"/>
                <a:cs typeface="Arial"/>
                <a:sym typeface="Arial"/>
              </a:rPr>
              <a:t> Taking action to help improve their students’ experiences and outcomes.</a:t>
            </a:r>
          </a:p>
        </p:txBody>
      </p:sp>
      <p:sp>
        <p:nvSpPr>
          <p:cNvPr id="5" name="Slide Number Placeholder 4">
            <a:extLst>
              <a:ext uri="{FF2B5EF4-FFF2-40B4-BE49-F238E27FC236}">
                <a16:creationId xmlns:a16="http://schemas.microsoft.com/office/drawing/2014/main" id="{D4CE0CD3-99BE-C1D7-C4ED-879BA878F9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pic>
        <p:nvPicPr>
          <p:cNvPr id="14" name="Picture 13">
            <a:extLst>
              <a:ext uri="{FF2B5EF4-FFF2-40B4-BE49-F238E27FC236}">
                <a16:creationId xmlns:a16="http://schemas.microsoft.com/office/drawing/2014/main" id="{AAE27FF6-B093-402F-040F-DE53CDA25E3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66010" y="1667893"/>
            <a:ext cx="2713665" cy="1475944"/>
          </a:xfrm>
          <a:prstGeom prst="rect">
            <a:avLst/>
          </a:prstGeom>
          <a:ln>
            <a:solidFill>
              <a:schemeClr val="bg1">
                <a:lumMod val="95000"/>
              </a:schemeClr>
            </a:solidFill>
          </a:ln>
          <a:effectLst>
            <a:outerShdw blurRad="114300" dist="50800" dir="2760000" algn="tl" rotWithShape="0">
              <a:prstClr val="black">
                <a:alpha val="4000"/>
              </a:prstClr>
            </a:outerShdw>
          </a:effectLst>
        </p:spPr>
      </p:pic>
      <p:pic>
        <p:nvPicPr>
          <p:cNvPr id="23" name="Picture 22">
            <a:extLst>
              <a:ext uri="{FF2B5EF4-FFF2-40B4-BE49-F238E27FC236}">
                <a16:creationId xmlns:a16="http://schemas.microsoft.com/office/drawing/2014/main" id="{A528A065-656C-683D-57DA-02C21F07D95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922037" y="4706656"/>
            <a:ext cx="2864821" cy="1690730"/>
          </a:xfrm>
          <a:prstGeom prst="rect">
            <a:avLst/>
          </a:prstGeom>
          <a:ln>
            <a:solidFill>
              <a:schemeClr val="bg1">
                <a:lumMod val="95000"/>
              </a:schemeClr>
            </a:solidFill>
          </a:ln>
          <a:effectLst>
            <a:outerShdw blurRad="114300" dist="50800" dir="2760000" algn="tl" rotWithShape="0">
              <a:prstClr val="black">
                <a:alpha val="4000"/>
              </a:prstClr>
            </a:outerShdw>
          </a:effectLst>
        </p:spPr>
      </p:pic>
      <p:sp>
        <p:nvSpPr>
          <p:cNvPr id="24" name="TextBox 23">
            <a:extLst>
              <a:ext uri="{FF2B5EF4-FFF2-40B4-BE49-F238E27FC236}">
                <a16:creationId xmlns:a16="http://schemas.microsoft.com/office/drawing/2014/main" id="{E1CE0B5D-EF26-BBF6-7EDA-CB4CB68E009E}"/>
              </a:ext>
            </a:extLst>
          </p:cNvPr>
          <p:cNvSpPr txBox="1"/>
          <p:nvPr/>
        </p:nvSpPr>
        <p:spPr>
          <a:xfrm>
            <a:off x="746589" y="6381064"/>
            <a:ext cx="618848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To learn more, visit us at </a:t>
            </a: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hlinkClick r:id="rId7"/>
              </a:rPr>
              <a:t>https://educationresourceequity.org/</a:t>
            </a:r>
            <a:endPar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pic>
        <p:nvPicPr>
          <p:cNvPr id="4" name="Picture 3">
            <a:extLst>
              <a:ext uri="{FF2B5EF4-FFF2-40B4-BE49-F238E27FC236}">
                <a16:creationId xmlns:a16="http://schemas.microsoft.com/office/drawing/2014/main" id="{D1D4C50C-FB92-441D-CE04-6114EF248DA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1162488">
            <a:off x="7847150" y="3559129"/>
            <a:ext cx="2398635" cy="1865093"/>
          </a:xfrm>
          <a:prstGeom prst="rect">
            <a:avLst/>
          </a:prstGeom>
          <a:ln>
            <a:solidFill>
              <a:schemeClr val="bg1">
                <a:lumMod val="95000"/>
              </a:schemeClr>
            </a:solidFill>
          </a:ln>
          <a:effectLst>
            <a:outerShdw blurRad="114300" dist="50800" dir="2760000" algn="tl" rotWithShape="0">
              <a:prstClr val="black">
                <a:alpha val="4000"/>
              </a:prstClr>
            </a:outerShdw>
          </a:effectLst>
        </p:spPr>
      </p:pic>
      <p:pic>
        <p:nvPicPr>
          <p:cNvPr id="12" name="Picture 11">
            <a:extLst>
              <a:ext uri="{FF2B5EF4-FFF2-40B4-BE49-F238E27FC236}">
                <a16:creationId xmlns:a16="http://schemas.microsoft.com/office/drawing/2014/main" id="{6F063D64-3A14-21EC-8FB4-C153FDB3366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83430">
            <a:off x="9654497" y="2699746"/>
            <a:ext cx="2222042" cy="1673466"/>
          </a:xfrm>
          <a:prstGeom prst="rect">
            <a:avLst/>
          </a:prstGeom>
          <a:ln>
            <a:solidFill>
              <a:schemeClr val="bg1">
                <a:lumMod val="95000"/>
              </a:schemeClr>
            </a:solidFill>
          </a:ln>
          <a:effectLst>
            <a:outerShdw blurRad="114300" dist="50800" dir="2760000" algn="tl" rotWithShape="0">
              <a:prstClr val="black">
                <a:alpha val="4000"/>
              </a:prstClr>
            </a:outerShdw>
          </a:effectLst>
        </p:spPr>
      </p:pic>
    </p:spTree>
    <p:extLst>
      <p:ext uri="{BB962C8B-B14F-4D97-AF65-F5344CB8AC3E}">
        <p14:creationId xmlns:p14="http://schemas.microsoft.com/office/powerpoint/2010/main" val="38118735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EE3A1"/>
        </a:solidFill>
        <a:effectLst/>
      </p:bgPr>
    </p:bg>
    <p:spTree>
      <p:nvGrpSpPr>
        <p:cNvPr id="1" name="">
          <a:extLst>
            <a:ext uri="{FF2B5EF4-FFF2-40B4-BE49-F238E27FC236}">
              <a16:creationId xmlns:a16="http://schemas.microsoft.com/office/drawing/2014/main" id="{1A801F87-3B91-1B12-9094-3AC379A8EC74}"/>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8FEA24D-1DD5-7B8F-36B1-DF4C355099D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4" name="think-cell data - do not delete" hidden="1">
                        <a:extLst>
                          <a:ext uri="{FF2B5EF4-FFF2-40B4-BE49-F238E27FC236}">
                            <a16:creationId xmlns:a16="http://schemas.microsoft.com/office/drawing/2014/main" id="{88FEA24D-1DD5-7B8F-36B1-DF4C355099D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94E0B4C8-F9E1-FB91-C639-8447D7176B29}"/>
              </a:ext>
            </a:extLst>
          </p:cNvPr>
          <p:cNvSpPr txBox="1"/>
          <p:nvPr/>
        </p:nvSpPr>
        <p:spPr>
          <a:xfrm>
            <a:off x="5038725" y="332422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BF6CF5F-24EF-22BF-BEE4-C09B66EEAA94}"/>
              </a:ext>
            </a:extLst>
          </p:cNvPr>
          <p:cNvSpPr txBox="1"/>
          <p:nvPr/>
        </p:nvSpPr>
        <p:spPr>
          <a:xfrm>
            <a:off x="983796" y="1225610"/>
            <a:ext cx="9417504" cy="344709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a:noFill/>
                </a:ln>
                <a:solidFill>
                  <a:srgbClr val="002060"/>
                </a:solidFill>
                <a:effectLst/>
                <a:uLnTx/>
                <a:uFillTx/>
                <a:latin typeface="Aptos"/>
                <a:ea typeface="+mn-ea"/>
                <a:cs typeface="+mn-cs"/>
              </a:rPr>
              <a:t>Prework </a:t>
            </a:r>
            <a:r>
              <a:rPr kumimoji="0" lang="en-US" sz="8000" b="1" i="0" u="none" strike="noStrike" kern="1200" cap="none" spc="0" normalizeH="0" baseline="0" noProof="0">
                <a:ln>
                  <a:noFill/>
                </a:ln>
                <a:solidFill>
                  <a:srgbClr val="002060"/>
                </a:solidFill>
                <a:effectLst/>
                <a:uLnTx/>
                <a:uFillTx/>
                <a:latin typeface="Aptos"/>
                <a:ea typeface="+mn-ea"/>
                <a:cs typeface="+mn-cs"/>
              </a:rPr>
              <a:t>Before Meeting Two</a:t>
            </a:r>
            <a:endParaRPr kumimoji="0" lang="en-US" sz="13800" b="1" i="0" u="none" strike="noStrike" kern="1200" cap="none" spc="0" normalizeH="0" baseline="0" noProof="0">
              <a:ln>
                <a:noFill/>
              </a:ln>
              <a:solidFill>
                <a:srgbClr val="002060"/>
              </a:solidFill>
              <a:effectLst/>
              <a:uLnTx/>
              <a:uFillTx/>
              <a:latin typeface="Aptos" panose="020B0004020202020204" pitchFamily="34" charset="0"/>
              <a:ea typeface="+mn-ea"/>
              <a:cs typeface="+mn-cs"/>
            </a:endParaRPr>
          </a:p>
        </p:txBody>
      </p:sp>
      <p:sp>
        <p:nvSpPr>
          <p:cNvPr id="2" name="Slide Number Placeholder 1">
            <a:extLst>
              <a:ext uri="{FF2B5EF4-FFF2-40B4-BE49-F238E27FC236}">
                <a16:creationId xmlns:a16="http://schemas.microsoft.com/office/drawing/2014/main" id="{2455B5B5-2B16-7F81-97FF-9BBC6F7733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pic>
        <p:nvPicPr>
          <p:cNvPr id="6" name="Graphic 5" descr="Bookmark with solid fill">
            <a:extLst>
              <a:ext uri="{FF2B5EF4-FFF2-40B4-BE49-F238E27FC236}">
                <a16:creationId xmlns:a16="http://schemas.microsoft.com/office/drawing/2014/main" id="{022C7AE1-BBD8-BECD-A10E-05CE9E6F27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06188" y="-320633"/>
            <a:ext cx="1831069" cy="1977532"/>
          </a:xfrm>
          <a:prstGeom prst="rect">
            <a:avLst/>
          </a:prstGeom>
        </p:spPr>
      </p:pic>
    </p:spTree>
    <p:extLst>
      <p:ext uri="{BB962C8B-B14F-4D97-AF65-F5344CB8AC3E}">
        <p14:creationId xmlns:p14="http://schemas.microsoft.com/office/powerpoint/2010/main" val="23521620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EE3A1"/>
        </a:solidFill>
        <a:effectLst/>
      </p:bgPr>
    </p:bg>
    <p:spTree>
      <p:nvGrpSpPr>
        <p:cNvPr id="1" name="">
          <a:extLst>
            <a:ext uri="{FF2B5EF4-FFF2-40B4-BE49-F238E27FC236}">
              <a16:creationId xmlns:a16="http://schemas.microsoft.com/office/drawing/2014/main" id="{027F75FA-741A-14C9-1545-188414C01271}"/>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C607CD0E-8323-007F-C533-773567BE005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6" name="think-cell data - do not delete" hidden="1">
                        <a:extLst>
                          <a:ext uri="{FF2B5EF4-FFF2-40B4-BE49-F238E27FC236}">
                            <a16:creationId xmlns:a16="http://schemas.microsoft.com/office/drawing/2014/main" id="{C607CD0E-8323-007F-C533-773567BE005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FC99F21B-9F1C-2CFA-BBF0-B858F597FD64}"/>
              </a:ext>
            </a:extLst>
          </p:cNvPr>
          <p:cNvSpPr/>
          <p:nvPr/>
        </p:nvSpPr>
        <p:spPr>
          <a:xfrm>
            <a:off x="-4" y="0"/>
            <a:ext cx="12192003" cy="1313732"/>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2D5DD29-4D39-3D7A-6DDB-44E93E0E1577}"/>
              </a:ext>
            </a:extLst>
          </p:cNvPr>
          <p:cNvSpPr txBox="1"/>
          <p:nvPr/>
        </p:nvSpPr>
        <p:spPr>
          <a:xfrm>
            <a:off x="247369" y="1757715"/>
            <a:ext cx="10848721" cy="378565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t>The following slides in this section illustrate 15 common resource inequities—but you’ll only have time to review 10 of them with your team across the next two meetings. </a:t>
            </a: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So, we need you to review all 15 and deprioritize the 5 that feel least critical for your team to discuss.*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t>Consider deprioritizing any resource inequity if: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t>It doesn’t directly align with your school’s vision for student and teacher success.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t>It’s not prevalent in or applicable to your school. (For example, if your school doesn’t have any unfilled special education or ELL teaching positions, you might eliminate resource inequity #2.)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t>Your team doesn’t yet have the relevant data to investigate it</a:t>
            </a:r>
            <a:r>
              <a:rPr kumimoji="0" lang="en-US" sz="2000" b="0" i="1" u="none" strike="noStrike" kern="1200" cap="none" spc="0" normalizeH="0" baseline="0" noProof="0">
                <a:ln>
                  <a:noFill/>
                </a:ln>
                <a:solidFill>
                  <a:prstClr val="black"/>
                </a:solidFill>
                <a:effectLst/>
                <a:uLnTx/>
                <a:uFillTx/>
                <a:latin typeface="Aptos" panose="020B0004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t>Please “hide” the 5 slides that you’re deprioritizing. You’ll end up with 10 common resource inequities to explore as a group!</a:t>
            </a:r>
          </a:p>
        </p:txBody>
      </p:sp>
      <p:sp>
        <p:nvSpPr>
          <p:cNvPr id="3" name="Slide Number Placeholder 2">
            <a:extLst>
              <a:ext uri="{FF2B5EF4-FFF2-40B4-BE49-F238E27FC236}">
                <a16:creationId xmlns:a16="http://schemas.microsoft.com/office/drawing/2014/main" id="{34E25763-6645-299E-87DB-3591E2187F70}"/>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srgbClr val="888888"/>
                </a:solidFill>
                <a:effectLst/>
                <a:uLnTx/>
                <a:uFillTx/>
                <a:latin typeface="Aptos" panose="020B0004020202020204" pitchFamily="34" charset="0"/>
                <a:sym typeface="Arial Narrow"/>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888888"/>
              </a:solidFill>
              <a:effectLst/>
              <a:uLnTx/>
              <a:uFillTx/>
              <a:latin typeface="Aptos" panose="020B0004020202020204" pitchFamily="34" charset="0"/>
              <a:sym typeface="Arial Narrow"/>
            </a:endParaRPr>
          </a:p>
        </p:txBody>
      </p:sp>
      <p:sp>
        <p:nvSpPr>
          <p:cNvPr id="7" name="Title 4">
            <a:extLst>
              <a:ext uri="{FF2B5EF4-FFF2-40B4-BE49-F238E27FC236}">
                <a16:creationId xmlns:a16="http://schemas.microsoft.com/office/drawing/2014/main" id="{33F2BE6E-ED46-3D73-E6EC-C3628F292708}"/>
              </a:ext>
            </a:extLst>
          </p:cNvPr>
          <p:cNvSpPr txBox="1">
            <a:spLocks/>
          </p:cNvSpPr>
          <p:nvPr/>
        </p:nvSpPr>
        <p:spPr>
          <a:xfrm>
            <a:off x="247369" y="365126"/>
            <a:ext cx="10515600" cy="823594"/>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003057"/>
                </a:solidFill>
                <a:effectLst/>
                <a:uLnTx/>
                <a:uFillTx/>
                <a:latin typeface="Aptos" panose="020B0004020202020204" pitchFamily="34" charset="0"/>
                <a:ea typeface="+mj-ea"/>
                <a:cs typeface="+mj-cs"/>
              </a:rPr>
              <a:t>PREWORK: review and prioritize</a:t>
            </a:r>
          </a:p>
        </p:txBody>
      </p:sp>
      <p:sp>
        <p:nvSpPr>
          <p:cNvPr id="2" name="TextBox 1">
            <a:extLst>
              <a:ext uri="{FF2B5EF4-FFF2-40B4-BE49-F238E27FC236}">
                <a16:creationId xmlns:a16="http://schemas.microsoft.com/office/drawing/2014/main" id="{06D0BE9F-BF3E-3327-529A-F7798F7B9E88}"/>
              </a:ext>
            </a:extLst>
          </p:cNvPr>
          <p:cNvSpPr txBox="1"/>
          <p:nvPr/>
        </p:nvSpPr>
        <p:spPr>
          <a:xfrm>
            <a:off x="247369" y="6000889"/>
            <a:ext cx="10515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 Want to explore all 15 resource inequities with your team or don’t feel like you can pare it down? Go for it! We recommend adding another meeting so that you still have adequate time to discuss.</a:t>
            </a:r>
          </a:p>
        </p:txBody>
      </p:sp>
    </p:spTree>
    <p:extLst>
      <p:ext uri="{BB962C8B-B14F-4D97-AF65-F5344CB8AC3E}">
        <p14:creationId xmlns:p14="http://schemas.microsoft.com/office/powerpoint/2010/main" val="17097067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DBBF1BF-1516-4AB4-0916-889ECDEFD99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4" name="think-cell data - do not delete" hidden="1">
                        <a:extLst>
                          <a:ext uri="{FF2B5EF4-FFF2-40B4-BE49-F238E27FC236}">
                            <a16:creationId xmlns:a16="http://schemas.microsoft.com/office/drawing/2014/main" id="{6DBBF1BF-1516-4AB4-0916-889ECDEFD99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64B0C3CA-DDBC-6C14-E0CB-220AB67401AE}"/>
              </a:ext>
            </a:extLst>
          </p:cNvPr>
          <p:cNvSpPr/>
          <p:nvPr/>
        </p:nvSpPr>
        <p:spPr>
          <a:xfrm>
            <a:off x="-4" y="0"/>
            <a:ext cx="12192003" cy="1313732"/>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D027DDC-B6A7-E07D-ADB6-99776DB2BECA}"/>
              </a:ext>
            </a:extLst>
          </p:cNvPr>
          <p:cNvSpPr txBox="1"/>
          <p:nvPr/>
        </p:nvSpPr>
        <p:spPr>
          <a:xfrm>
            <a:off x="240633" y="1757715"/>
            <a:ext cx="10834910" cy="378565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t>Once you’ve chosen the 10 resource inequities that you want to explore, there are a few changes you need to make to this deck so that you’re ready for Meetings 2 and 3.</a:t>
            </a:r>
            <a:endParaRPr kumimoji="0" lang="en-US" sz="2000" b="0" i="0" u="none" strike="sngStrike" kern="1200" cap="none" spc="0" normalizeH="0" baseline="0" noProof="0">
              <a:ln>
                <a:noFill/>
              </a:ln>
              <a:solidFill>
                <a:prstClr val="black"/>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t>To prep for Meeting 2:</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t>Copy and paste 5 of your 10 resource inequity slides to the placeholder in Meeting 2.</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t>Find the blank agenda slide for Meeting 2. Add in the titles of the 10 resource inequities that you plan to discuss as a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t>To prep for Meeting 3:</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t>Copy and paste your remaining 5 resource inequity slides to the placeholder in Meeting 3.</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t>Find the blank agenda slide for Meeting 3. Add in the titles of the 10 resource inequities that you plan to discuss as a group.</a:t>
            </a:r>
          </a:p>
        </p:txBody>
      </p:sp>
      <p:sp>
        <p:nvSpPr>
          <p:cNvPr id="3" name="Slide Number Placeholder 2">
            <a:extLst>
              <a:ext uri="{FF2B5EF4-FFF2-40B4-BE49-F238E27FC236}">
                <a16:creationId xmlns:a16="http://schemas.microsoft.com/office/drawing/2014/main" id="{440681CA-43F6-EE8C-C879-4828081B8CC1}"/>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srgbClr val="888888"/>
                </a:solidFill>
                <a:effectLst/>
                <a:uLnTx/>
                <a:uFillTx/>
                <a:latin typeface="Aptos" panose="020B0004020202020204" pitchFamily="34" charset="0"/>
                <a:sym typeface="Arial Narrow"/>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888888"/>
              </a:solidFill>
              <a:effectLst/>
              <a:uLnTx/>
              <a:uFillTx/>
              <a:latin typeface="Aptos" panose="020B0004020202020204" pitchFamily="34" charset="0"/>
              <a:sym typeface="Arial Narrow"/>
            </a:endParaRPr>
          </a:p>
        </p:txBody>
      </p:sp>
      <p:sp>
        <p:nvSpPr>
          <p:cNvPr id="6" name="TextBox 5">
            <a:extLst>
              <a:ext uri="{FF2B5EF4-FFF2-40B4-BE49-F238E27FC236}">
                <a16:creationId xmlns:a16="http://schemas.microsoft.com/office/drawing/2014/main" id="{048B95F8-B350-253B-7594-7AC8B2150AEC}"/>
              </a:ext>
            </a:extLst>
          </p:cNvPr>
          <p:cNvSpPr txBox="1"/>
          <p:nvPr/>
        </p:nvSpPr>
        <p:spPr>
          <a:xfrm>
            <a:off x="736593" y="6398717"/>
            <a:ext cx="901381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Aptos" panose="020B0004020202020204" pitchFamily="34" charset="0"/>
                <a:ea typeface="+mn-ea"/>
                <a:cs typeface="+mn-cs"/>
              </a:rPr>
              <a:t>Optional but recommended: Send out the slides as optional prework for the team to review before Meetings 2 and 3</a:t>
            </a:r>
            <a:endParaRPr kumimoji="0" lang="en-US" sz="1400" b="1" i="1"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7" name="Title 4">
            <a:extLst>
              <a:ext uri="{FF2B5EF4-FFF2-40B4-BE49-F238E27FC236}">
                <a16:creationId xmlns:a16="http://schemas.microsoft.com/office/drawing/2014/main" id="{BA103476-B021-AC69-C0AC-3F304DD7E6D5}"/>
              </a:ext>
            </a:extLst>
          </p:cNvPr>
          <p:cNvSpPr txBox="1">
            <a:spLocks/>
          </p:cNvSpPr>
          <p:nvPr/>
        </p:nvSpPr>
        <p:spPr>
          <a:xfrm>
            <a:off x="240632" y="365126"/>
            <a:ext cx="10515600" cy="823594"/>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003057"/>
                </a:solidFill>
                <a:effectLst/>
                <a:uLnTx/>
                <a:uFillTx/>
                <a:latin typeface="Aptos" panose="020B0004020202020204" pitchFamily="34" charset="0"/>
                <a:ea typeface="+mj-ea"/>
                <a:cs typeface="+mj-cs"/>
              </a:rPr>
              <a:t>PREWORK: update slides</a:t>
            </a:r>
          </a:p>
        </p:txBody>
      </p:sp>
    </p:spTree>
    <p:extLst>
      <p:ext uri="{BB962C8B-B14F-4D97-AF65-F5344CB8AC3E}">
        <p14:creationId xmlns:p14="http://schemas.microsoft.com/office/powerpoint/2010/main" val="4196219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EE918-B40B-A162-8818-3391C1320536}"/>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B833167-1523-550F-BECD-F36A210EE058}"/>
              </a:ext>
            </a:extLst>
          </p:cNvPr>
          <p:cNvGraphicFramePr>
            <a:graphicFrameLocks noGrp="1"/>
          </p:cNvGraphicFramePr>
          <p:nvPr>
            <p:extLst>
              <p:ext uri="{D42A27DB-BD31-4B8C-83A1-F6EECF244321}">
                <p14:modId xmlns:p14="http://schemas.microsoft.com/office/powerpoint/2010/main" val="3805937276"/>
              </p:ext>
            </p:extLst>
          </p:nvPr>
        </p:nvGraphicFramePr>
        <p:xfrm>
          <a:off x="0" y="488192"/>
          <a:ext cx="12192000" cy="6126480"/>
        </p:xfrm>
        <a:graphic>
          <a:graphicData uri="http://schemas.openxmlformats.org/drawingml/2006/table">
            <a:tbl>
              <a:tblPr firstRow="1" bandRow="1">
                <a:tableStyleId>{5C22544A-7EE6-4342-B048-85BDC9FD1C3A}</a:tableStyleId>
              </a:tblPr>
              <a:tblGrid>
                <a:gridCol w="389348">
                  <a:extLst>
                    <a:ext uri="{9D8B030D-6E8A-4147-A177-3AD203B41FA5}">
                      <a16:colId xmlns:a16="http://schemas.microsoft.com/office/drawing/2014/main" val="2847491933"/>
                    </a:ext>
                  </a:extLst>
                </a:gridCol>
                <a:gridCol w="9700583">
                  <a:extLst>
                    <a:ext uri="{9D8B030D-6E8A-4147-A177-3AD203B41FA5}">
                      <a16:colId xmlns:a16="http://schemas.microsoft.com/office/drawing/2014/main" val="1143912501"/>
                    </a:ext>
                  </a:extLst>
                </a:gridCol>
                <a:gridCol w="683172">
                  <a:extLst>
                    <a:ext uri="{9D8B030D-6E8A-4147-A177-3AD203B41FA5}">
                      <a16:colId xmlns:a16="http://schemas.microsoft.com/office/drawing/2014/main" val="1662661721"/>
                    </a:ext>
                  </a:extLst>
                </a:gridCol>
                <a:gridCol w="788276">
                  <a:extLst>
                    <a:ext uri="{9D8B030D-6E8A-4147-A177-3AD203B41FA5}">
                      <a16:colId xmlns:a16="http://schemas.microsoft.com/office/drawing/2014/main" val="1553317625"/>
                    </a:ext>
                  </a:extLst>
                </a:gridCol>
                <a:gridCol w="630621">
                  <a:extLst>
                    <a:ext uri="{9D8B030D-6E8A-4147-A177-3AD203B41FA5}">
                      <a16:colId xmlns:a16="http://schemas.microsoft.com/office/drawing/2014/main" val="3870157670"/>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a:solidFill>
                          <a:schemeClr val="tx1"/>
                        </a:solidFill>
                        <a:latin typeface="Aptos" panose="020B0004020202020204" pitchFamily="34" charset="0"/>
                      </a:endParaRPr>
                    </a:p>
                  </a:txBody>
                  <a:tcPr>
                    <a:lnB w="3175"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000000"/>
                          </a:solidFill>
                          <a:latin typeface="Aptos" panose="020B0004020202020204" pitchFamily="34" charset="0"/>
                        </a:rPr>
                        <a:t>Do we want to prioritize investigating this in our school?</a:t>
                      </a:r>
                      <a:endParaRPr lang="en-US" sz="1600">
                        <a:solidFill>
                          <a:schemeClr val="tx1"/>
                        </a:solidFill>
                        <a:latin typeface="Aptos" panose="020B0004020202020204" pitchFamily="34" charset="0"/>
                      </a:endParaRPr>
                    </a:p>
                  </a:txBody>
                  <a:tcPr>
                    <a:lnB w="3175" cap="flat" cmpd="sng" algn="ctr">
                      <a:solidFill>
                        <a:schemeClr val="bg2"/>
                      </a:solidFill>
                      <a:prstDash val="solid"/>
                      <a:round/>
                      <a:headEnd type="none" w="med" len="med"/>
                      <a:tailEnd type="none" w="med" len="med"/>
                    </a:lnB>
                    <a:noFill/>
                  </a:tcPr>
                </a:tc>
                <a:tc>
                  <a:txBody>
                    <a:bodyPr/>
                    <a:lstStyle/>
                    <a:p>
                      <a:pPr algn="ctr"/>
                      <a:r>
                        <a:rPr lang="en-US" sz="1400">
                          <a:solidFill>
                            <a:srgbClr val="C00000"/>
                          </a:solidFill>
                          <a:latin typeface="Aptos" panose="020B0004020202020204" pitchFamily="34" charset="0"/>
                        </a:rPr>
                        <a:t>No</a:t>
                      </a:r>
                    </a:p>
                  </a:txBody>
                  <a:tcPr>
                    <a:lnB w="3175" cap="flat" cmpd="sng" algn="ctr">
                      <a:solidFill>
                        <a:schemeClr val="bg2"/>
                      </a:solidFill>
                      <a:prstDash val="solid"/>
                      <a:round/>
                      <a:headEnd type="none" w="med" len="med"/>
                      <a:tailEnd type="none" w="med" len="med"/>
                    </a:lnB>
                    <a:noFill/>
                  </a:tcPr>
                </a:tc>
                <a:tc>
                  <a:txBody>
                    <a:bodyPr/>
                    <a:lstStyle/>
                    <a:p>
                      <a:pPr algn="ctr"/>
                      <a:r>
                        <a:rPr lang="en-US" sz="1400">
                          <a:solidFill>
                            <a:schemeClr val="tx2"/>
                          </a:solidFill>
                          <a:latin typeface="Aptos" panose="020B0004020202020204" pitchFamily="34" charset="0"/>
                        </a:rPr>
                        <a:t>Maybe</a:t>
                      </a:r>
                    </a:p>
                  </a:txBody>
                  <a:tcPr>
                    <a:lnB w="3175" cap="flat" cmpd="sng" algn="ctr">
                      <a:solidFill>
                        <a:schemeClr val="bg2"/>
                      </a:solidFill>
                      <a:prstDash val="solid"/>
                      <a:round/>
                      <a:headEnd type="none" w="med" len="med"/>
                      <a:tailEnd type="none" w="med" len="med"/>
                    </a:lnB>
                    <a:noFill/>
                  </a:tcPr>
                </a:tc>
                <a:tc>
                  <a:txBody>
                    <a:bodyPr/>
                    <a:lstStyle/>
                    <a:p>
                      <a:pPr algn="ctr"/>
                      <a:r>
                        <a:rPr lang="en-US" sz="1400">
                          <a:solidFill>
                            <a:schemeClr val="accent1"/>
                          </a:solidFill>
                          <a:latin typeface="Aptos" panose="020B0004020202020204" pitchFamily="34" charset="0"/>
                        </a:rPr>
                        <a:t>Yes</a:t>
                      </a:r>
                    </a:p>
                  </a:txBody>
                  <a:tcPr>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65400260"/>
                  </a:ext>
                </a:extLst>
              </a:tr>
              <a:tr h="259275">
                <a:tc>
                  <a:txBody>
                    <a:bodyPr/>
                    <a:lstStyle/>
                    <a:p>
                      <a:pPr algn="r"/>
                      <a:r>
                        <a:rPr lang="en-US" sz="1400">
                          <a:solidFill>
                            <a:schemeClr val="tx1"/>
                          </a:solidFill>
                          <a:latin typeface="Aptos" panose="020B0004020202020204" pitchFamily="34" charset="0"/>
                        </a:rPr>
                        <a:t>1</a:t>
                      </a:r>
                    </a:p>
                  </a:txBody>
                  <a:tcP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0" lang="en-US" sz="1200" b="0" i="0" u="none" strike="noStrike" kern="1200" cap="none" spc="0" normalizeH="0" baseline="0" noProof="0">
                          <a:ln>
                            <a:noFill/>
                          </a:ln>
                          <a:solidFill>
                            <a:prstClr val="black"/>
                          </a:solidFill>
                          <a:effectLst/>
                          <a:uLnTx/>
                          <a:uFillTx/>
                          <a:latin typeface="Aptos" panose="020B0004020202020204" pitchFamily="34" charset="0"/>
                        </a:rPr>
                        <a:t>Students who need the most support aren’t being assigned to classes taught by the most effective teachers.</a:t>
                      </a:r>
                    </a:p>
                  </a:txBody>
                  <a:tcPr>
                    <a:lnL w="3175" cap="flat" cmpd="sng" algn="ctr">
                      <a:no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3">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080519252"/>
                  </a:ext>
                </a:extLst>
              </a:tr>
              <a:tr h="440767">
                <a:tc>
                  <a:txBody>
                    <a:bodyPr/>
                    <a:lstStyle/>
                    <a:p>
                      <a:pPr algn="r"/>
                      <a:r>
                        <a:rPr lang="en-US" sz="1400">
                          <a:solidFill>
                            <a:schemeClr val="tx1"/>
                          </a:solidFill>
                          <a:latin typeface="Aptos" panose="020B0004020202020204" pitchFamily="34" charset="0"/>
                        </a:rPr>
                        <a:t>2</a:t>
                      </a:r>
                    </a:p>
                  </a:txBody>
                  <a:tcP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prstClr val="black"/>
                          </a:solidFill>
                          <a:effectLst/>
                          <a:uLnTx/>
                          <a:uFillTx/>
                          <a:latin typeface="Aptos" panose="020B0004020202020204" pitchFamily="34" charset="0"/>
                        </a:rPr>
                        <a:t>Students with disabilities and ELL students are more likely than their peers to have novice teachers or long-term subs due to higher vacancy rates in harder-to-staff positions.</a:t>
                      </a:r>
                    </a:p>
                  </a:txBody>
                  <a:tcPr>
                    <a:lnL w="3175" cap="flat" cmpd="sng" algn="ctr">
                      <a:no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3">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471374594"/>
                  </a:ext>
                </a:extLst>
              </a:tr>
              <a:tr h="440767">
                <a:tc>
                  <a:txBody>
                    <a:bodyPr/>
                    <a:lstStyle/>
                    <a:p>
                      <a:pPr algn="r"/>
                      <a:r>
                        <a:rPr lang="en-US" sz="1400">
                          <a:solidFill>
                            <a:schemeClr val="tx1"/>
                          </a:solidFill>
                          <a:latin typeface="Aptos" panose="020B0004020202020204" pitchFamily="34" charset="0"/>
                        </a:rPr>
                        <a:t>3</a:t>
                      </a:r>
                    </a:p>
                  </a:txBody>
                  <a:tcP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latin typeface="Aptos" panose="020B0004020202020204" pitchFamily="34" charset="0"/>
                        </a:rPr>
                        <a:t>Students lack consistent access to culturally relevant, engaging teaching practices, with students of color experiencing this lack of access more keenly than others.</a:t>
                      </a:r>
                    </a:p>
                  </a:txBody>
                  <a:tcPr>
                    <a:lnL w="3175" cap="flat" cmpd="sng" algn="ctr">
                      <a:no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3">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4207242021"/>
                  </a:ext>
                </a:extLst>
              </a:tr>
              <a:tr h="259275">
                <a:tc>
                  <a:txBody>
                    <a:bodyPr/>
                    <a:lstStyle/>
                    <a:p>
                      <a:pPr algn="r"/>
                      <a:r>
                        <a:rPr lang="en-US" sz="1400">
                          <a:solidFill>
                            <a:schemeClr val="tx1"/>
                          </a:solidFill>
                          <a:latin typeface="Aptos" panose="020B0004020202020204" pitchFamily="34" charset="0"/>
                        </a:rPr>
                        <a:t>4</a:t>
                      </a:r>
                    </a:p>
                  </a:txBody>
                  <a:tcP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Students of color are less likely than their peers to have teachers and school leaders of the same race/ethnicity.</a:t>
                      </a:r>
                    </a:p>
                  </a:txBody>
                  <a:tcPr>
                    <a:lnL w="3175" cap="flat" cmpd="sng" algn="ctr">
                      <a:no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3">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596008957"/>
                  </a:ext>
                </a:extLst>
              </a:tr>
              <a:tr h="440767">
                <a:tc>
                  <a:txBody>
                    <a:bodyPr/>
                    <a:lstStyle/>
                    <a:p>
                      <a:pPr algn="r"/>
                      <a:r>
                        <a:rPr lang="en-US" sz="1400">
                          <a:solidFill>
                            <a:schemeClr val="tx1"/>
                          </a:solidFill>
                          <a:latin typeface="Aptos" panose="020B0004020202020204" pitchFamily="34" charset="0"/>
                        </a:rPr>
                        <a:t>5</a:t>
                      </a:r>
                    </a:p>
                  </a:txBody>
                  <a:tcP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a:solidFill>
                            <a:prstClr val="black"/>
                          </a:solidFill>
                          <a:latin typeface="Aptos" panose="020B0004020202020204" pitchFamily="34" charset="0"/>
                        </a:rPr>
                        <a:t>Students lack consistent access to culturally relevant curricula and instructional materials, with students of color experiencing this lack of access more keenly than others.</a:t>
                      </a:r>
                    </a:p>
                  </a:txBody>
                  <a:tcPr>
                    <a:lnL w="3175" cap="flat" cmpd="sng" algn="ctr">
                      <a:no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3">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917934572"/>
                  </a:ext>
                </a:extLst>
              </a:tr>
              <a:tr h="259275">
                <a:tc>
                  <a:txBody>
                    <a:bodyPr/>
                    <a:lstStyle/>
                    <a:p>
                      <a:pPr algn="r"/>
                      <a:r>
                        <a:rPr lang="en-US" sz="1400">
                          <a:solidFill>
                            <a:schemeClr val="tx1"/>
                          </a:solidFill>
                          <a:latin typeface="Aptos" panose="020B0004020202020204" pitchFamily="34" charset="0"/>
                        </a:rPr>
                        <a:t>6</a:t>
                      </a:r>
                    </a:p>
                  </a:txBody>
                  <a:tcP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a:effectLst/>
                          <a:latin typeface="Aptos" panose="020B0004020202020204" pitchFamily="34" charset="0"/>
                          <a:ea typeface="Calibri" panose="020F0502020204030204" pitchFamily="34" charset="0"/>
                          <a:cs typeface="Calibri" panose="020F0502020204030204" pitchFamily="34" charset="0"/>
                        </a:rPr>
                        <a:t>Students of color are less likely than their peers to be enrolled in advanced coursework, even when they’ve met eligibility criteria.</a:t>
                      </a:r>
                    </a:p>
                  </a:txBody>
                  <a:tcPr>
                    <a:lnL w="3175" cap="flat" cmpd="sng" algn="ctr">
                      <a:no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3">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104119281"/>
                  </a:ext>
                </a:extLst>
              </a:tr>
              <a:tr h="259275">
                <a:tc>
                  <a:txBody>
                    <a:bodyPr/>
                    <a:lstStyle/>
                    <a:p>
                      <a:pPr algn="r"/>
                      <a:r>
                        <a:rPr lang="en-US" sz="1400">
                          <a:solidFill>
                            <a:schemeClr val="tx1"/>
                          </a:solidFill>
                          <a:latin typeface="Aptos" panose="020B0004020202020204" pitchFamily="34" charset="0"/>
                        </a:rPr>
                        <a:t>7</a:t>
                      </a:r>
                    </a:p>
                  </a:txBody>
                  <a:tcP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a:effectLst/>
                          <a:latin typeface="Aptos" panose="020B0004020202020204" pitchFamily="34" charset="0"/>
                          <a:ea typeface="Calibri" panose="020F0502020204030204" pitchFamily="34" charset="0"/>
                          <a:cs typeface="Calibri" panose="020F0502020204030204" pitchFamily="34" charset="0"/>
                        </a:rPr>
                        <a:t>Students of color and students from low-income backgrounds are less likely than their peers to have access to arts and enrichment opportunities.</a:t>
                      </a:r>
                    </a:p>
                  </a:txBody>
                  <a:tcPr>
                    <a:lnL w="3175" cap="flat" cmpd="sng" algn="ctr">
                      <a:no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3">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889468964"/>
                  </a:ext>
                </a:extLst>
              </a:tr>
              <a:tr h="259275">
                <a:tc>
                  <a:txBody>
                    <a:bodyPr/>
                    <a:lstStyle/>
                    <a:p>
                      <a:pPr algn="r"/>
                      <a:r>
                        <a:rPr lang="en-US" sz="1400">
                          <a:solidFill>
                            <a:schemeClr val="tx1"/>
                          </a:solidFill>
                          <a:latin typeface="Aptos" panose="020B0004020202020204" pitchFamily="34" charset="0"/>
                        </a:rPr>
                        <a:t>8</a:t>
                      </a:r>
                    </a:p>
                  </a:txBody>
                  <a:tcP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a:effectLst/>
                          <a:latin typeface="Aptos" panose="020B0004020202020204" pitchFamily="34" charset="0"/>
                          <a:ea typeface="Calibri" panose="020F0502020204030204" pitchFamily="34" charset="0"/>
                          <a:cs typeface="Calibri" panose="020F0502020204030204" pitchFamily="34" charset="0"/>
                        </a:rPr>
                        <a:t>Lower-performing students don’t consistently receive additional instructional time in the subjects they're behind in.</a:t>
                      </a:r>
                    </a:p>
                  </a:txBody>
                  <a:tcPr>
                    <a:lnL w="3175" cap="flat" cmpd="sng" algn="ctr">
                      <a:no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3">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902290550"/>
                  </a:ext>
                </a:extLst>
              </a:tr>
              <a:tr h="259275">
                <a:tc>
                  <a:txBody>
                    <a:bodyPr/>
                    <a:lstStyle/>
                    <a:p>
                      <a:pPr algn="r"/>
                      <a:r>
                        <a:rPr lang="en-US" sz="1400">
                          <a:solidFill>
                            <a:schemeClr val="tx1"/>
                          </a:solidFill>
                          <a:latin typeface="Aptos" panose="020B0004020202020204" pitchFamily="34" charset="0"/>
                        </a:rPr>
                        <a:t>9</a:t>
                      </a:r>
                    </a:p>
                  </a:txBody>
                  <a:tcP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a:solidFill>
                            <a:schemeClr val="tx1"/>
                          </a:solidFill>
                          <a:effectLst/>
                          <a:latin typeface="Aptos" panose="020B0004020202020204" pitchFamily="34" charset="0"/>
                          <a:ea typeface="Calibri" panose="020F0502020204030204" pitchFamily="34" charset="0"/>
                          <a:cs typeface="Calibri" panose="020F0502020204030204" pitchFamily="34" charset="0"/>
                        </a:rPr>
                        <a:t>Lower-performing students don’t consistently receive additional instructional attention in the subjects they're behind in.</a:t>
                      </a:r>
                    </a:p>
                  </a:txBody>
                  <a:tcPr>
                    <a:lnL w="3175" cap="flat" cmpd="sng" algn="ctr">
                      <a:no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3">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886909221"/>
                  </a:ext>
                </a:extLst>
              </a:tr>
              <a:tr h="259275">
                <a:tc>
                  <a:txBody>
                    <a:bodyPr/>
                    <a:lstStyle/>
                    <a:p>
                      <a:pPr algn="r"/>
                      <a:r>
                        <a:rPr lang="en-US" sz="1400">
                          <a:solidFill>
                            <a:schemeClr val="tx1"/>
                          </a:solidFill>
                          <a:latin typeface="Aptos" panose="020B0004020202020204" pitchFamily="34" charset="0"/>
                        </a:rPr>
                        <a:t>10</a:t>
                      </a:r>
                    </a:p>
                  </a:txBody>
                  <a:tcP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a:solidFill>
                            <a:schemeClr val="tx1"/>
                          </a:solidFill>
                          <a:effectLst/>
                          <a:latin typeface="Aptos" panose="020B0004020202020204" pitchFamily="34" charset="0"/>
                          <a:ea typeface="Calibri" panose="020F0502020204030204" pitchFamily="34" charset="0"/>
                          <a:cs typeface="Calibri" panose="020F0502020204030204" pitchFamily="34" charset="0"/>
                        </a:rPr>
                        <a:t>Students of color are more likely to be expelled and suspended than their peers.</a:t>
                      </a:r>
                    </a:p>
                  </a:txBody>
                  <a:tcPr>
                    <a:lnL w="3175" cap="flat" cmpd="sng" algn="ctr">
                      <a:no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3">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878194271"/>
                  </a:ext>
                </a:extLst>
              </a:tr>
              <a:tr h="440767">
                <a:tc>
                  <a:txBody>
                    <a:bodyPr/>
                    <a:lstStyle/>
                    <a:p>
                      <a:pPr algn="r"/>
                      <a:r>
                        <a:rPr lang="en-US" sz="1400">
                          <a:solidFill>
                            <a:schemeClr val="tx1"/>
                          </a:solidFill>
                          <a:latin typeface="Aptos" panose="020B0004020202020204" pitchFamily="34" charset="0"/>
                        </a:rPr>
                        <a:t>11</a:t>
                      </a:r>
                    </a:p>
                  </a:txBody>
                  <a:tcP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a:solidFill>
                            <a:schemeClr val="tx1"/>
                          </a:solidFill>
                          <a:latin typeface="Aptos" panose="020B0004020202020204" pitchFamily="34" charset="0"/>
                        </a:rPr>
                        <a:t>Students of color and students from low-income backgrounds are less likely than their peers to experience positive relationships with staff and other students.</a:t>
                      </a:r>
                    </a:p>
                  </a:txBody>
                  <a:tcPr>
                    <a:lnL w="3175" cap="flat" cmpd="sng" algn="ctr">
                      <a:no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3">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468567636"/>
                  </a:ext>
                </a:extLst>
              </a:tr>
              <a:tr h="440767">
                <a:tc>
                  <a:txBody>
                    <a:bodyPr/>
                    <a:lstStyle/>
                    <a:p>
                      <a:pPr algn="r"/>
                      <a:r>
                        <a:rPr lang="en-US" sz="1400">
                          <a:solidFill>
                            <a:schemeClr val="tx1"/>
                          </a:solidFill>
                          <a:latin typeface="Aptos" panose="020B0004020202020204" pitchFamily="34" charset="0"/>
                        </a:rPr>
                        <a:t>12</a:t>
                      </a:r>
                    </a:p>
                  </a:txBody>
                  <a:tcP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a:solidFill>
                            <a:schemeClr val="tx1"/>
                          </a:solidFill>
                          <a:latin typeface="Aptos" panose="020B0004020202020204" pitchFamily="34" charset="0"/>
                        </a:rPr>
                        <a:t>Students lack consistent access to effective social-emotional learning opportunities, with students of color and students from low-income backgrounds disproportionately experiencing this challenge.</a:t>
                      </a:r>
                    </a:p>
                  </a:txBody>
                  <a:tcPr>
                    <a:lnL w="3175" cap="flat" cmpd="sng" algn="ctr">
                      <a:no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3">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914888999"/>
                  </a:ext>
                </a:extLst>
              </a:tr>
              <a:tr h="440767">
                <a:tc>
                  <a:txBody>
                    <a:bodyPr/>
                    <a:lstStyle/>
                    <a:p>
                      <a:pPr algn="r"/>
                      <a:r>
                        <a:rPr lang="en-US" sz="1400">
                          <a:solidFill>
                            <a:schemeClr val="tx1"/>
                          </a:solidFill>
                          <a:latin typeface="Aptos" panose="020B0004020202020204" pitchFamily="34" charset="0"/>
                        </a:rPr>
                        <a:t>13</a:t>
                      </a:r>
                    </a:p>
                  </a:txBody>
                  <a:tcP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a:solidFill>
                            <a:schemeClr val="tx1"/>
                          </a:solidFill>
                          <a:latin typeface="Aptos" panose="020B0004020202020204" pitchFamily="34" charset="0"/>
                        </a:rPr>
                        <a:t>Families from low-income and multicultural backgrounds are less consistently informed about their students’ academic and nonacademic progress than other families.</a:t>
                      </a:r>
                    </a:p>
                  </a:txBody>
                  <a:tcPr>
                    <a:lnL w="3175" cap="flat" cmpd="sng" algn="ctr">
                      <a:no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3">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774901807"/>
                  </a:ext>
                </a:extLst>
              </a:tr>
              <a:tr h="440767">
                <a:tc>
                  <a:txBody>
                    <a:bodyPr/>
                    <a:lstStyle/>
                    <a:p>
                      <a:pPr algn="r"/>
                      <a:r>
                        <a:rPr lang="en-US" sz="1400">
                          <a:solidFill>
                            <a:schemeClr val="tx1"/>
                          </a:solidFill>
                          <a:latin typeface="Aptos" panose="020B0004020202020204" pitchFamily="34" charset="0"/>
                        </a:rPr>
                        <a:t>14</a:t>
                      </a:r>
                    </a:p>
                  </a:txBody>
                  <a:tcP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a:solidFill>
                            <a:schemeClr val="tx1"/>
                          </a:solidFill>
                          <a:latin typeface="Aptos" panose="020B0004020202020204" pitchFamily="34" charset="0"/>
                        </a:rPr>
                        <a:t>Students lack consistent access to high-quality college and career exploration, with students of color and students from low-income backgrounds disproportionately experiencing this challenge.</a:t>
                      </a:r>
                    </a:p>
                  </a:txBody>
                  <a:tcPr>
                    <a:lnL w="3175" cap="flat" cmpd="sng" algn="ctr">
                      <a:no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3">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820959473"/>
                  </a:ext>
                </a:extLst>
              </a:tr>
              <a:tr h="259275">
                <a:tc>
                  <a:txBody>
                    <a:bodyPr/>
                    <a:lstStyle/>
                    <a:p>
                      <a:pPr algn="r"/>
                      <a:r>
                        <a:rPr lang="en-US" sz="1400">
                          <a:solidFill>
                            <a:schemeClr val="tx1"/>
                          </a:solidFill>
                          <a:latin typeface="Aptos" panose="020B0004020202020204" pitchFamily="34" charset="0"/>
                        </a:rPr>
                        <a:t>15</a:t>
                      </a:r>
                    </a:p>
                  </a:txBody>
                  <a:tcP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200">
                          <a:solidFill>
                            <a:schemeClr val="tx1"/>
                          </a:solidFill>
                          <a:latin typeface="Aptos" panose="020B0004020202020204" pitchFamily="34" charset="0"/>
                        </a:rPr>
                        <a:t>Students aren’t enrolled in racially or socioeconomically diverse classrooms that reflect the diversity of the overall school.</a:t>
                      </a:r>
                    </a:p>
                  </a:txBody>
                  <a:tcPr>
                    <a:lnL w="3175" cap="flat" cmpd="sng" algn="ctr">
                      <a:no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no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solidFill>
                      <a:schemeClr val="accent3">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solidFill>
                      <a:schemeClr val="tx2">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solidFill>
                      <a:schemeClr val="accent1">
                        <a:lumMod val="40000"/>
                        <a:lumOff val="60000"/>
                      </a:schemeClr>
                    </a:solidFill>
                  </a:tcPr>
                </a:tc>
                <a:extLst>
                  <a:ext uri="{0D108BD9-81ED-4DB2-BD59-A6C34878D82A}">
                    <a16:rowId xmlns:a16="http://schemas.microsoft.com/office/drawing/2014/main" val="1182229644"/>
                  </a:ext>
                </a:extLst>
              </a:tr>
            </a:tbl>
          </a:graphicData>
        </a:graphic>
      </p:graphicFrame>
      <p:graphicFrame>
        <p:nvGraphicFramePr>
          <p:cNvPr id="3" name="think-cell data - do not delete" hidden="1">
            <a:extLst>
              <a:ext uri="{FF2B5EF4-FFF2-40B4-BE49-F238E27FC236}">
                <a16:creationId xmlns:a16="http://schemas.microsoft.com/office/drawing/2014/main" id="{529FB21A-CF59-9ED2-3E84-3174CF966CD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3" name="think-cell data - do not delete" hidden="1">
                        <a:extLst>
                          <a:ext uri="{FF2B5EF4-FFF2-40B4-BE49-F238E27FC236}">
                            <a16:creationId xmlns:a16="http://schemas.microsoft.com/office/drawing/2014/main" id="{529FB21A-CF59-9ED2-3E84-3174CF966CD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AA7DD09B-10AF-1E70-E0A4-DDBD4A085850}"/>
              </a:ext>
            </a:extLst>
          </p:cNvPr>
          <p:cNvSpPr/>
          <p:nvPr/>
        </p:nvSpPr>
        <p:spPr>
          <a:xfrm>
            <a:off x="0" y="0"/>
            <a:ext cx="12192000" cy="488192"/>
          </a:xfrm>
          <a:prstGeom prst="rect">
            <a:avLst/>
          </a:prstGeom>
          <a:solidFill>
            <a:schemeClr val="bg1">
              <a:lumMod val="85000"/>
            </a:schemeClr>
          </a:solidFill>
          <a:ln>
            <a:solidFill>
              <a:schemeClr val="bg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ptos" panose="020B0004020202020204" pitchFamily="34" charset="0"/>
                <a:ea typeface="+mn-ea"/>
                <a:cs typeface="+mn-cs"/>
              </a:rPr>
              <a:t>Summary of Common Resource Inequities </a:t>
            </a:r>
            <a:endParaRPr kumimoji="0" lang="en-US" sz="24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7" name="Slide Number Placeholder 6">
            <a:extLst>
              <a:ext uri="{FF2B5EF4-FFF2-40B4-BE49-F238E27FC236}">
                <a16:creationId xmlns:a16="http://schemas.microsoft.com/office/drawing/2014/main" id="{68313252-80AE-F238-243D-244A07385A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8" name="Rectangle 7">
            <a:extLst>
              <a:ext uri="{FF2B5EF4-FFF2-40B4-BE49-F238E27FC236}">
                <a16:creationId xmlns:a16="http://schemas.microsoft.com/office/drawing/2014/main" id="{7FB2497E-9F85-46AC-5F03-5BC463DCABE0}"/>
              </a:ext>
            </a:extLst>
          </p:cNvPr>
          <p:cNvSpPr/>
          <p:nvPr/>
        </p:nvSpPr>
        <p:spPr>
          <a:xfrm>
            <a:off x="476506" y="377494"/>
            <a:ext cx="11238987" cy="6335240"/>
          </a:xfrm>
          <a:prstGeom prst="rect">
            <a:avLst/>
          </a:prstGeom>
          <a:solidFill>
            <a:srgbClr val="FEE3A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4400" b="1" i="0" u="none" strike="noStrike" kern="1200" cap="none" spc="0" normalizeH="0" baseline="0" noProof="0">
                <a:ln>
                  <a:noFill/>
                </a:ln>
                <a:solidFill>
                  <a:srgbClr val="003057"/>
                </a:solidFill>
                <a:effectLst/>
                <a:uLnTx/>
                <a:uFillTx/>
                <a:latin typeface="Aptos" panose="020B0004020202020204" pitchFamily="34" charset="0"/>
                <a:ea typeface="+mn-ea"/>
                <a:cs typeface="+mn-cs"/>
              </a:rPr>
            </a:br>
            <a:r>
              <a:rPr kumimoji="0" lang="en-US" sz="4400" b="1" i="0" u="none" strike="noStrike" kern="1200" cap="none" spc="0" normalizeH="0" baseline="0" noProof="0">
                <a:ln>
                  <a:noFill/>
                </a:ln>
                <a:solidFill>
                  <a:srgbClr val="003057"/>
                </a:solidFill>
                <a:effectLst/>
                <a:uLnTx/>
                <a:uFillTx/>
                <a:latin typeface="Aptos" panose="020B0004020202020204" pitchFamily="34" charset="0"/>
                <a:ea typeface="+mn-ea"/>
                <a:cs typeface="+mn-cs"/>
              </a:rPr>
              <a:t>Optional resource for note-takers</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a:ln>
                  <a:noFill/>
                </a:ln>
                <a:solidFill>
                  <a:prstClr val="black"/>
                </a:solidFill>
                <a:effectLst/>
                <a:uLnTx/>
                <a:uFillTx/>
                <a:latin typeface="Aptos" panose="020B0004020202020204" pitchFamily="34" charset="0"/>
                <a:ea typeface="+mn-ea"/>
                <a:cs typeface="+mn-cs"/>
              </a:rPr>
            </a:br>
            <a:endParaRPr kumimoji="0" lang="en-US"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ptos" panose="020B0004020202020204" pitchFamily="34" charset="0"/>
                <a:ea typeface="+mn-ea"/>
                <a:cs typeface="+mn-cs"/>
              </a:rPr>
              <a:t>Feel free to use this slide during Meetings 2 and 3 to document the yes/no/maybe decisions your team is making. Just delete this text box and move it to the corresponding meeting slides!</a:t>
            </a:r>
            <a:endParaRPr kumimoji="0" lang="en-US" sz="60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7080664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CE4AB-8E46-0DD9-BCCD-AEC7B7A73C0A}"/>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B0C2B616-0866-8349-CB8B-1BB6F4879DC2}"/>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DB19FC2A-5E3E-234E-2025-E7EA7913AFB0}"/>
              </a:ext>
            </a:extLst>
          </p:cNvPr>
          <p:cNvSpPr txBox="1">
            <a:spLocks/>
          </p:cNvSpPr>
          <p:nvPr/>
        </p:nvSpPr>
        <p:spPr>
          <a:xfrm>
            <a:off x="342899" y="150338"/>
            <a:ext cx="9593581"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a:t>
            </a:r>
            <a:r>
              <a:rPr lang="en-US" sz="1200" b="1" spc="100">
                <a:solidFill>
                  <a:schemeClr val="bg1"/>
                </a:solidFill>
                <a:latin typeface="Aptos ExtraBold" panose="020B0004020202020204" pitchFamily="34" charset="0"/>
                <a:ea typeface="+mn-ea"/>
                <a:cs typeface="+mn-cs"/>
              </a:rPr>
              <a:t>1</a:t>
            </a:r>
            <a:endPar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endParaRPr>
          </a:p>
          <a:p>
            <a:pPr>
              <a:lnSpc>
                <a:spcPts val="2940"/>
              </a:lnSpc>
              <a:defRPr/>
            </a:pPr>
            <a:r>
              <a:rPr lang="en-US" sz="2300">
                <a:solidFill>
                  <a:schemeClr val="bg1"/>
                </a:solidFill>
                <a:latin typeface="Aptos Narrow" panose="020B0004020202020204" pitchFamily="34" charset="0"/>
              </a:rPr>
              <a:t>Students who need the most support aren’t being assigned to classes taught by the most effective teachers.</a:t>
            </a:r>
          </a:p>
        </p:txBody>
      </p:sp>
      <p:graphicFrame>
        <p:nvGraphicFramePr>
          <p:cNvPr id="5" name="think-cell data - do not delete" hidden="1">
            <a:extLst>
              <a:ext uri="{FF2B5EF4-FFF2-40B4-BE49-F238E27FC236}">
                <a16:creationId xmlns:a16="http://schemas.microsoft.com/office/drawing/2014/main" id="{68EC9BDF-B1E3-7E4E-E481-3DF628B1A01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think-cell data - do not delete" hidden="1">
                        <a:extLst>
                          <a:ext uri="{FF2B5EF4-FFF2-40B4-BE49-F238E27FC236}">
                            <a16:creationId xmlns:a16="http://schemas.microsoft.com/office/drawing/2014/main" id="{68EC9BDF-B1E3-7E4E-E481-3DF628B1A01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2" name="TextBox 21">
            <a:extLst>
              <a:ext uri="{FF2B5EF4-FFF2-40B4-BE49-F238E27FC236}">
                <a16:creationId xmlns:a16="http://schemas.microsoft.com/office/drawing/2014/main" id="{B51EC4E2-738A-9667-E6B6-6BB7E2A9F0C1}"/>
              </a:ext>
            </a:extLst>
          </p:cNvPr>
          <p:cNvSpPr txBox="1"/>
          <p:nvPr/>
        </p:nvSpPr>
        <p:spPr>
          <a:xfrm>
            <a:off x="1468429" y="1713988"/>
            <a:ext cx="7259323"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a:latin typeface="Aptos" panose="020B0004020202020204" pitchFamily="34" charset="0"/>
              </a:rPr>
              <a:t>For example:</a:t>
            </a:r>
            <a:r>
              <a:rPr lang="en-US" sz="1300">
                <a:latin typeface="Aptos" panose="020B0004020202020204" pitchFamily="34" charset="0"/>
              </a:rPr>
              <a:t> This school offers 37 math sections, but teacher expertise isn’t distributed strategically across those different courses. </a:t>
            </a:r>
          </a:p>
        </p:txBody>
      </p:sp>
      <p:sp>
        <p:nvSpPr>
          <p:cNvPr id="26" name="TextBox 25">
            <a:extLst>
              <a:ext uri="{FF2B5EF4-FFF2-40B4-BE49-F238E27FC236}">
                <a16:creationId xmlns:a16="http://schemas.microsoft.com/office/drawing/2014/main" id="{4318AB94-8A1D-1854-5F97-1F621C2B3A13}"/>
              </a:ext>
            </a:extLst>
          </p:cNvPr>
          <p:cNvSpPr txBox="1"/>
          <p:nvPr/>
        </p:nvSpPr>
        <p:spPr>
          <a:xfrm>
            <a:off x="642098" y="6236113"/>
            <a:ext cx="8079063" cy="553998"/>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rPr>
              <a:t>Note: If you don’t have evaluation data easily available, </a:t>
            </a:r>
            <a:r>
              <a:rPr lang="en-US" sz="1000">
                <a:solidFill>
                  <a:prstClr val="black"/>
                </a:solidFill>
                <a:latin typeface="Aptos" panose="020B0004020202020204"/>
              </a:rPr>
              <a:t>consider using teacher experience as a proxy, as more experienced teachers are often more effective (Kini &amp; Podolsky, 2016</a:t>
            </a:r>
            <a:r>
              <a:rPr kumimoji="0" lang="en-US" sz="1000" b="0" i="0" u="none" strike="noStrike" kern="1200" cap="none" spc="0" normalizeH="0" baseline="0" noProof="0">
                <a:ln>
                  <a:noFill/>
                </a:ln>
                <a:solidFill>
                  <a:prstClr val="black"/>
                </a:solidFill>
                <a:effectLst/>
                <a:uLnTx/>
                <a:uFillTx/>
                <a:latin typeface="Aptos" panose="020B0004020202020204"/>
              </a:rPr>
              <a:t>).</a:t>
            </a:r>
          </a:p>
          <a:p>
            <a:pPr>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Source: </a:t>
            </a:r>
            <a:r>
              <a:rPr lang="en-US" sz="1000">
                <a:solidFill>
                  <a:prstClr val="black"/>
                </a:solidFill>
                <a:latin typeface="Aptos" panose="020B0004020202020204"/>
              </a:rPr>
              <a:t>ARE</a:t>
            </a: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 analysis of common trends in middle schools.</a:t>
            </a:r>
            <a:endParaRPr kumimoji="0" lang="en-US" sz="1000" b="0" i="0" u="none" strike="noStrike" kern="1200" cap="none" spc="0" normalizeH="0" baseline="30000" noProof="0">
              <a:ln>
                <a:noFill/>
              </a:ln>
              <a:solidFill>
                <a:prstClr val="black"/>
              </a:solidFill>
              <a:effectLst/>
              <a:uLnTx/>
              <a:uFillTx/>
              <a:latin typeface="Aptos" panose="020B0004020202020204"/>
              <a:ea typeface="+mn-ea"/>
              <a:cs typeface="+mn-cs"/>
            </a:endParaRPr>
          </a:p>
        </p:txBody>
      </p:sp>
      <p:sp>
        <p:nvSpPr>
          <p:cNvPr id="37" name="Rectangle 36">
            <a:extLst>
              <a:ext uri="{FF2B5EF4-FFF2-40B4-BE49-F238E27FC236}">
                <a16:creationId xmlns:a16="http://schemas.microsoft.com/office/drawing/2014/main" id="{97045B07-E4A8-D1DE-C22C-9E6841ACE0A2}"/>
              </a:ext>
            </a:extLst>
          </p:cNvPr>
          <p:cNvSpPr/>
          <p:nvPr/>
        </p:nvSpPr>
        <p:spPr>
          <a:xfrm>
            <a:off x="9339135" y="1313732"/>
            <a:ext cx="2852864" cy="5544268"/>
          </a:xfrm>
          <a:prstGeom prst="rect">
            <a:avLst/>
          </a:prstGeom>
          <a:solidFill>
            <a:srgbClr val="E68699">
              <a:alpha val="2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graphicFrame>
        <p:nvGraphicFramePr>
          <p:cNvPr id="8" name="Table 7">
            <a:extLst>
              <a:ext uri="{FF2B5EF4-FFF2-40B4-BE49-F238E27FC236}">
                <a16:creationId xmlns:a16="http://schemas.microsoft.com/office/drawing/2014/main" id="{BBBD03B8-5F14-3AAE-17CF-4BA4EA58753C}"/>
              </a:ext>
            </a:extLst>
          </p:cNvPr>
          <p:cNvGraphicFramePr>
            <a:graphicFrameLocks noGrp="1"/>
          </p:cNvGraphicFramePr>
          <p:nvPr>
            <p:extLst>
              <p:ext uri="{D42A27DB-BD31-4B8C-83A1-F6EECF244321}">
                <p14:modId xmlns:p14="http://schemas.microsoft.com/office/powerpoint/2010/main" val="902938814"/>
              </p:ext>
            </p:extLst>
          </p:nvPr>
        </p:nvGraphicFramePr>
        <p:xfrm>
          <a:off x="705254" y="2975401"/>
          <a:ext cx="7940198" cy="1918446"/>
        </p:xfrm>
        <a:graphic>
          <a:graphicData uri="http://schemas.openxmlformats.org/drawingml/2006/table">
            <a:tbl>
              <a:tblPr firstRow="1" bandRow="1">
                <a:tableStyleId>{5940675A-B579-460E-94D1-54222C63F5DA}</a:tableStyleId>
              </a:tblPr>
              <a:tblGrid>
                <a:gridCol w="1822539">
                  <a:extLst>
                    <a:ext uri="{9D8B030D-6E8A-4147-A177-3AD203B41FA5}">
                      <a16:colId xmlns:a16="http://schemas.microsoft.com/office/drawing/2014/main" val="147346643"/>
                    </a:ext>
                  </a:extLst>
                </a:gridCol>
                <a:gridCol w="1419303">
                  <a:extLst>
                    <a:ext uri="{9D8B030D-6E8A-4147-A177-3AD203B41FA5}">
                      <a16:colId xmlns:a16="http://schemas.microsoft.com/office/drawing/2014/main" val="1587658545"/>
                    </a:ext>
                  </a:extLst>
                </a:gridCol>
                <a:gridCol w="1174589">
                  <a:extLst>
                    <a:ext uri="{9D8B030D-6E8A-4147-A177-3AD203B41FA5}">
                      <a16:colId xmlns:a16="http://schemas.microsoft.com/office/drawing/2014/main" val="991408531"/>
                    </a:ext>
                  </a:extLst>
                </a:gridCol>
                <a:gridCol w="1174589">
                  <a:extLst>
                    <a:ext uri="{9D8B030D-6E8A-4147-A177-3AD203B41FA5}">
                      <a16:colId xmlns:a16="http://schemas.microsoft.com/office/drawing/2014/main" val="218058339"/>
                    </a:ext>
                  </a:extLst>
                </a:gridCol>
                <a:gridCol w="1174589">
                  <a:extLst>
                    <a:ext uri="{9D8B030D-6E8A-4147-A177-3AD203B41FA5}">
                      <a16:colId xmlns:a16="http://schemas.microsoft.com/office/drawing/2014/main" val="1074074902"/>
                    </a:ext>
                  </a:extLst>
                </a:gridCol>
                <a:gridCol w="1174589">
                  <a:extLst>
                    <a:ext uri="{9D8B030D-6E8A-4147-A177-3AD203B41FA5}">
                      <a16:colId xmlns:a16="http://schemas.microsoft.com/office/drawing/2014/main" val="1644874143"/>
                    </a:ext>
                  </a:extLst>
                </a:gridCol>
              </a:tblGrid>
              <a:tr h="306593">
                <a:tc>
                  <a:txBody>
                    <a:bodyPr/>
                    <a:lstStyle/>
                    <a:p>
                      <a:r>
                        <a:rPr lang="en-US" sz="1300" b="0">
                          <a:latin typeface="Aptos"/>
                        </a:rPr>
                        <a:t>Teacher Evaluation Rating</a:t>
                      </a:r>
                    </a:p>
                  </a:txBody>
                  <a:tcPr marL="100584" marR="10058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0">
                          <a:latin typeface="Aptos"/>
                        </a:rPr>
                        <a:t>Math Support</a:t>
                      </a:r>
                    </a:p>
                  </a:txBody>
                  <a:tcPr marL="100584" marR="10058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0">
                          <a:latin typeface="Aptos"/>
                        </a:rPr>
                        <a:t>Grade 6 Math</a:t>
                      </a:r>
                    </a:p>
                  </a:txBody>
                  <a:tcPr marL="100584" marR="10058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0">
                          <a:latin typeface="Aptos"/>
                        </a:rPr>
                        <a:t>Grade 7 Math</a:t>
                      </a:r>
                    </a:p>
                  </a:txBody>
                  <a:tcPr marL="100584" marR="10058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0">
                          <a:solidFill>
                            <a:schemeClr val="tx1"/>
                          </a:solidFill>
                          <a:latin typeface="Aptos"/>
                        </a:rPr>
                        <a:t>Grade 8 Math</a:t>
                      </a:r>
                    </a:p>
                  </a:txBody>
                  <a:tcPr marL="100584" marR="10058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0">
                          <a:solidFill>
                            <a:schemeClr val="tx1"/>
                          </a:solidFill>
                          <a:latin typeface="Aptos"/>
                        </a:rPr>
                        <a:t>Algebra I</a:t>
                      </a:r>
                    </a:p>
                  </a:txBody>
                  <a:tcPr marL="100584" marR="10058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90385116"/>
                  </a:ext>
                </a:extLst>
              </a:tr>
              <a:tr h="476922">
                <a:tc>
                  <a:txBody>
                    <a:bodyPr/>
                    <a:lstStyle/>
                    <a:p>
                      <a:r>
                        <a:rPr lang="en-US" sz="1200">
                          <a:latin typeface="Aptos"/>
                        </a:rPr>
                        <a:t>Developing</a:t>
                      </a:r>
                    </a:p>
                  </a:txBody>
                  <a:tcPr marL="100584" marR="10058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b="0">
                        <a:solidFill>
                          <a:schemeClr val="tx1"/>
                        </a:solidFill>
                        <a:latin typeface="Aptos"/>
                      </a:endParaRPr>
                    </a:p>
                  </a:txBody>
                  <a:tcPr marL="100584" marR="10058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chemeClr val="bg1"/>
                          </a:solidFill>
                          <a:latin typeface="Aptos"/>
                        </a:rPr>
                        <a:t>8</a:t>
                      </a:r>
                    </a:p>
                  </a:txBody>
                  <a:tcPr marL="100584" marR="10058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63663"/>
                    </a:solidFill>
                  </a:tcPr>
                </a:tc>
                <a:tc>
                  <a:txBody>
                    <a:bodyPr/>
                    <a:lstStyle/>
                    <a:p>
                      <a:pPr algn="ctr"/>
                      <a:r>
                        <a:rPr lang="en-US" sz="1200" b="0">
                          <a:solidFill>
                            <a:schemeClr val="tx1"/>
                          </a:solidFill>
                          <a:latin typeface="Aptos"/>
                        </a:rPr>
                        <a:t>2</a:t>
                      </a:r>
                    </a:p>
                  </a:txBody>
                  <a:tcPr marL="100584" marR="10058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endParaRPr lang="en-US" sz="1200">
                        <a:latin typeface="Aptos"/>
                      </a:endParaRPr>
                    </a:p>
                  </a:txBody>
                  <a:tcPr marL="100584" marR="10058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a:latin typeface="Aptos" panose="020B0004020202020204" pitchFamily="34" charset="0"/>
                      </a:endParaRPr>
                    </a:p>
                  </a:txBody>
                  <a:tcPr marL="100584" marR="10058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8959052"/>
                  </a:ext>
                </a:extLst>
              </a:tr>
              <a:tr h="476922">
                <a:tc>
                  <a:txBody>
                    <a:bodyPr/>
                    <a:lstStyle/>
                    <a:p>
                      <a:r>
                        <a:rPr lang="en-US" sz="1200">
                          <a:latin typeface="Aptos"/>
                        </a:rPr>
                        <a:t>Proficient</a:t>
                      </a:r>
                    </a:p>
                  </a:txBody>
                  <a:tcPr marL="100584" marR="10058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latin typeface="Aptos" panose="020B0004020202020204" pitchFamily="34" charset="0"/>
                        </a:rPr>
                        <a:t>2</a:t>
                      </a:r>
                    </a:p>
                  </a:txBody>
                  <a:tcPr marL="100584" marR="10058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200">
                          <a:latin typeface="Aptos" panose="020B0004020202020204" pitchFamily="34" charset="0"/>
                        </a:rPr>
                        <a:t>6</a:t>
                      </a:r>
                    </a:p>
                  </a:txBody>
                  <a:tcPr marL="100584" marR="10058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200">
                          <a:latin typeface="Aptos"/>
                        </a:rPr>
                        <a:t>5</a:t>
                      </a:r>
                    </a:p>
                  </a:txBody>
                  <a:tcPr marL="100584" marR="10058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200">
                          <a:latin typeface="Aptos"/>
                        </a:rPr>
                        <a:t>2</a:t>
                      </a:r>
                    </a:p>
                  </a:txBody>
                  <a:tcPr marL="100584" marR="10058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endParaRPr lang="en-US" sz="1200">
                        <a:latin typeface="Aptos"/>
                      </a:endParaRPr>
                    </a:p>
                  </a:txBody>
                  <a:tcPr marL="100584" marR="10058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2744057"/>
                  </a:ext>
                </a:extLst>
              </a:tr>
              <a:tr h="476922">
                <a:tc>
                  <a:txBody>
                    <a:bodyPr/>
                    <a:lstStyle/>
                    <a:p>
                      <a:r>
                        <a:rPr lang="en-US" sz="1200">
                          <a:latin typeface="Aptos"/>
                        </a:rPr>
                        <a:t>Exemplary</a:t>
                      </a:r>
                    </a:p>
                  </a:txBody>
                  <a:tcPr marL="100584" marR="10058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latin typeface="Aptos" panose="020B0004020202020204" pitchFamily="34" charset="0"/>
                        </a:rPr>
                        <a:t>3</a:t>
                      </a:r>
                    </a:p>
                  </a:txBody>
                  <a:tcPr marL="100584" marR="10058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endParaRPr lang="en-US" sz="1200">
                        <a:latin typeface="Aptos" panose="020B0004020202020204" pitchFamily="34" charset="0"/>
                      </a:endParaRPr>
                    </a:p>
                  </a:txBody>
                  <a:tcPr marL="100584" marR="10058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latin typeface="Aptos" panose="020B0004020202020204" pitchFamily="34" charset="0"/>
                        </a:rPr>
                        <a:t>3</a:t>
                      </a:r>
                    </a:p>
                  </a:txBody>
                  <a:tcPr marL="100584" marR="10058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200">
                          <a:latin typeface="Aptos" panose="020B0004020202020204" pitchFamily="34" charset="0"/>
                        </a:rPr>
                        <a:t>4</a:t>
                      </a:r>
                    </a:p>
                  </a:txBody>
                  <a:tcPr marL="100584" marR="10058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68699"/>
                    </a:solidFill>
                  </a:tcPr>
                </a:tc>
                <a:tc>
                  <a:txBody>
                    <a:bodyPr/>
                    <a:lstStyle/>
                    <a:p>
                      <a:pPr algn="ctr"/>
                      <a:r>
                        <a:rPr lang="en-US" sz="1200">
                          <a:latin typeface="Aptos"/>
                        </a:rPr>
                        <a:t>2</a:t>
                      </a:r>
                    </a:p>
                  </a:txBody>
                  <a:tcPr marL="100584" marR="10058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68699"/>
                    </a:solidFill>
                  </a:tcPr>
                </a:tc>
                <a:extLst>
                  <a:ext uri="{0D108BD9-81ED-4DB2-BD59-A6C34878D82A}">
                    <a16:rowId xmlns:a16="http://schemas.microsoft.com/office/drawing/2014/main" val="605072433"/>
                  </a:ext>
                </a:extLst>
              </a:tr>
            </a:tbl>
          </a:graphicData>
        </a:graphic>
      </p:graphicFrame>
      <p:sp>
        <p:nvSpPr>
          <p:cNvPr id="38" name="TextBox 37">
            <a:extLst>
              <a:ext uri="{FF2B5EF4-FFF2-40B4-BE49-F238E27FC236}">
                <a16:creationId xmlns:a16="http://schemas.microsoft.com/office/drawing/2014/main" id="{43427352-F602-55F8-9613-B3F4F8208FA4}"/>
              </a:ext>
            </a:extLst>
          </p:cNvPr>
          <p:cNvSpPr txBox="1"/>
          <p:nvPr/>
        </p:nvSpPr>
        <p:spPr>
          <a:xfrm>
            <a:off x="9716236" y="2108556"/>
            <a:ext cx="2131332" cy="3954929"/>
          </a:xfrm>
          <a:prstGeom prst="rect">
            <a:avLst/>
          </a:prstGeom>
          <a:noFill/>
        </p:spPr>
        <p:txBody>
          <a:bodyPr wrap="square" lIns="91440" tIns="45720" rIns="91440" bIns="45720" anchor="t">
            <a:spAutoFit/>
          </a:bodyPr>
          <a:lstStyle/>
          <a:p>
            <a:pPr algn="l" rtl="0" fontAlgn="base">
              <a:spcAft>
                <a:spcPts val="400"/>
              </a:spcAft>
            </a:pPr>
            <a:r>
              <a:rPr lang="en-US" sz="1300" b="1" i="0">
                <a:effectLst/>
                <a:latin typeface="Aptos"/>
              </a:rPr>
              <a:t>Do we think this resource inequity exists in our school?</a:t>
            </a:r>
          </a:p>
          <a:p>
            <a:pPr marL="194310" indent="-194310" algn="l" rtl="0" fontAlgn="base">
              <a:spcAft>
                <a:spcPts val="400"/>
              </a:spcAft>
              <a:buFont typeface="Arial" panose="020B0604020202020204" pitchFamily="34" charset="0"/>
              <a:buChar char="•"/>
            </a:pPr>
            <a:r>
              <a:rPr lang="en-US" sz="1300">
                <a:latin typeface="Aptos"/>
              </a:rPr>
              <a:t>How are we distributing teacher expertise across different subjects and grade levels?</a:t>
            </a:r>
          </a:p>
          <a:p>
            <a:pPr marL="194310" indent="-194310" algn="l" rtl="0" fontAlgn="base">
              <a:spcAft>
                <a:spcPts val="400"/>
              </a:spcAft>
              <a:buFont typeface="Arial" panose="020B0604020202020204" pitchFamily="34" charset="0"/>
              <a:buChar char="•"/>
            </a:pPr>
            <a:r>
              <a:rPr lang="en-US" sz="1300">
                <a:latin typeface="Aptos"/>
              </a:rPr>
              <a:t>Are some student groups less likely to have access to highly effective teachers?</a:t>
            </a:r>
          </a:p>
          <a:p>
            <a:pPr algn="l" rtl="0" fontAlgn="base">
              <a:spcBef>
                <a:spcPts val="1200"/>
              </a:spcBef>
            </a:pPr>
            <a:r>
              <a:rPr lang="en-US" sz="1300" b="1" i="0">
                <a:effectLst/>
                <a:latin typeface="Aptos"/>
              </a:rPr>
              <a:t>What quantitative or qualitative data could help us assess this in our school?</a:t>
            </a:r>
          </a:p>
          <a:p>
            <a:pPr algn="l" rtl="0" fontAlgn="base">
              <a:spcBef>
                <a:spcPts val="1200"/>
              </a:spcBef>
            </a:pPr>
            <a:r>
              <a:rPr lang="en-US" sz="1300" b="1" i="0">
                <a:effectLst/>
                <a:latin typeface="Aptos"/>
              </a:rPr>
              <a:t>Do we want to prioritize this—yes, no, or maybe?</a:t>
            </a:r>
          </a:p>
        </p:txBody>
      </p:sp>
      <p:sp>
        <p:nvSpPr>
          <p:cNvPr id="39" name="Rectangle 38">
            <a:extLst>
              <a:ext uri="{FF2B5EF4-FFF2-40B4-BE49-F238E27FC236}">
                <a16:creationId xmlns:a16="http://schemas.microsoft.com/office/drawing/2014/main" id="{F213C017-061D-8312-671A-12D6624516CE}"/>
              </a:ext>
            </a:extLst>
          </p:cNvPr>
          <p:cNvSpPr/>
          <p:nvPr/>
        </p:nvSpPr>
        <p:spPr>
          <a:xfrm>
            <a:off x="9339135" y="1313732"/>
            <a:ext cx="2852865" cy="471990"/>
          </a:xfrm>
          <a:prstGeom prst="rect">
            <a:avLst/>
          </a:prstGeom>
          <a:solidFill>
            <a:srgbClr val="C636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40" name="TextBox 39">
            <a:extLst>
              <a:ext uri="{FF2B5EF4-FFF2-40B4-BE49-F238E27FC236}">
                <a16:creationId xmlns:a16="http://schemas.microsoft.com/office/drawing/2014/main" id="{8E37B539-AEFE-8347-9222-4F7CC99C6D39}"/>
              </a:ext>
            </a:extLst>
          </p:cNvPr>
          <p:cNvSpPr txBox="1"/>
          <p:nvPr/>
        </p:nvSpPr>
        <p:spPr>
          <a:xfrm>
            <a:off x="9339134" y="1427917"/>
            <a:ext cx="2852865"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DISCUSSION QUESTIONS</a:t>
            </a:r>
          </a:p>
        </p:txBody>
      </p:sp>
      <p:sp>
        <p:nvSpPr>
          <p:cNvPr id="42" name="Title 1">
            <a:extLst>
              <a:ext uri="{FF2B5EF4-FFF2-40B4-BE49-F238E27FC236}">
                <a16:creationId xmlns:a16="http://schemas.microsoft.com/office/drawing/2014/main" id="{3D6A1048-0124-6B1A-1BCF-06A826778E46}"/>
              </a:ext>
            </a:extLst>
          </p:cNvPr>
          <p:cNvSpPr txBox="1">
            <a:spLocks/>
          </p:cNvSpPr>
          <p:nvPr/>
        </p:nvSpPr>
        <p:spPr>
          <a:xfrm>
            <a:off x="342898" y="150338"/>
            <a:ext cx="10568575"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2300">
              <a:solidFill>
                <a:schemeClr val="bg1"/>
              </a:solidFill>
              <a:latin typeface="Aptos Narrow" panose="020B0004020202020204" pitchFamily="34" charset="0"/>
            </a:endParaRPr>
          </a:p>
        </p:txBody>
      </p:sp>
      <p:grpSp>
        <p:nvGrpSpPr>
          <p:cNvPr id="12" name="Group 11">
            <a:extLst>
              <a:ext uri="{FF2B5EF4-FFF2-40B4-BE49-F238E27FC236}">
                <a16:creationId xmlns:a16="http://schemas.microsoft.com/office/drawing/2014/main" id="{E5F26185-0388-AD65-2422-46B51A458445}"/>
              </a:ext>
            </a:extLst>
          </p:cNvPr>
          <p:cNvGrpSpPr/>
          <p:nvPr/>
        </p:nvGrpSpPr>
        <p:grpSpPr>
          <a:xfrm>
            <a:off x="10974590" y="228036"/>
            <a:ext cx="1026252" cy="903825"/>
            <a:chOff x="11022090" y="228036"/>
            <a:chExt cx="1026252" cy="903825"/>
          </a:xfrm>
        </p:grpSpPr>
        <p:pic>
          <p:nvPicPr>
            <p:cNvPr id="13" name="Picture 12">
              <a:extLst>
                <a:ext uri="{FF2B5EF4-FFF2-40B4-BE49-F238E27FC236}">
                  <a16:creationId xmlns:a16="http://schemas.microsoft.com/office/drawing/2014/main" id="{C3C3E17E-34E4-25D9-0689-435119D4538C}"/>
                </a:ext>
              </a:extLst>
            </p:cNvPr>
            <p:cNvPicPr>
              <a:picLocks noChangeAspect="1"/>
            </p:cNvPicPr>
            <p:nvPr/>
          </p:nvPicPr>
          <p:blipFill>
            <a:blip r:embed="rId6"/>
            <a:stretch>
              <a:fillRect/>
            </a:stretch>
          </p:blipFill>
          <p:spPr>
            <a:xfrm>
              <a:off x="11073331" y="228036"/>
              <a:ext cx="923771" cy="903825"/>
            </a:xfrm>
            <a:prstGeom prst="rect">
              <a:avLst/>
            </a:prstGeom>
          </p:spPr>
        </p:pic>
        <p:sp>
          <p:nvSpPr>
            <p:cNvPr id="14" name="Rectangle 13">
              <a:extLst>
                <a:ext uri="{FF2B5EF4-FFF2-40B4-BE49-F238E27FC236}">
                  <a16:creationId xmlns:a16="http://schemas.microsoft.com/office/drawing/2014/main" id="{68CE7131-D1FC-D2F9-C69B-7BEB29656849}"/>
                </a:ext>
              </a:extLst>
            </p:cNvPr>
            <p:cNvSpPr/>
            <p:nvPr/>
          </p:nvSpPr>
          <p:spPr>
            <a:xfrm>
              <a:off x="11022090" y="357889"/>
              <a:ext cx="1026252"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chemeClr val="accent2"/>
                    </a:outerShdw>
                  </a:effectLst>
                  <a:latin typeface="Aptos" panose="020B0004020202020204" pitchFamily="34" charset="0"/>
                </a:rPr>
                <a:t>Teaching Quality &amp; Diversity</a:t>
              </a:r>
            </a:p>
          </p:txBody>
        </p:sp>
      </p:grpSp>
      <p:cxnSp>
        <p:nvCxnSpPr>
          <p:cNvPr id="3" name="Straight Arrow Connector 2">
            <a:extLst>
              <a:ext uri="{FF2B5EF4-FFF2-40B4-BE49-F238E27FC236}">
                <a16:creationId xmlns:a16="http://schemas.microsoft.com/office/drawing/2014/main" id="{43302244-8617-BA1C-28C1-AF4B502C4BE9}"/>
              </a:ext>
            </a:extLst>
          </p:cNvPr>
          <p:cNvCxnSpPr>
            <a:cxnSpLocks/>
          </p:cNvCxnSpPr>
          <p:nvPr/>
        </p:nvCxnSpPr>
        <p:spPr>
          <a:xfrm flipV="1">
            <a:off x="4252807" y="3943350"/>
            <a:ext cx="0" cy="1148960"/>
          </a:xfrm>
          <a:prstGeom prst="straightConnector1">
            <a:avLst/>
          </a:prstGeom>
          <a:ln w="38100">
            <a:solidFill>
              <a:srgbClr val="C63663"/>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40CD6D0C-9873-824C-EAFD-1E452BCE0FED}"/>
              </a:ext>
            </a:extLst>
          </p:cNvPr>
          <p:cNvSpPr txBox="1"/>
          <p:nvPr/>
        </p:nvSpPr>
        <p:spPr>
          <a:xfrm>
            <a:off x="2219712" y="5093047"/>
            <a:ext cx="3269158" cy="892552"/>
          </a:xfrm>
          <a:prstGeom prst="rect">
            <a:avLst/>
          </a:prstGeom>
          <a:noFill/>
        </p:spPr>
        <p:txBody>
          <a:bodyPr wrap="square" lIns="91440" tIns="45720" rIns="91440" bIns="45720" anchor="t">
            <a:spAutoFit/>
          </a:bodyPr>
          <a:lstStyle/>
          <a:p>
            <a:pPr>
              <a:defRPr/>
            </a:pPr>
            <a:r>
              <a:rPr lang="en-US" sz="1300" b="1">
                <a:latin typeface="Aptos" panose="020B0004020202020204" pitchFamily="34" charset="0"/>
              </a:rPr>
              <a:t>This school's data shows that 6th graders struggle the most with math, yet most 6th grade math sections are taught by less effective teachers.</a:t>
            </a:r>
          </a:p>
        </p:txBody>
      </p:sp>
      <p:cxnSp>
        <p:nvCxnSpPr>
          <p:cNvPr id="6" name="Straight Arrow Connector 5">
            <a:extLst>
              <a:ext uri="{FF2B5EF4-FFF2-40B4-BE49-F238E27FC236}">
                <a16:creationId xmlns:a16="http://schemas.microsoft.com/office/drawing/2014/main" id="{B3E499A8-F47A-A422-87E6-71E4C06807DA}"/>
              </a:ext>
            </a:extLst>
          </p:cNvPr>
          <p:cNvCxnSpPr>
            <a:cxnSpLocks/>
          </p:cNvCxnSpPr>
          <p:nvPr/>
        </p:nvCxnSpPr>
        <p:spPr>
          <a:xfrm flipV="1">
            <a:off x="6690674" y="4893847"/>
            <a:ext cx="0" cy="198463"/>
          </a:xfrm>
          <a:prstGeom prst="straightConnector1">
            <a:avLst/>
          </a:prstGeom>
          <a:ln w="38100">
            <a:solidFill>
              <a:srgbClr val="E68699"/>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04144680-24DD-195E-1AB2-2563F3E2E44C}"/>
              </a:ext>
            </a:extLst>
          </p:cNvPr>
          <p:cNvSpPr txBox="1"/>
          <p:nvPr/>
        </p:nvSpPr>
        <p:spPr>
          <a:xfrm>
            <a:off x="5797857" y="5092310"/>
            <a:ext cx="2847596" cy="692497"/>
          </a:xfrm>
          <a:prstGeom prst="rect">
            <a:avLst/>
          </a:prstGeom>
          <a:noFill/>
        </p:spPr>
        <p:txBody>
          <a:bodyPr wrap="square" lIns="91440" tIns="45720" rIns="91440" bIns="45720" anchor="t">
            <a:spAutoFit/>
          </a:bodyPr>
          <a:lstStyle/>
          <a:p>
            <a:pPr>
              <a:defRPr/>
            </a:pPr>
            <a:r>
              <a:rPr lang="en-US" sz="1300">
                <a:latin typeface="Aptos" panose="020B0004020202020204"/>
              </a:rPr>
              <a:t>In contrast, most upper-level math sections in the school are taught by exemplary teachers.</a:t>
            </a:r>
          </a:p>
        </p:txBody>
      </p:sp>
      <p:pic>
        <p:nvPicPr>
          <p:cNvPr id="16" name="Picture 15">
            <a:extLst>
              <a:ext uri="{FF2B5EF4-FFF2-40B4-BE49-F238E27FC236}">
                <a16:creationId xmlns:a16="http://schemas.microsoft.com/office/drawing/2014/main" id="{78C93F07-6FFA-988D-CF21-4B21ED3FDB28}"/>
              </a:ext>
            </a:extLst>
          </p:cNvPr>
          <p:cNvPicPr>
            <a:picLocks noChangeAspect="1"/>
          </p:cNvPicPr>
          <p:nvPr/>
        </p:nvPicPr>
        <p:blipFill>
          <a:blip r:embed="rId7"/>
          <a:stretch>
            <a:fillRect/>
          </a:stretch>
        </p:blipFill>
        <p:spPr>
          <a:xfrm>
            <a:off x="642098" y="1541514"/>
            <a:ext cx="675197" cy="661827"/>
          </a:xfrm>
          <a:prstGeom prst="rect">
            <a:avLst/>
          </a:prstGeom>
        </p:spPr>
      </p:pic>
      <p:sp>
        <p:nvSpPr>
          <p:cNvPr id="2" name="Rectangle 1">
            <a:extLst>
              <a:ext uri="{FF2B5EF4-FFF2-40B4-BE49-F238E27FC236}">
                <a16:creationId xmlns:a16="http://schemas.microsoft.com/office/drawing/2014/main" id="{A0906B42-B1CE-B93E-A789-F88568B38BB6}"/>
              </a:ext>
            </a:extLst>
          </p:cNvPr>
          <p:cNvSpPr/>
          <p:nvPr/>
        </p:nvSpPr>
        <p:spPr>
          <a:xfrm>
            <a:off x="642098" y="2657341"/>
            <a:ext cx="4325280" cy="283974"/>
          </a:xfrm>
          <a:prstGeom prst="rect">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kumimoji="0" lang="en-US" sz="1200" b="1" i="0" strike="noStrike" kern="1200" cap="none" spc="0" normalizeH="0" baseline="0" noProof="0">
                <a:ln>
                  <a:noFill/>
                </a:ln>
                <a:effectLst/>
                <a:uLnTx/>
                <a:uFillTx/>
                <a:latin typeface="Aptos" panose="020B0004020202020204"/>
              </a:rPr>
              <a:t>Distribution of Math Sections by Teacher Effectiveness</a:t>
            </a:r>
          </a:p>
        </p:txBody>
      </p:sp>
    </p:spTree>
    <p:extLst>
      <p:ext uri="{BB962C8B-B14F-4D97-AF65-F5344CB8AC3E}">
        <p14:creationId xmlns:p14="http://schemas.microsoft.com/office/powerpoint/2010/main" val="25624766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CE4AB-8E46-0DD9-BCCD-AEC7B7A73C0A}"/>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B0C2B616-0866-8349-CB8B-1BB6F4879DC2}"/>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DB19FC2A-5E3E-234E-2025-E7EA7913AFB0}"/>
              </a:ext>
            </a:extLst>
          </p:cNvPr>
          <p:cNvSpPr txBox="1">
            <a:spLocks/>
          </p:cNvSpPr>
          <p:nvPr/>
        </p:nvSpPr>
        <p:spPr>
          <a:xfrm>
            <a:off x="342899" y="150338"/>
            <a:ext cx="10440533"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a:t>
            </a:r>
            <a:r>
              <a:rPr lang="en-US" sz="1200" b="1" spc="100">
                <a:solidFill>
                  <a:schemeClr val="bg1"/>
                </a:solidFill>
                <a:latin typeface="Aptos ExtraBold" panose="020B0004020202020204" pitchFamily="34" charset="0"/>
                <a:ea typeface="+mn-ea"/>
                <a:cs typeface="+mn-cs"/>
              </a:rPr>
              <a:t>2</a:t>
            </a:r>
            <a:endPar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endParaRPr>
          </a:p>
          <a:p>
            <a:pPr>
              <a:lnSpc>
                <a:spcPts val="2940"/>
              </a:lnSpc>
              <a:defRPr/>
            </a:pPr>
            <a:r>
              <a:rPr lang="en-US" sz="2000">
                <a:solidFill>
                  <a:schemeClr val="bg1"/>
                </a:solidFill>
                <a:latin typeface="Aptos Narrow" panose="020B0004020202020204" pitchFamily="34" charset="0"/>
              </a:rPr>
              <a:t>Students with disabilities and ELL students are more likely than their peers to have novice teachers or long-term subs due to higher vacancy rates in harder-to-staff positions.</a:t>
            </a:r>
          </a:p>
        </p:txBody>
      </p:sp>
      <p:graphicFrame>
        <p:nvGraphicFramePr>
          <p:cNvPr id="5" name="think-cell data - do not delete" hidden="1">
            <a:extLst>
              <a:ext uri="{FF2B5EF4-FFF2-40B4-BE49-F238E27FC236}">
                <a16:creationId xmlns:a16="http://schemas.microsoft.com/office/drawing/2014/main" id="{68EC9BDF-B1E3-7E4E-E481-3DF628B1A01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think-cell data - do not delete" hidden="1">
                        <a:extLst>
                          <a:ext uri="{FF2B5EF4-FFF2-40B4-BE49-F238E27FC236}">
                            <a16:creationId xmlns:a16="http://schemas.microsoft.com/office/drawing/2014/main" id="{68EC9BDF-B1E3-7E4E-E481-3DF628B1A01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2" name="TextBox 21">
            <a:extLst>
              <a:ext uri="{FF2B5EF4-FFF2-40B4-BE49-F238E27FC236}">
                <a16:creationId xmlns:a16="http://schemas.microsoft.com/office/drawing/2014/main" id="{B51EC4E2-738A-9667-E6B6-6BB7E2A9F0C1}"/>
              </a:ext>
            </a:extLst>
          </p:cNvPr>
          <p:cNvSpPr txBox="1"/>
          <p:nvPr/>
        </p:nvSpPr>
        <p:spPr>
          <a:xfrm>
            <a:off x="1468429" y="1713988"/>
            <a:ext cx="7259323"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a:latin typeface="Aptos" panose="020B0004020202020204" pitchFamily="34" charset="0"/>
              </a:rPr>
              <a:t>For example:</a:t>
            </a:r>
            <a:r>
              <a:rPr lang="en-US" sz="1300">
                <a:latin typeface="Aptos" panose="020B0004020202020204" pitchFamily="34" charset="0"/>
              </a:rPr>
              <a:t> This school consistently experiences a higher vacancy rate in special education and ELL positions than in other teaching positions.</a:t>
            </a:r>
          </a:p>
        </p:txBody>
      </p:sp>
      <p:sp>
        <p:nvSpPr>
          <p:cNvPr id="26" name="TextBox 25">
            <a:extLst>
              <a:ext uri="{FF2B5EF4-FFF2-40B4-BE49-F238E27FC236}">
                <a16:creationId xmlns:a16="http://schemas.microsoft.com/office/drawing/2014/main" id="{4318AB94-8A1D-1854-5F97-1F621C2B3A13}"/>
              </a:ext>
            </a:extLst>
          </p:cNvPr>
          <p:cNvSpPr txBox="1"/>
          <p:nvPr/>
        </p:nvSpPr>
        <p:spPr>
          <a:xfrm>
            <a:off x="631283" y="6448255"/>
            <a:ext cx="8304746" cy="246221"/>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Source: ARE analysis of common trends in middle schools.</a:t>
            </a:r>
          </a:p>
        </p:txBody>
      </p:sp>
      <p:sp>
        <p:nvSpPr>
          <p:cNvPr id="37" name="Rectangle 36">
            <a:extLst>
              <a:ext uri="{FF2B5EF4-FFF2-40B4-BE49-F238E27FC236}">
                <a16:creationId xmlns:a16="http://schemas.microsoft.com/office/drawing/2014/main" id="{97045B07-E4A8-D1DE-C22C-9E6841ACE0A2}"/>
              </a:ext>
            </a:extLst>
          </p:cNvPr>
          <p:cNvSpPr/>
          <p:nvPr/>
        </p:nvSpPr>
        <p:spPr>
          <a:xfrm>
            <a:off x="9339135" y="1313732"/>
            <a:ext cx="2852864" cy="5544268"/>
          </a:xfrm>
          <a:prstGeom prst="rect">
            <a:avLst/>
          </a:prstGeom>
          <a:solidFill>
            <a:srgbClr val="E68699">
              <a:alpha val="2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38" name="TextBox 37">
            <a:extLst>
              <a:ext uri="{FF2B5EF4-FFF2-40B4-BE49-F238E27FC236}">
                <a16:creationId xmlns:a16="http://schemas.microsoft.com/office/drawing/2014/main" id="{43427352-F602-55F8-9613-B3F4F8208FA4}"/>
              </a:ext>
            </a:extLst>
          </p:cNvPr>
          <p:cNvSpPr txBox="1"/>
          <p:nvPr/>
        </p:nvSpPr>
        <p:spPr>
          <a:xfrm>
            <a:off x="9716236" y="2108556"/>
            <a:ext cx="2131332" cy="3754874"/>
          </a:xfrm>
          <a:prstGeom prst="rect">
            <a:avLst/>
          </a:prstGeom>
          <a:noFill/>
        </p:spPr>
        <p:txBody>
          <a:bodyPr wrap="square" lIns="91440" tIns="45720" rIns="91440" bIns="45720" anchor="t">
            <a:spAutoFit/>
          </a:bodyPr>
          <a:lstStyle/>
          <a:p>
            <a:pPr algn="l" rtl="0" fontAlgn="base">
              <a:spcAft>
                <a:spcPts val="400"/>
              </a:spcAft>
            </a:pPr>
            <a:r>
              <a:rPr lang="en-US" sz="1300" b="1" i="0">
                <a:effectLst/>
                <a:latin typeface="Aptos"/>
              </a:rPr>
              <a:t>Do we think this resource inequity exists in our school?</a:t>
            </a:r>
          </a:p>
          <a:p>
            <a:pPr marL="194310" indent="-194310" algn="l" rtl="0" fontAlgn="base">
              <a:spcAft>
                <a:spcPts val="400"/>
              </a:spcAft>
              <a:buFont typeface="Arial" panose="020B0604020202020204" pitchFamily="34" charset="0"/>
              <a:buChar char="•"/>
            </a:pPr>
            <a:r>
              <a:rPr lang="en-US" sz="1300">
                <a:latin typeface="Aptos"/>
              </a:rPr>
              <a:t>Which departments or teams have higher rates of vacancies? </a:t>
            </a:r>
          </a:p>
          <a:p>
            <a:pPr marL="194310" indent="-194310" algn="l" rtl="0" fontAlgn="base">
              <a:spcAft>
                <a:spcPts val="400"/>
              </a:spcAft>
              <a:buFont typeface="Arial" panose="020B0604020202020204" pitchFamily="34" charset="0"/>
              <a:buChar char="•"/>
            </a:pPr>
            <a:r>
              <a:rPr lang="en-US" sz="1300">
                <a:latin typeface="Aptos"/>
              </a:rPr>
              <a:t>How do any recruitment and/or retention challenges impact our students?</a:t>
            </a:r>
          </a:p>
          <a:p>
            <a:pPr algn="l" rtl="0" fontAlgn="base">
              <a:spcBef>
                <a:spcPts val="1200"/>
              </a:spcBef>
            </a:pPr>
            <a:r>
              <a:rPr lang="en-US" sz="1300" b="1" i="0">
                <a:effectLst/>
                <a:latin typeface="Aptos"/>
              </a:rPr>
              <a:t>What quantitative or qualitative data could help us assess this in our school?</a:t>
            </a:r>
          </a:p>
          <a:p>
            <a:pPr algn="l" rtl="0" fontAlgn="base">
              <a:spcBef>
                <a:spcPts val="1200"/>
              </a:spcBef>
            </a:pPr>
            <a:r>
              <a:rPr lang="en-US" sz="1300" b="1" i="0">
                <a:effectLst/>
                <a:latin typeface="Aptos"/>
              </a:rPr>
              <a:t>Do we want to prioritize this—yes, no, or maybe?</a:t>
            </a:r>
          </a:p>
        </p:txBody>
      </p:sp>
      <p:sp>
        <p:nvSpPr>
          <p:cNvPr id="39" name="Rectangle 38">
            <a:extLst>
              <a:ext uri="{FF2B5EF4-FFF2-40B4-BE49-F238E27FC236}">
                <a16:creationId xmlns:a16="http://schemas.microsoft.com/office/drawing/2014/main" id="{F213C017-061D-8312-671A-12D6624516CE}"/>
              </a:ext>
            </a:extLst>
          </p:cNvPr>
          <p:cNvSpPr/>
          <p:nvPr/>
        </p:nvSpPr>
        <p:spPr>
          <a:xfrm>
            <a:off x="9339135" y="1313732"/>
            <a:ext cx="2852865" cy="471990"/>
          </a:xfrm>
          <a:prstGeom prst="rect">
            <a:avLst/>
          </a:prstGeom>
          <a:solidFill>
            <a:srgbClr val="C636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40" name="TextBox 39">
            <a:extLst>
              <a:ext uri="{FF2B5EF4-FFF2-40B4-BE49-F238E27FC236}">
                <a16:creationId xmlns:a16="http://schemas.microsoft.com/office/drawing/2014/main" id="{8E37B539-AEFE-8347-9222-4F7CC99C6D39}"/>
              </a:ext>
            </a:extLst>
          </p:cNvPr>
          <p:cNvSpPr txBox="1"/>
          <p:nvPr/>
        </p:nvSpPr>
        <p:spPr>
          <a:xfrm>
            <a:off x="9339134" y="1427917"/>
            <a:ext cx="2852865"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DISCUSSION QUESTIONS</a:t>
            </a:r>
          </a:p>
        </p:txBody>
      </p:sp>
      <p:sp>
        <p:nvSpPr>
          <p:cNvPr id="42" name="Title 1">
            <a:extLst>
              <a:ext uri="{FF2B5EF4-FFF2-40B4-BE49-F238E27FC236}">
                <a16:creationId xmlns:a16="http://schemas.microsoft.com/office/drawing/2014/main" id="{3D6A1048-0124-6B1A-1BCF-06A826778E46}"/>
              </a:ext>
            </a:extLst>
          </p:cNvPr>
          <p:cNvSpPr txBox="1">
            <a:spLocks/>
          </p:cNvSpPr>
          <p:nvPr/>
        </p:nvSpPr>
        <p:spPr>
          <a:xfrm>
            <a:off x="342898" y="150338"/>
            <a:ext cx="10568575"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2300">
              <a:solidFill>
                <a:schemeClr val="bg1"/>
              </a:solidFill>
              <a:latin typeface="Aptos Narrow" panose="020B0004020202020204" pitchFamily="34" charset="0"/>
            </a:endParaRPr>
          </a:p>
        </p:txBody>
      </p:sp>
      <p:sp>
        <p:nvSpPr>
          <p:cNvPr id="7" name="TextBox 6">
            <a:extLst>
              <a:ext uri="{FF2B5EF4-FFF2-40B4-BE49-F238E27FC236}">
                <a16:creationId xmlns:a16="http://schemas.microsoft.com/office/drawing/2014/main" id="{32C6AEA9-8558-3D83-A10B-338B1C3A2B84}"/>
              </a:ext>
            </a:extLst>
          </p:cNvPr>
          <p:cNvSpPr txBox="1"/>
          <p:nvPr/>
        </p:nvSpPr>
        <p:spPr>
          <a:xfrm>
            <a:off x="1430329" y="5618811"/>
            <a:ext cx="4045800" cy="461665"/>
          </a:xfrm>
          <a:prstGeom prst="rect">
            <a:avLst/>
          </a:prstGeom>
          <a:noFill/>
        </p:spPr>
        <p:txBody>
          <a:bodyPr wrap="square">
            <a:spAutoFit/>
          </a:bodyPr>
          <a:lstStyle/>
          <a:p>
            <a:pPr>
              <a:defRPr/>
            </a:pPr>
            <a:r>
              <a:rPr lang="en-US" sz="1200">
                <a:latin typeface="Aptos" panose="020B0004020202020204" pitchFamily="34" charset="0"/>
              </a:rPr>
              <a:t>Reviewing historical data shows that this is a consistent trend at this school, despite outlying COVID years.</a:t>
            </a:r>
          </a:p>
        </p:txBody>
      </p:sp>
      <p:pic>
        <p:nvPicPr>
          <p:cNvPr id="8" name="Graphic 7" descr="Line arrow: Counter-clockwise curve outline">
            <a:extLst>
              <a:ext uri="{FF2B5EF4-FFF2-40B4-BE49-F238E27FC236}">
                <a16:creationId xmlns:a16="http://schemas.microsoft.com/office/drawing/2014/main" id="{0DB440B9-9338-45A4-937B-EC7992EE8F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8657528">
            <a:off x="1017671" y="5522525"/>
            <a:ext cx="376312" cy="376312"/>
          </a:xfrm>
          <a:prstGeom prst="rect">
            <a:avLst/>
          </a:prstGeom>
        </p:spPr>
      </p:pic>
      <p:grpSp>
        <p:nvGrpSpPr>
          <p:cNvPr id="12" name="Group 11">
            <a:extLst>
              <a:ext uri="{FF2B5EF4-FFF2-40B4-BE49-F238E27FC236}">
                <a16:creationId xmlns:a16="http://schemas.microsoft.com/office/drawing/2014/main" id="{E5F26185-0388-AD65-2422-46B51A458445}"/>
              </a:ext>
            </a:extLst>
          </p:cNvPr>
          <p:cNvGrpSpPr/>
          <p:nvPr/>
        </p:nvGrpSpPr>
        <p:grpSpPr>
          <a:xfrm>
            <a:off x="10974590" y="228036"/>
            <a:ext cx="1026252" cy="903825"/>
            <a:chOff x="11022090" y="228036"/>
            <a:chExt cx="1026252" cy="903825"/>
          </a:xfrm>
        </p:grpSpPr>
        <p:pic>
          <p:nvPicPr>
            <p:cNvPr id="13" name="Picture 12">
              <a:extLst>
                <a:ext uri="{FF2B5EF4-FFF2-40B4-BE49-F238E27FC236}">
                  <a16:creationId xmlns:a16="http://schemas.microsoft.com/office/drawing/2014/main" id="{C3C3E17E-34E4-25D9-0689-435119D4538C}"/>
                </a:ext>
              </a:extLst>
            </p:cNvPr>
            <p:cNvPicPr>
              <a:picLocks noChangeAspect="1"/>
            </p:cNvPicPr>
            <p:nvPr/>
          </p:nvPicPr>
          <p:blipFill>
            <a:blip r:embed="rId8"/>
            <a:stretch>
              <a:fillRect/>
            </a:stretch>
          </p:blipFill>
          <p:spPr>
            <a:xfrm>
              <a:off x="11073331" y="228036"/>
              <a:ext cx="923771" cy="903825"/>
            </a:xfrm>
            <a:prstGeom prst="rect">
              <a:avLst/>
            </a:prstGeom>
          </p:spPr>
        </p:pic>
        <p:sp>
          <p:nvSpPr>
            <p:cNvPr id="14" name="Rectangle 13">
              <a:extLst>
                <a:ext uri="{FF2B5EF4-FFF2-40B4-BE49-F238E27FC236}">
                  <a16:creationId xmlns:a16="http://schemas.microsoft.com/office/drawing/2014/main" id="{68CE7131-D1FC-D2F9-C69B-7BEB29656849}"/>
                </a:ext>
              </a:extLst>
            </p:cNvPr>
            <p:cNvSpPr/>
            <p:nvPr/>
          </p:nvSpPr>
          <p:spPr>
            <a:xfrm>
              <a:off x="11022090" y="357889"/>
              <a:ext cx="1026252"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chemeClr val="accent2"/>
                    </a:outerShdw>
                  </a:effectLst>
                  <a:latin typeface="Aptos" panose="020B0004020202020204" pitchFamily="34" charset="0"/>
                </a:rPr>
                <a:t>Teaching Quality &amp; Diversity</a:t>
              </a:r>
            </a:p>
          </p:txBody>
        </p:sp>
      </p:grpSp>
      <p:pic>
        <p:nvPicPr>
          <p:cNvPr id="18" name="Picture 17">
            <a:extLst>
              <a:ext uri="{FF2B5EF4-FFF2-40B4-BE49-F238E27FC236}">
                <a16:creationId xmlns:a16="http://schemas.microsoft.com/office/drawing/2014/main" id="{1E50741E-65ED-9EAD-E6F8-3A33EA58082A}"/>
              </a:ext>
            </a:extLst>
          </p:cNvPr>
          <p:cNvPicPr>
            <a:picLocks noChangeAspect="1"/>
          </p:cNvPicPr>
          <p:nvPr/>
        </p:nvPicPr>
        <p:blipFill>
          <a:blip r:embed="rId9"/>
          <a:stretch>
            <a:fillRect/>
          </a:stretch>
        </p:blipFill>
        <p:spPr>
          <a:xfrm>
            <a:off x="642098" y="1541514"/>
            <a:ext cx="675197" cy="661827"/>
          </a:xfrm>
          <a:prstGeom prst="rect">
            <a:avLst/>
          </a:prstGeom>
        </p:spPr>
      </p:pic>
      <p:graphicFrame>
        <p:nvGraphicFramePr>
          <p:cNvPr id="4" name="Table 3">
            <a:extLst>
              <a:ext uri="{FF2B5EF4-FFF2-40B4-BE49-F238E27FC236}">
                <a16:creationId xmlns:a16="http://schemas.microsoft.com/office/drawing/2014/main" id="{CA10B543-F72A-A49E-2561-95E750A305DC}"/>
              </a:ext>
            </a:extLst>
          </p:cNvPr>
          <p:cNvGraphicFramePr>
            <a:graphicFrameLocks noGrp="1"/>
          </p:cNvGraphicFramePr>
          <p:nvPr>
            <p:extLst>
              <p:ext uri="{D42A27DB-BD31-4B8C-83A1-F6EECF244321}">
                <p14:modId xmlns:p14="http://schemas.microsoft.com/office/powerpoint/2010/main" val="163914060"/>
              </p:ext>
            </p:extLst>
          </p:nvPr>
        </p:nvGraphicFramePr>
        <p:xfrm>
          <a:off x="686854" y="2963539"/>
          <a:ext cx="8183125" cy="2484542"/>
        </p:xfrm>
        <a:graphic>
          <a:graphicData uri="http://schemas.openxmlformats.org/drawingml/2006/table">
            <a:tbl>
              <a:tblPr firstRow="1" bandRow="1">
                <a:tableStyleId>{5940675A-B579-460E-94D1-54222C63F5DA}</a:tableStyleId>
              </a:tblPr>
              <a:tblGrid>
                <a:gridCol w="1281283">
                  <a:extLst>
                    <a:ext uri="{9D8B030D-6E8A-4147-A177-3AD203B41FA5}">
                      <a16:colId xmlns:a16="http://schemas.microsoft.com/office/drawing/2014/main" val="147346643"/>
                    </a:ext>
                  </a:extLst>
                </a:gridCol>
                <a:gridCol w="2603863">
                  <a:extLst>
                    <a:ext uri="{9D8B030D-6E8A-4147-A177-3AD203B41FA5}">
                      <a16:colId xmlns:a16="http://schemas.microsoft.com/office/drawing/2014/main" val="2991208625"/>
                    </a:ext>
                  </a:extLst>
                </a:gridCol>
                <a:gridCol w="2279526">
                  <a:extLst>
                    <a:ext uri="{9D8B030D-6E8A-4147-A177-3AD203B41FA5}">
                      <a16:colId xmlns:a16="http://schemas.microsoft.com/office/drawing/2014/main" val="3715060768"/>
                    </a:ext>
                  </a:extLst>
                </a:gridCol>
                <a:gridCol w="2018453">
                  <a:extLst>
                    <a:ext uri="{9D8B030D-6E8A-4147-A177-3AD203B41FA5}">
                      <a16:colId xmlns:a16="http://schemas.microsoft.com/office/drawing/2014/main" val="1066460222"/>
                    </a:ext>
                  </a:extLst>
                </a:gridCol>
              </a:tblGrid>
              <a:tr h="788502">
                <a:tc>
                  <a:txBody>
                    <a:bodyPr/>
                    <a:lstStyle/>
                    <a:p>
                      <a:pPr algn="ctr"/>
                      <a:r>
                        <a:rPr lang="en-US" sz="1300" b="0">
                          <a:latin typeface="Aptos"/>
                        </a:rPr>
                        <a:t>School Year</a:t>
                      </a:r>
                    </a:p>
                  </a:txBody>
                  <a:tcPr marL="100584" marR="100584" marT="41564" marB="4156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0">
                          <a:solidFill>
                            <a:schemeClr val="tx1"/>
                          </a:solidFill>
                          <a:latin typeface="Aptos"/>
                        </a:rPr>
                        <a:t>% of special education teaching positions that are vacant</a:t>
                      </a:r>
                    </a:p>
                  </a:txBody>
                  <a:tcPr marL="100584" marR="100584" marT="41564" marB="4156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0">
                          <a:solidFill>
                            <a:schemeClr val="tx1"/>
                          </a:solidFill>
                          <a:latin typeface="Aptos"/>
                        </a:rPr>
                        <a:t>% of ELL teaching positions that are vacant</a:t>
                      </a:r>
                    </a:p>
                  </a:txBody>
                  <a:tcPr marL="100584" marR="100584" marT="41564" marB="4156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a:r>
                        <a:rPr lang="en-US" sz="1300" b="0">
                          <a:solidFill>
                            <a:schemeClr val="tx1"/>
                          </a:solidFill>
                          <a:latin typeface="Aptos"/>
                        </a:rPr>
                        <a:t>% of all other teaching positions that are vacant</a:t>
                      </a:r>
                    </a:p>
                  </a:txBody>
                  <a:tcPr marL="100584" marR="100584" marT="41564" marB="4156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90385116"/>
                  </a:ext>
                </a:extLst>
              </a:tr>
              <a:tr h="339208">
                <a:tc>
                  <a:txBody>
                    <a:bodyPr/>
                    <a:lstStyle/>
                    <a:p>
                      <a:pPr algn="ctr"/>
                      <a:r>
                        <a:rPr lang="en-US" sz="1200">
                          <a:latin typeface="Aptos"/>
                        </a:rPr>
                        <a:t>2023-24</a:t>
                      </a:r>
                    </a:p>
                  </a:txBody>
                  <a:tcPr marL="100584" marR="100584" marT="41564" marB="4156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base">
                        <a:lnSpc>
                          <a:spcPct val="100000"/>
                        </a:lnSpc>
                        <a:spcBef>
                          <a:spcPts val="0"/>
                        </a:spcBef>
                      </a:pPr>
                      <a:r>
                        <a:rPr lang="en-US" sz="1200" b="0" i="0">
                          <a:solidFill>
                            <a:srgbClr val="000000"/>
                          </a:solidFill>
                          <a:effectLst/>
                          <a:latin typeface="Aptos" panose="020B0004020202020204" pitchFamily="34" charset="0"/>
                        </a:rPr>
                        <a:t>25%​</a:t>
                      </a:r>
                    </a:p>
                  </a:txBody>
                  <a:tcPr marL="100584" marR="100584" marT="41564" marB="4156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CF89"/>
                    </a:solidFill>
                  </a:tcPr>
                </a:tc>
                <a:tc>
                  <a:txBody>
                    <a:bodyPr/>
                    <a:lstStyle/>
                    <a:p>
                      <a:pPr algn="ctr" rtl="0" fontAlgn="base">
                        <a:lnSpc>
                          <a:spcPct val="100000"/>
                        </a:lnSpc>
                        <a:spcBef>
                          <a:spcPts val="0"/>
                        </a:spcBef>
                      </a:pPr>
                      <a:r>
                        <a:rPr lang="en-US" sz="1200" b="0" i="0">
                          <a:solidFill>
                            <a:srgbClr val="000000"/>
                          </a:solidFill>
                          <a:effectLst/>
                          <a:latin typeface="Aptos" panose="020B0004020202020204" pitchFamily="34" charset="0"/>
                        </a:rPr>
                        <a:t>20%​</a:t>
                      </a:r>
                    </a:p>
                  </a:txBody>
                  <a:tcPr marL="100584" marR="100584" marT="41564" marB="4156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CF89"/>
                    </a:solidFill>
                  </a:tcPr>
                </a:tc>
                <a:tc>
                  <a:txBody>
                    <a:bodyPr/>
                    <a:lstStyle/>
                    <a:p>
                      <a:pPr algn="ctr" rtl="0" fontAlgn="base">
                        <a:lnSpc>
                          <a:spcPct val="100000"/>
                        </a:lnSpc>
                        <a:spcBef>
                          <a:spcPts val="0"/>
                        </a:spcBef>
                      </a:pPr>
                      <a:r>
                        <a:rPr lang="en-US" sz="1200" b="0" i="0" u="none" strike="noStrike">
                          <a:solidFill>
                            <a:srgbClr val="000000"/>
                          </a:solidFill>
                          <a:effectLst/>
                          <a:latin typeface="Aptos"/>
                        </a:rPr>
                        <a:t>9%</a:t>
                      </a:r>
                      <a:r>
                        <a:rPr lang="en-US" sz="1200" b="0" i="0">
                          <a:solidFill>
                            <a:srgbClr val="000000"/>
                          </a:solidFill>
                          <a:effectLst/>
                          <a:latin typeface="Aptos"/>
                        </a:rPr>
                        <a:t>​</a:t>
                      </a:r>
                    </a:p>
                  </a:txBody>
                  <a:tcPr marL="100584" marR="100584" marT="41564" marB="4156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741662486"/>
                  </a:ext>
                </a:extLst>
              </a:tr>
              <a:tr h="339208">
                <a:tc>
                  <a:txBody>
                    <a:bodyPr/>
                    <a:lstStyle/>
                    <a:p>
                      <a:pPr algn="ctr"/>
                      <a:r>
                        <a:rPr lang="en-US" sz="1200">
                          <a:latin typeface="Aptos"/>
                        </a:rPr>
                        <a:t>2022-23</a:t>
                      </a:r>
                    </a:p>
                  </a:txBody>
                  <a:tcPr marL="100584" marR="100584" marT="41564" marB="4156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base">
                        <a:lnSpc>
                          <a:spcPct val="100000"/>
                        </a:lnSpc>
                        <a:spcBef>
                          <a:spcPts val="0"/>
                        </a:spcBef>
                      </a:pPr>
                      <a:r>
                        <a:rPr lang="en-US" sz="1200" b="0" i="0">
                          <a:solidFill>
                            <a:srgbClr val="000000"/>
                          </a:solidFill>
                          <a:effectLst/>
                          <a:latin typeface="Aptos" panose="020B0004020202020204" pitchFamily="34" charset="0"/>
                        </a:rPr>
                        <a:t>13%​</a:t>
                      </a:r>
                    </a:p>
                  </a:txBody>
                  <a:tcPr marL="100584" marR="100584" marT="41564" marB="4156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C1"/>
                    </a:solidFill>
                  </a:tcPr>
                </a:tc>
                <a:tc>
                  <a:txBody>
                    <a:bodyPr/>
                    <a:lstStyle/>
                    <a:p>
                      <a:pPr algn="ctr" rtl="0" fontAlgn="base">
                        <a:lnSpc>
                          <a:spcPct val="100000"/>
                        </a:lnSpc>
                        <a:spcBef>
                          <a:spcPts val="0"/>
                        </a:spcBef>
                      </a:pPr>
                      <a:r>
                        <a:rPr lang="en-US" sz="1200" b="0" i="0">
                          <a:solidFill>
                            <a:srgbClr val="000000"/>
                          </a:solidFill>
                          <a:effectLst/>
                          <a:latin typeface="Aptos" panose="020B0004020202020204" pitchFamily="34" charset="0"/>
                        </a:rPr>
                        <a:t>20%​</a:t>
                      </a:r>
                    </a:p>
                  </a:txBody>
                  <a:tcPr marL="100584" marR="100584" marT="41564" marB="4156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CF89"/>
                    </a:solidFill>
                  </a:tcPr>
                </a:tc>
                <a:tc>
                  <a:txBody>
                    <a:bodyPr/>
                    <a:lstStyle/>
                    <a:p>
                      <a:pPr algn="ctr" rtl="0" fontAlgn="base">
                        <a:lnSpc>
                          <a:spcPct val="100000"/>
                        </a:lnSpc>
                        <a:spcBef>
                          <a:spcPts val="0"/>
                        </a:spcBef>
                      </a:pPr>
                      <a:r>
                        <a:rPr lang="en-US" sz="1200" b="0" i="0" u="none" strike="noStrike">
                          <a:solidFill>
                            <a:srgbClr val="000000"/>
                          </a:solidFill>
                          <a:effectLst/>
                          <a:latin typeface="Aptos" panose="020B0004020202020204" pitchFamily="34" charset="0"/>
                        </a:rPr>
                        <a:t>9%</a:t>
                      </a:r>
                      <a:r>
                        <a:rPr lang="en-US" sz="1200" b="0" i="0">
                          <a:solidFill>
                            <a:srgbClr val="000000"/>
                          </a:solidFill>
                          <a:effectLst/>
                          <a:latin typeface="Aptos" panose="020B0004020202020204" pitchFamily="34" charset="0"/>
                        </a:rPr>
                        <a:t>​</a:t>
                      </a:r>
                    </a:p>
                  </a:txBody>
                  <a:tcPr marL="100584" marR="100584" marT="41564" marB="4156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913140373"/>
                  </a:ext>
                </a:extLst>
              </a:tr>
              <a:tr h="339208">
                <a:tc>
                  <a:txBody>
                    <a:bodyPr/>
                    <a:lstStyle/>
                    <a:p>
                      <a:pPr algn="ctr"/>
                      <a:r>
                        <a:rPr lang="en-US" sz="1200">
                          <a:latin typeface="Aptos"/>
                        </a:rPr>
                        <a:t>2021-22</a:t>
                      </a:r>
                    </a:p>
                  </a:txBody>
                  <a:tcPr marL="100584" marR="100584" marT="41564" marB="4156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base">
                        <a:lnSpc>
                          <a:spcPct val="100000"/>
                        </a:lnSpc>
                        <a:spcBef>
                          <a:spcPts val="0"/>
                        </a:spcBef>
                      </a:pPr>
                      <a:r>
                        <a:rPr lang="en-US" sz="1200" b="0" i="0">
                          <a:solidFill>
                            <a:srgbClr val="000000"/>
                          </a:solidFill>
                          <a:effectLst/>
                          <a:latin typeface="Aptos" panose="020B0004020202020204" pitchFamily="34" charset="0"/>
                        </a:rPr>
                        <a:t>25%​</a:t>
                      </a:r>
                    </a:p>
                  </a:txBody>
                  <a:tcPr marL="100584" marR="100584" marT="41564" marB="4156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CF89"/>
                    </a:solidFill>
                  </a:tcPr>
                </a:tc>
                <a:tc>
                  <a:txBody>
                    <a:bodyPr/>
                    <a:lstStyle/>
                    <a:p>
                      <a:pPr algn="ctr" rtl="0" fontAlgn="base">
                        <a:lnSpc>
                          <a:spcPct val="100000"/>
                        </a:lnSpc>
                        <a:spcBef>
                          <a:spcPts val="0"/>
                        </a:spcBef>
                      </a:pPr>
                      <a:r>
                        <a:rPr lang="en-US" sz="1200" b="0" i="0">
                          <a:solidFill>
                            <a:srgbClr val="000000"/>
                          </a:solidFill>
                          <a:effectLst/>
                          <a:latin typeface="Aptos" panose="020B0004020202020204" pitchFamily="34" charset="0"/>
                        </a:rPr>
                        <a:t>50%</a:t>
                      </a:r>
                    </a:p>
                  </a:txBody>
                  <a:tcPr marL="100584" marR="100584" marT="41564" marB="4156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6D6D"/>
                    </a:solidFill>
                  </a:tcPr>
                </a:tc>
                <a:tc>
                  <a:txBody>
                    <a:bodyPr/>
                    <a:lstStyle/>
                    <a:p>
                      <a:pPr algn="ctr" rtl="0" fontAlgn="base">
                        <a:lnSpc>
                          <a:spcPct val="100000"/>
                        </a:lnSpc>
                        <a:spcBef>
                          <a:spcPts val="0"/>
                        </a:spcBef>
                      </a:pPr>
                      <a:r>
                        <a:rPr lang="en-US" sz="1200" b="0" i="0" u="none" strike="noStrike">
                          <a:solidFill>
                            <a:srgbClr val="000000"/>
                          </a:solidFill>
                          <a:effectLst/>
                          <a:latin typeface="Aptos" panose="020B0004020202020204" pitchFamily="34" charset="0"/>
                        </a:rPr>
                        <a:t>11%</a:t>
                      </a:r>
                      <a:r>
                        <a:rPr lang="en-US" sz="1200" b="0" i="0">
                          <a:solidFill>
                            <a:srgbClr val="000000"/>
                          </a:solidFill>
                          <a:effectLst/>
                          <a:latin typeface="Aptos" panose="020B0004020202020204" pitchFamily="34" charset="0"/>
                        </a:rPr>
                        <a:t>​</a:t>
                      </a:r>
                    </a:p>
                  </a:txBody>
                  <a:tcPr marL="100584" marR="100584" marT="41564" marB="4156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628959052"/>
                  </a:ext>
                </a:extLst>
              </a:tr>
              <a:tr h="339208">
                <a:tc>
                  <a:txBody>
                    <a:bodyPr/>
                    <a:lstStyle/>
                    <a:p>
                      <a:pPr algn="ctr"/>
                      <a:r>
                        <a:rPr lang="en-US" sz="1200">
                          <a:latin typeface="Aptos"/>
                        </a:rPr>
                        <a:t>2020-21</a:t>
                      </a:r>
                    </a:p>
                  </a:txBody>
                  <a:tcPr marL="100584" marR="100584" marT="41564" marB="4156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base">
                        <a:lnSpc>
                          <a:spcPct val="100000"/>
                        </a:lnSpc>
                        <a:spcBef>
                          <a:spcPts val="0"/>
                        </a:spcBef>
                      </a:pPr>
                      <a:r>
                        <a:rPr lang="en-US" sz="1200" b="0" i="0">
                          <a:solidFill>
                            <a:srgbClr val="000000"/>
                          </a:solidFill>
                          <a:effectLst/>
                          <a:latin typeface="Aptos" panose="020B0004020202020204" pitchFamily="34" charset="0"/>
                        </a:rPr>
                        <a:t>25%​</a:t>
                      </a:r>
                    </a:p>
                  </a:txBody>
                  <a:tcPr marL="100584" marR="100584" marT="41564" marB="4156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CF89"/>
                    </a:solidFill>
                  </a:tcPr>
                </a:tc>
                <a:tc>
                  <a:txBody>
                    <a:bodyPr/>
                    <a:lstStyle/>
                    <a:p>
                      <a:pPr algn="ctr" rtl="0" fontAlgn="base">
                        <a:lnSpc>
                          <a:spcPct val="100000"/>
                        </a:lnSpc>
                        <a:spcBef>
                          <a:spcPts val="0"/>
                        </a:spcBef>
                      </a:pPr>
                      <a:r>
                        <a:rPr lang="en-US" sz="1200" b="0" i="0">
                          <a:solidFill>
                            <a:srgbClr val="000000"/>
                          </a:solidFill>
                          <a:effectLst/>
                          <a:latin typeface="Aptos" panose="020B0004020202020204" pitchFamily="34" charset="0"/>
                        </a:rPr>
                        <a:t>50%​</a:t>
                      </a:r>
                    </a:p>
                  </a:txBody>
                  <a:tcPr marL="100584" marR="100584" marT="41564" marB="4156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6D6D"/>
                    </a:solidFill>
                  </a:tcPr>
                </a:tc>
                <a:tc>
                  <a:txBody>
                    <a:bodyPr/>
                    <a:lstStyle/>
                    <a:p>
                      <a:pPr algn="ctr" rtl="0" fontAlgn="base">
                        <a:lnSpc>
                          <a:spcPct val="100000"/>
                        </a:lnSpc>
                        <a:spcBef>
                          <a:spcPts val="0"/>
                        </a:spcBef>
                      </a:pPr>
                      <a:r>
                        <a:rPr lang="en-US" sz="1200" b="0" i="0" u="none" strike="noStrike">
                          <a:solidFill>
                            <a:srgbClr val="000000"/>
                          </a:solidFill>
                          <a:effectLst/>
                          <a:latin typeface="Aptos" panose="020B0004020202020204" pitchFamily="34" charset="0"/>
                        </a:rPr>
                        <a:t>11%</a:t>
                      </a:r>
                      <a:r>
                        <a:rPr lang="en-US" sz="1200" b="0" i="0">
                          <a:solidFill>
                            <a:srgbClr val="000000"/>
                          </a:solidFill>
                          <a:effectLst/>
                          <a:latin typeface="Aptos" panose="020B0004020202020204" pitchFamily="34" charset="0"/>
                        </a:rPr>
                        <a:t>​</a:t>
                      </a:r>
                    </a:p>
                  </a:txBody>
                  <a:tcPr marL="100584" marR="100584" marT="41564" marB="4156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912744057"/>
                  </a:ext>
                </a:extLst>
              </a:tr>
              <a:tr h="339208">
                <a:tc>
                  <a:txBody>
                    <a:bodyPr/>
                    <a:lstStyle/>
                    <a:p>
                      <a:pPr algn="ctr"/>
                      <a:r>
                        <a:rPr lang="en-US" sz="1200">
                          <a:latin typeface="Aptos"/>
                        </a:rPr>
                        <a:t>2019-20</a:t>
                      </a:r>
                    </a:p>
                  </a:txBody>
                  <a:tcPr marL="100584" marR="100584" marT="41564" marB="4156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base">
                        <a:lnSpc>
                          <a:spcPct val="100000"/>
                        </a:lnSpc>
                        <a:spcBef>
                          <a:spcPts val="0"/>
                        </a:spcBef>
                      </a:pPr>
                      <a:r>
                        <a:rPr lang="en-US" sz="1200" b="0" i="0">
                          <a:solidFill>
                            <a:srgbClr val="000000"/>
                          </a:solidFill>
                          <a:effectLst/>
                          <a:latin typeface="Aptos" panose="020B0004020202020204" pitchFamily="34" charset="0"/>
                        </a:rPr>
                        <a:t>13%​</a:t>
                      </a:r>
                    </a:p>
                  </a:txBody>
                  <a:tcPr marL="100584" marR="100584" marT="41564" marB="4156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C1"/>
                    </a:solidFill>
                  </a:tcPr>
                </a:tc>
                <a:tc>
                  <a:txBody>
                    <a:bodyPr/>
                    <a:lstStyle/>
                    <a:p>
                      <a:pPr algn="ctr" rtl="0" fontAlgn="base">
                        <a:lnSpc>
                          <a:spcPct val="100000"/>
                        </a:lnSpc>
                        <a:spcBef>
                          <a:spcPts val="0"/>
                        </a:spcBef>
                      </a:pPr>
                      <a:r>
                        <a:rPr lang="en-US" sz="1200" b="0" i="0">
                          <a:solidFill>
                            <a:srgbClr val="000000"/>
                          </a:solidFill>
                          <a:effectLst/>
                          <a:latin typeface="Aptos"/>
                        </a:rPr>
                        <a:t>20%​</a:t>
                      </a:r>
                    </a:p>
                  </a:txBody>
                  <a:tcPr marL="100584" marR="100584" marT="41564" marB="4156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CF89"/>
                    </a:solidFill>
                  </a:tcPr>
                </a:tc>
                <a:tc>
                  <a:txBody>
                    <a:bodyPr/>
                    <a:lstStyle/>
                    <a:p>
                      <a:pPr algn="ctr" rtl="0" fontAlgn="base">
                        <a:lnSpc>
                          <a:spcPct val="100000"/>
                        </a:lnSpc>
                        <a:spcBef>
                          <a:spcPts val="0"/>
                        </a:spcBef>
                      </a:pPr>
                      <a:r>
                        <a:rPr lang="en-US" sz="1200" b="0" i="0" u="none" strike="noStrike">
                          <a:solidFill>
                            <a:srgbClr val="000000"/>
                          </a:solidFill>
                          <a:effectLst/>
                          <a:latin typeface="Aptos" panose="020B0004020202020204" pitchFamily="34" charset="0"/>
                        </a:rPr>
                        <a:t>8%</a:t>
                      </a:r>
                      <a:r>
                        <a:rPr lang="en-US" sz="1200" b="0" i="0">
                          <a:solidFill>
                            <a:srgbClr val="000000"/>
                          </a:solidFill>
                          <a:effectLst/>
                          <a:latin typeface="Aptos" panose="020B0004020202020204" pitchFamily="34" charset="0"/>
                        </a:rPr>
                        <a:t>​</a:t>
                      </a:r>
                    </a:p>
                  </a:txBody>
                  <a:tcPr marL="100584" marR="100584" marT="41564" marB="4156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044149628"/>
                  </a:ext>
                </a:extLst>
              </a:tr>
            </a:tbl>
          </a:graphicData>
        </a:graphic>
      </p:graphicFrame>
      <p:sp>
        <p:nvSpPr>
          <p:cNvPr id="2" name="Rectangle 1">
            <a:extLst>
              <a:ext uri="{FF2B5EF4-FFF2-40B4-BE49-F238E27FC236}">
                <a16:creationId xmlns:a16="http://schemas.microsoft.com/office/drawing/2014/main" id="{0C5FD2C4-A98E-5C53-549E-86B652312CC7}"/>
              </a:ext>
            </a:extLst>
          </p:cNvPr>
          <p:cNvSpPr/>
          <p:nvPr/>
        </p:nvSpPr>
        <p:spPr>
          <a:xfrm>
            <a:off x="642098" y="2657341"/>
            <a:ext cx="4325280" cy="283974"/>
          </a:xfrm>
          <a:prstGeom prst="rect">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kumimoji="0" lang="en-US" sz="1200" b="1" i="0" strike="noStrike" kern="1200" cap="none" spc="0" normalizeH="0" baseline="0" noProof="0">
                <a:ln>
                  <a:noFill/>
                </a:ln>
                <a:effectLst/>
                <a:uLnTx/>
                <a:uFillTx/>
                <a:latin typeface="Aptos" panose="020B0004020202020204"/>
              </a:rPr>
              <a:t>Teaching Position Vacancy Rates by Department</a:t>
            </a:r>
          </a:p>
        </p:txBody>
      </p:sp>
    </p:spTree>
    <p:extLst>
      <p:ext uri="{BB962C8B-B14F-4D97-AF65-F5344CB8AC3E}">
        <p14:creationId xmlns:p14="http://schemas.microsoft.com/office/powerpoint/2010/main" val="4249124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CE4AB-8E46-0DD9-BCCD-AEC7B7A73C0A}"/>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8EC9BDF-B1E3-7E4E-E481-3DF628B1A01F}"/>
              </a:ext>
            </a:extLst>
          </p:cNvPr>
          <p:cNvGraphicFramePr>
            <a:graphicFrameLocks noChangeAspect="1"/>
          </p:cNvGraphicFramePr>
          <p:nvPr>
            <p:custDataLst>
              <p:tags r:id="rId1"/>
            </p:custDataLst>
            <p:extLst>
              <p:ext uri="{D42A27DB-BD31-4B8C-83A1-F6EECF244321}">
                <p14:modId xmlns:p14="http://schemas.microsoft.com/office/powerpoint/2010/main" val="2573751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think-cell data - do not delete" hidden="1">
                        <a:extLst>
                          <a:ext uri="{FF2B5EF4-FFF2-40B4-BE49-F238E27FC236}">
                            <a16:creationId xmlns:a16="http://schemas.microsoft.com/office/drawing/2014/main" id="{68EC9BDF-B1E3-7E4E-E481-3DF628B1A01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Rounded Rectangle 14">
            <a:extLst>
              <a:ext uri="{FF2B5EF4-FFF2-40B4-BE49-F238E27FC236}">
                <a16:creationId xmlns:a16="http://schemas.microsoft.com/office/drawing/2014/main" id="{E779AAEC-6469-78C7-EF77-33EA83E7CBD4}"/>
              </a:ext>
            </a:extLst>
          </p:cNvPr>
          <p:cNvSpPr/>
          <p:nvPr/>
        </p:nvSpPr>
        <p:spPr>
          <a:xfrm>
            <a:off x="638365" y="2574569"/>
            <a:ext cx="4145410" cy="3648584"/>
          </a:xfrm>
          <a:prstGeom prst="roundRect">
            <a:avLst>
              <a:gd name="adj" fmla="val 2684"/>
            </a:avLst>
          </a:prstGeom>
          <a:solidFill>
            <a:schemeClr val="bg1"/>
          </a:solidFill>
          <a:ln w="25400">
            <a:solidFill>
              <a:schemeClr val="bg1">
                <a:lumMod val="95000"/>
              </a:schemeClr>
            </a:solidFill>
            <a:round/>
            <a:extLst>
              <a:ext uri="{C807C97D-BFC1-408E-A445-0C87EB9F89A2}">
                <ask:lineSketchStyleProps xmlns:ask="http://schemas.microsoft.com/office/drawing/2018/sketchyshapes" sd="1219033472">
                  <a:custGeom>
                    <a:avLst/>
                    <a:gdLst>
                      <a:gd name="connsiteX0" fmla="*/ 0 w 3624723"/>
                      <a:gd name="connsiteY0" fmla="*/ 0 h 3648584"/>
                      <a:gd name="connsiteX1" fmla="*/ 567873 w 3624723"/>
                      <a:gd name="connsiteY1" fmla="*/ 0 h 3648584"/>
                      <a:gd name="connsiteX2" fmla="*/ 1063252 w 3624723"/>
                      <a:gd name="connsiteY2" fmla="*/ 0 h 3648584"/>
                      <a:gd name="connsiteX3" fmla="*/ 1739867 w 3624723"/>
                      <a:gd name="connsiteY3" fmla="*/ 0 h 3648584"/>
                      <a:gd name="connsiteX4" fmla="*/ 2307740 w 3624723"/>
                      <a:gd name="connsiteY4" fmla="*/ 0 h 3648584"/>
                      <a:gd name="connsiteX5" fmla="*/ 2875614 w 3624723"/>
                      <a:gd name="connsiteY5" fmla="*/ 0 h 3648584"/>
                      <a:gd name="connsiteX6" fmla="*/ 3624723 w 3624723"/>
                      <a:gd name="connsiteY6" fmla="*/ 0 h 3648584"/>
                      <a:gd name="connsiteX7" fmla="*/ 3624723 w 3624723"/>
                      <a:gd name="connsiteY7" fmla="*/ 535126 h 3648584"/>
                      <a:gd name="connsiteX8" fmla="*/ 3624723 w 3624723"/>
                      <a:gd name="connsiteY8" fmla="*/ 1143223 h 3648584"/>
                      <a:gd name="connsiteX9" fmla="*/ 3624723 w 3624723"/>
                      <a:gd name="connsiteY9" fmla="*/ 1678349 h 3648584"/>
                      <a:gd name="connsiteX10" fmla="*/ 3624723 w 3624723"/>
                      <a:gd name="connsiteY10" fmla="*/ 2213474 h 3648584"/>
                      <a:gd name="connsiteX11" fmla="*/ 3624723 w 3624723"/>
                      <a:gd name="connsiteY11" fmla="*/ 2821572 h 3648584"/>
                      <a:gd name="connsiteX12" fmla="*/ 3624723 w 3624723"/>
                      <a:gd name="connsiteY12" fmla="*/ 3648584 h 3648584"/>
                      <a:gd name="connsiteX13" fmla="*/ 3129344 w 3624723"/>
                      <a:gd name="connsiteY13" fmla="*/ 3648584 h 3648584"/>
                      <a:gd name="connsiteX14" fmla="*/ 2452729 w 3624723"/>
                      <a:gd name="connsiteY14" fmla="*/ 3648584 h 3648584"/>
                      <a:gd name="connsiteX15" fmla="*/ 1921103 w 3624723"/>
                      <a:gd name="connsiteY15" fmla="*/ 3648584 h 3648584"/>
                      <a:gd name="connsiteX16" fmla="*/ 1316983 w 3624723"/>
                      <a:gd name="connsiteY16" fmla="*/ 3648584 h 3648584"/>
                      <a:gd name="connsiteX17" fmla="*/ 640368 w 3624723"/>
                      <a:gd name="connsiteY17" fmla="*/ 3648584 h 3648584"/>
                      <a:gd name="connsiteX18" fmla="*/ 0 w 3624723"/>
                      <a:gd name="connsiteY18" fmla="*/ 3648584 h 3648584"/>
                      <a:gd name="connsiteX19" fmla="*/ 0 w 3624723"/>
                      <a:gd name="connsiteY19" fmla="*/ 3149944 h 3648584"/>
                      <a:gd name="connsiteX20" fmla="*/ 0 w 3624723"/>
                      <a:gd name="connsiteY20" fmla="*/ 2614819 h 3648584"/>
                      <a:gd name="connsiteX21" fmla="*/ 0 w 3624723"/>
                      <a:gd name="connsiteY21" fmla="*/ 2043207 h 3648584"/>
                      <a:gd name="connsiteX22" fmla="*/ 0 w 3624723"/>
                      <a:gd name="connsiteY22" fmla="*/ 1362138 h 3648584"/>
                      <a:gd name="connsiteX23" fmla="*/ 0 w 3624723"/>
                      <a:gd name="connsiteY23" fmla="*/ 754041 h 3648584"/>
                      <a:gd name="connsiteX24" fmla="*/ 0 w 3624723"/>
                      <a:gd name="connsiteY24" fmla="*/ 0 h 364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24723" h="3648584" extrusionOk="0">
                        <a:moveTo>
                          <a:pt x="0" y="0"/>
                        </a:moveTo>
                        <a:cubicBezTo>
                          <a:pt x="124340" y="-14073"/>
                          <a:pt x="352761" y="-69"/>
                          <a:pt x="567873" y="0"/>
                        </a:cubicBezTo>
                        <a:cubicBezTo>
                          <a:pt x="782985" y="69"/>
                          <a:pt x="815697" y="-1548"/>
                          <a:pt x="1063252" y="0"/>
                        </a:cubicBezTo>
                        <a:cubicBezTo>
                          <a:pt x="1310807" y="1548"/>
                          <a:pt x="1403304" y="10828"/>
                          <a:pt x="1739867" y="0"/>
                        </a:cubicBezTo>
                        <a:cubicBezTo>
                          <a:pt x="2076430" y="-10828"/>
                          <a:pt x="2058646" y="-14593"/>
                          <a:pt x="2307740" y="0"/>
                        </a:cubicBezTo>
                        <a:cubicBezTo>
                          <a:pt x="2556834" y="14593"/>
                          <a:pt x="2641813" y="-22571"/>
                          <a:pt x="2875614" y="0"/>
                        </a:cubicBezTo>
                        <a:cubicBezTo>
                          <a:pt x="3109415" y="22571"/>
                          <a:pt x="3313388" y="-236"/>
                          <a:pt x="3624723" y="0"/>
                        </a:cubicBezTo>
                        <a:cubicBezTo>
                          <a:pt x="3606725" y="175805"/>
                          <a:pt x="3624282" y="336861"/>
                          <a:pt x="3624723" y="535126"/>
                        </a:cubicBezTo>
                        <a:cubicBezTo>
                          <a:pt x="3625164" y="733391"/>
                          <a:pt x="3605823" y="878195"/>
                          <a:pt x="3624723" y="1143223"/>
                        </a:cubicBezTo>
                        <a:cubicBezTo>
                          <a:pt x="3643623" y="1408251"/>
                          <a:pt x="3620389" y="1566423"/>
                          <a:pt x="3624723" y="1678349"/>
                        </a:cubicBezTo>
                        <a:cubicBezTo>
                          <a:pt x="3629057" y="1790275"/>
                          <a:pt x="3616114" y="2018691"/>
                          <a:pt x="3624723" y="2213474"/>
                        </a:cubicBezTo>
                        <a:cubicBezTo>
                          <a:pt x="3633332" y="2408257"/>
                          <a:pt x="3644556" y="2614273"/>
                          <a:pt x="3624723" y="2821572"/>
                        </a:cubicBezTo>
                        <a:cubicBezTo>
                          <a:pt x="3604890" y="3028871"/>
                          <a:pt x="3605442" y="3340825"/>
                          <a:pt x="3624723" y="3648584"/>
                        </a:cubicBezTo>
                        <a:cubicBezTo>
                          <a:pt x="3524989" y="3637396"/>
                          <a:pt x="3267100" y="3659777"/>
                          <a:pt x="3129344" y="3648584"/>
                        </a:cubicBezTo>
                        <a:cubicBezTo>
                          <a:pt x="2991588" y="3637391"/>
                          <a:pt x="2771636" y="3622026"/>
                          <a:pt x="2452729" y="3648584"/>
                        </a:cubicBezTo>
                        <a:cubicBezTo>
                          <a:pt x="2133823" y="3675142"/>
                          <a:pt x="2140689" y="3634346"/>
                          <a:pt x="1921103" y="3648584"/>
                        </a:cubicBezTo>
                        <a:cubicBezTo>
                          <a:pt x="1701517" y="3662822"/>
                          <a:pt x="1465637" y="3627275"/>
                          <a:pt x="1316983" y="3648584"/>
                        </a:cubicBezTo>
                        <a:cubicBezTo>
                          <a:pt x="1168329" y="3669893"/>
                          <a:pt x="933567" y="3647350"/>
                          <a:pt x="640368" y="3648584"/>
                        </a:cubicBezTo>
                        <a:cubicBezTo>
                          <a:pt x="347170" y="3649818"/>
                          <a:pt x="244466" y="3664399"/>
                          <a:pt x="0" y="3648584"/>
                        </a:cubicBezTo>
                        <a:cubicBezTo>
                          <a:pt x="14943" y="3464720"/>
                          <a:pt x="5765" y="3344300"/>
                          <a:pt x="0" y="3149944"/>
                        </a:cubicBezTo>
                        <a:cubicBezTo>
                          <a:pt x="-5765" y="2955588"/>
                          <a:pt x="22655" y="2761956"/>
                          <a:pt x="0" y="2614819"/>
                        </a:cubicBezTo>
                        <a:cubicBezTo>
                          <a:pt x="-22655" y="2467682"/>
                          <a:pt x="-11014" y="2281176"/>
                          <a:pt x="0" y="2043207"/>
                        </a:cubicBezTo>
                        <a:cubicBezTo>
                          <a:pt x="11014" y="1805238"/>
                          <a:pt x="25196" y="1552097"/>
                          <a:pt x="0" y="1362138"/>
                        </a:cubicBezTo>
                        <a:cubicBezTo>
                          <a:pt x="-25196" y="1172179"/>
                          <a:pt x="8498" y="931687"/>
                          <a:pt x="0" y="754041"/>
                        </a:cubicBezTo>
                        <a:cubicBezTo>
                          <a:pt x="-8498" y="576395"/>
                          <a:pt x="-7901" y="361797"/>
                          <a:pt x="0" y="0"/>
                        </a:cubicBezTo>
                        <a:close/>
                      </a:path>
                    </a:pathLst>
                  </a:custGeom>
                  <ask:type>
                    <ask:lineSketchNone/>
                  </ask:type>
                </ask:lineSketchStyleProps>
              </a:ext>
            </a:extLst>
          </a:ln>
          <a:effectLst>
            <a:outerShdw blurRad="121704" dist="50800" dir="2760000" algn="ctr" rotWithShape="0">
              <a:schemeClr val="tx1">
                <a:alpha val="4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56856217-4029-049A-0453-E138718BB549}"/>
              </a:ext>
            </a:extLst>
          </p:cNvPr>
          <p:cNvSpPr/>
          <p:nvPr/>
        </p:nvSpPr>
        <p:spPr>
          <a:xfrm>
            <a:off x="4997337" y="2563660"/>
            <a:ext cx="3730824" cy="3648584"/>
          </a:xfrm>
          <a:prstGeom prst="roundRect">
            <a:avLst>
              <a:gd name="adj" fmla="val 2652"/>
            </a:avLst>
          </a:prstGeom>
          <a:solidFill>
            <a:schemeClr val="bg1"/>
          </a:solidFill>
          <a:ln w="25400">
            <a:solidFill>
              <a:schemeClr val="bg1">
                <a:lumMod val="95000"/>
              </a:schemeClr>
            </a:solidFill>
            <a:round/>
            <a:extLst>
              <a:ext uri="{C807C97D-BFC1-408E-A445-0C87EB9F89A2}">
                <ask:lineSketchStyleProps xmlns:ask="http://schemas.microsoft.com/office/drawing/2018/sketchyshapes" sd="1219033472">
                  <a:custGeom>
                    <a:avLst/>
                    <a:gdLst>
                      <a:gd name="connsiteX0" fmla="*/ 0 w 3624723"/>
                      <a:gd name="connsiteY0" fmla="*/ 0 h 3648584"/>
                      <a:gd name="connsiteX1" fmla="*/ 567873 w 3624723"/>
                      <a:gd name="connsiteY1" fmla="*/ 0 h 3648584"/>
                      <a:gd name="connsiteX2" fmla="*/ 1063252 w 3624723"/>
                      <a:gd name="connsiteY2" fmla="*/ 0 h 3648584"/>
                      <a:gd name="connsiteX3" fmla="*/ 1739867 w 3624723"/>
                      <a:gd name="connsiteY3" fmla="*/ 0 h 3648584"/>
                      <a:gd name="connsiteX4" fmla="*/ 2307740 w 3624723"/>
                      <a:gd name="connsiteY4" fmla="*/ 0 h 3648584"/>
                      <a:gd name="connsiteX5" fmla="*/ 2875614 w 3624723"/>
                      <a:gd name="connsiteY5" fmla="*/ 0 h 3648584"/>
                      <a:gd name="connsiteX6" fmla="*/ 3624723 w 3624723"/>
                      <a:gd name="connsiteY6" fmla="*/ 0 h 3648584"/>
                      <a:gd name="connsiteX7" fmla="*/ 3624723 w 3624723"/>
                      <a:gd name="connsiteY7" fmla="*/ 535126 h 3648584"/>
                      <a:gd name="connsiteX8" fmla="*/ 3624723 w 3624723"/>
                      <a:gd name="connsiteY8" fmla="*/ 1143223 h 3648584"/>
                      <a:gd name="connsiteX9" fmla="*/ 3624723 w 3624723"/>
                      <a:gd name="connsiteY9" fmla="*/ 1678349 h 3648584"/>
                      <a:gd name="connsiteX10" fmla="*/ 3624723 w 3624723"/>
                      <a:gd name="connsiteY10" fmla="*/ 2213474 h 3648584"/>
                      <a:gd name="connsiteX11" fmla="*/ 3624723 w 3624723"/>
                      <a:gd name="connsiteY11" fmla="*/ 2821572 h 3648584"/>
                      <a:gd name="connsiteX12" fmla="*/ 3624723 w 3624723"/>
                      <a:gd name="connsiteY12" fmla="*/ 3648584 h 3648584"/>
                      <a:gd name="connsiteX13" fmla="*/ 3129344 w 3624723"/>
                      <a:gd name="connsiteY13" fmla="*/ 3648584 h 3648584"/>
                      <a:gd name="connsiteX14" fmla="*/ 2452729 w 3624723"/>
                      <a:gd name="connsiteY14" fmla="*/ 3648584 h 3648584"/>
                      <a:gd name="connsiteX15" fmla="*/ 1921103 w 3624723"/>
                      <a:gd name="connsiteY15" fmla="*/ 3648584 h 3648584"/>
                      <a:gd name="connsiteX16" fmla="*/ 1316983 w 3624723"/>
                      <a:gd name="connsiteY16" fmla="*/ 3648584 h 3648584"/>
                      <a:gd name="connsiteX17" fmla="*/ 640368 w 3624723"/>
                      <a:gd name="connsiteY17" fmla="*/ 3648584 h 3648584"/>
                      <a:gd name="connsiteX18" fmla="*/ 0 w 3624723"/>
                      <a:gd name="connsiteY18" fmla="*/ 3648584 h 3648584"/>
                      <a:gd name="connsiteX19" fmla="*/ 0 w 3624723"/>
                      <a:gd name="connsiteY19" fmla="*/ 3149944 h 3648584"/>
                      <a:gd name="connsiteX20" fmla="*/ 0 w 3624723"/>
                      <a:gd name="connsiteY20" fmla="*/ 2614819 h 3648584"/>
                      <a:gd name="connsiteX21" fmla="*/ 0 w 3624723"/>
                      <a:gd name="connsiteY21" fmla="*/ 2043207 h 3648584"/>
                      <a:gd name="connsiteX22" fmla="*/ 0 w 3624723"/>
                      <a:gd name="connsiteY22" fmla="*/ 1362138 h 3648584"/>
                      <a:gd name="connsiteX23" fmla="*/ 0 w 3624723"/>
                      <a:gd name="connsiteY23" fmla="*/ 754041 h 3648584"/>
                      <a:gd name="connsiteX24" fmla="*/ 0 w 3624723"/>
                      <a:gd name="connsiteY24" fmla="*/ 0 h 364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24723" h="3648584" extrusionOk="0">
                        <a:moveTo>
                          <a:pt x="0" y="0"/>
                        </a:moveTo>
                        <a:cubicBezTo>
                          <a:pt x="124340" y="-14073"/>
                          <a:pt x="352761" y="-69"/>
                          <a:pt x="567873" y="0"/>
                        </a:cubicBezTo>
                        <a:cubicBezTo>
                          <a:pt x="782985" y="69"/>
                          <a:pt x="815697" y="-1548"/>
                          <a:pt x="1063252" y="0"/>
                        </a:cubicBezTo>
                        <a:cubicBezTo>
                          <a:pt x="1310807" y="1548"/>
                          <a:pt x="1403304" y="10828"/>
                          <a:pt x="1739867" y="0"/>
                        </a:cubicBezTo>
                        <a:cubicBezTo>
                          <a:pt x="2076430" y="-10828"/>
                          <a:pt x="2058646" y="-14593"/>
                          <a:pt x="2307740" y="0"/>
                        </a:cubicBezTo>
                        <a:cubicBezTo>
                          <a:pt x="2556834" y="14593"/>
                          <a:pt x="2641813" y="-22571"/>
                          <a:pt x="2875614" y="0"/>
                        </a:cubicBezTo>
                        <a:cubicBezTo>
                          <a:pt x="3109415" y="22571"/>
                          <a:pt x="3313388" y="-236"/>
                          <a:pt x="3624723" y="0"/>
                        </a:cubicBezTo>
                        <a:cubicBezTo>
                          <a:pt x="3606725" y="175805"/>
                          <a:pt x="3624282" y="336861"/>
                          <a:pt x="3624723" y="535126"/>
                        </a:cubicBezTo>
                        <a:cubicBezTo>
                          <a:pt x="3625164" y="733391"/>
                          <a:pt x="3605823" y="878195"/>
                          <a:pt x="3624723" y="1143223"/>
                        </a:cubicBezTo>
                        <a:cubicBezTo>
                          <a:pt x="3643623" y="1408251"/>
                          <a:pt x="3620389" y="1566423"/>
                          <a:pt x="3624723" y="1678349"/>
                        </a:cubicBezTo>
                        <a:cubicBezTo>
                          <a:pt x="3629057" y="1790275"/>
                          <a:pt x="3616114" y="2018691"/>
                          <a:pt x="3624723" y="2213474"/>
                        </a:cubicBezTo>
                        <a:cubicBezTo>
                          <a:pt x="3633332" y="2408257"/>
                          <a:pt x="3644556" y="2614273"/>
                          <a:pt x="3624723" y="2821572"/>
                        </a:cubicBezTo>
                        <a:cubicBezTo>
                          <a:pt x="3604890" y="3028871"/>
                          <a:pt x="3605442" y="3340825"/>
                          <a:pt x="3624723" y="3648584"/>
                        </a:cubicBezTo>
                        <a:cubicBezTo>
                          <a:pt x="3524989" y="3637396"/>
                          <a:pt x="3267100" y="3659777"/>
                          <a:pt x="3129344" y="3648584"/>
                        </a:cubicBezTo>
                        <a:cubicBezTo>
                          <a:pt x="2991588" y="3637391"/>
                          <a:pt x="2771636" y="3622026"/>
                          <a:pt x="2452729" y="3648584"/>
                        </a:cubicBezTo>
                        <a:cubicBezTo>
                          <a:pt x="2133823" y="3675142"/>
                          <a:pt x="2140689" y="3634346"/>
                          <a:pt x="1921103" y="3648584"/>
                        </a:cubicBezTo>
                        <a:cubicBezTo>
                          <a:pt x="1701517" y="3662822"/>
                          <a:pt x="1465637" y="3627275"/>
                          <a:pt x="1316983" y="3648584"/>
                        </a:cubicBezTo>
                        <a:cubicBezTo>
                          <a:pt x="1168329" y="3669893"/>
                          <a:pt x="933567" y="3647350"/>
                          <a:pt x="640368" y="3648584"/>
                        </a:cubicBezTo>
                        <a:cubicBezTo>
                          <a:pt x="347170" y="3649818"/>
                          <a:pt x="244466" y="3664399"/>
                          <a:pt x="0" y="3648584"/>
                        </a:cubicBezTo>
                        <a:cubicBezTo>
                          <a:pt x="14943" y="3464720"/>
                          <a:pt x="5765" y="3344300"/>
                          <a:pt x="0" y="3149944"/>
                        </a:cubicBezTo>
                        <a:cubicBezTo>
                          <a:pt x="-5765" y="2955588"/>
                          <a:pt x="22655" y="2761956"/>
                          <a:pt x="0" y="2614819"/>
                        </a:cubicBezTo>
                        <a:cubicBezTo>
                          <a:pt x="-22655" y="2467682"/>
                          <a:pt x="-11014" y="2281176"/>
                          <a:pt x="0" y="2043207"/>
                        </a:cubicBezTo>
                        <a:cubicBezTo>
                          <a:pt x="11014" y="1805238"/>
                          <a:pt x="25196" y="1552097"/>
                          <a:pt x="0" y="1362138"/>
                        </a:cubicBezTo>
                        <a:cubicBezTo>
                          <a:pt x="-25196" y="1172179"/>
                          <a:pt x="8498" y="931687"/>
                          <a:pt x="0" y="754041"/>
                        </a:cubicBezTo>
                        <a:cubicBezTo>
                          <a:pt x="-8498" y="576395"/>
                          <a:pt x="-7901" y="361797"/>
                          <a:pt x="0" y="0"/>
                        </a:cubicBezTo>
                        <a:close/>
                      </a:path>
                    </a:pathLst>
                  </a:custGeom>
                  <ask:type>
                    <ask:lineSketchNone/>
                  </ask:type>
                </ask:lineSketchStyleProps>
              </a:ext>
            </a:extLst>
          </a:ln>
          <a:effectLst>
            <a:outerShdw blurRad="121704" dist="50800" dir="2760000" algn="ctr" rotWithShape="0">
              <a:schemeClr val="tx1">
                <a:alpha val="4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7" name="Round Same Side Corner Rectangle 16">
            <a:extLst>
              <a:ext uri="{FF2B5EF4-FFF2-40B4-BE49-F238E27FC236}">
                <a16:creationId xmlns:a16="http://schemas.microsoft.com/office/drawing/2014/main" id="{BA96C5F7-3957-F4F5-017C-34B4788C2A3F}"/>
              </a:ext>
            </a:extLst>
          </p:cNvPr>
          <p:cNvSpPr/>
          <p:nvPr/>
        </p:nvSpPr>
        <p:spPr>
          <a:xfrm>
            <a:off x="625325" y="2572655"/>
            <a:ext cx="4158450" cy="856345"/>
          </a:xfrm>
          <a:custGeom>
            <a:avLst/>
            <a:gdLst>
              <a:gd name="connsiteX0" fmla="*/ 86217 w 4158450"/>
              <a:gd name="connsiteY0" fmla="*/ 0 h 856345"/>
              <a:gd name="connsiteX1" fmla="*/ 670833 w 4158450"/>
              <a:gd name="connsiteY1" fmla="*/ 0 h 856345"/>
              <a:gd name="connsiteX2" fmla="*/ 1335169 w 4158450"/>
              <a:gd name="connsiteY2" fmla="*/ 0 h 856345"/>
              <a:gd name="connsiteX3" fmla="*/ 1919784 w 4158450"/>
              <a:gd name="connsiteY3" fmla="*/ 0 h 856345"/>
              <a:gd name="connsiteX4" fmla="*/ 2584120 w 4158450"/>
              <a:gd name="connsiteY4" fmla="*/ 0 h 856345"/>
              <a:gd name="connsiteX5" fmla="*/ 3128876 w 4158450"/>
              <a:gd name="connsiteY5" fmla="*/ 0 h 856345"/>
              <a:gd name="connsiteX6" fmla="*/ 4072233 w 4158450"/>
              <a:gd name="connsiteY6" fmla="*/ 0 h 856345"/>
              <a:gd name="connsiteX7" fmla="*/ 4158450 w 4158450"/>
              <a:gd name="connsiteY7" fmla="*/ 86217 h 856345"/>
              <a:gd name="connsiteX8" fmla="*/ 4158450 w 4158450"/>
              <a:gd name="connsiteY8" fmla="*/ 478982 h 856345"/>
              <a:gd name="connsiteX9" fmla="*/ 4158450 w 4158450"/>
              <a:gd name="connsiteY9" fmla="*/ 856345 h 856345"/>
              <a:gd name="connsiteX10" fmla="*/ 4158450 w 4158450"/>
              <a:gd name="connsiteY10" fmla="*/ 856345 h 856345"/>
              <a:gd name="connsiteX11" fmla="*/ 3423791 w 4158450"/>
              <a:gd name="connsiteY11" fmla="*/ 856345 h 856345"/>
              <a:gd name="connsiteX12" fmla="*/ 2689131 w 4158450"/>
              <a:gd name="connsiteY12" fmla="*/ 856345 h 856345"/>
              <a:gd name="connsiteX13" fmla="*/ 2079225 w 4158450"/>
              <a:gd name="connsiteY13" fmla="*/ 856345 h 856345"/>
              <a:gd name="connsiteX14" fmla="*/ 1344566 w 4158450"/>
              <a:gd name="connsiteY14" fmla="*/ 856345 h 856345"/>
              <a:gd name="connsiteX15" fmla="*/ 0 w 4158450"/>
              <a:gd name="connsiteY15" fmla="*/ 856345 h 856345"/>
              <a:gd name="connsiteX16" fmla="*/ 0 w 4158450"/>
              <a:gd name="connsiteY16" fmla="*/ 856345 h 856345"/>
              <a:gd name="connsiteX17" fmla="*/ 0 w 4158450"/>
              <a:gd name="connsiteY17" fmla="*/ 478982 h 856345"/>
              <a:gd name="connsiteX18" fmla="*/ 0 w 4158450"/>
              <a:gd name="connsiteY18" fmla="*/ 86217 h 856345"/>
              <a:gd name="connsiteX19" fmla="*/ 86217 w 4158450"/>
              <a:gd name="connsiteY19" fmla="*/ 0 h 85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58450" h="856345" fill="none" extrusionOk="0">
                <a:moveTo>
                  <a:pt x="86217" y="0"/>
                </a:moveTo>
                <a:cubicBezTo>
                  <a:pt x="348811" y="17452"/>
                  <a:pt x="553795" y="24554"/>
                  <a:pt x="670833" y="0"/>
                </a:cubicBezTo>
                <a:cubicBezTo>
                  <a:pt x="787871" y="-24554"/>
                  <a:pt x="1007145" y="-614"/>
                  <a:pt x="1335169" y="0"/>
                </a:cubicBezTo>
                <a:cubicBezTo>
                  <a:pt x="1663193" y="614"/>
                  <a:pt x="1801027" y="25273"/>
                  <a:pt x="1919784" y="0"/>
                </a:cubicBezTo>
                <a:cubicBezTo>
                  <a:pt x="2038541" y="-25273"/>
                  <a:pt x="2287271" y="-116"/>
                  <a:pt x="2584120" y="0"/>
                </a:cubicBezTo>
                <a:cubicBezTo>
                  <a:pt x="2880969" y="116"/>
                  <a:pt x="3014694" y="-22582"/>
                  <a:pt x="3128876" y="0"/>
                </a:cubicBezTo>
                <a:cubicBezTo>
                  <a:pt x="3243058" y="22582"/>
                  <a:pt x="3787138" y="45822"/>
                  <a:pt x="4072233" y="0"/>
                </a:cubicBezTo>
                <a:cubicBezTo>
                  <a:pt x="4118477" y="2754"/>
                  <a:pt x="4155510" y="34700"/>
                  <a:pt x="4158450" y="86217"/>
                </a:cubicBezTo>
                <a:cubicBezTo>
                  <a:pt x="4140657" y="232698"/>
                  <a:pt x="4153565" y="306424"/>
                  <a:pt x="4158450" y="478982"/>
                </a:cubicBezTo>
                <a:cubicBezTo>
                  <a:pt x="4163335" y="651540"/>
                  <a:pt x="4162045" y="757479"/>
                  <a:pt x="4158450" y="856345"/>
                </a:cubicBezTo>
                <a:lnTo>
                  <a:pt x="4158450" y="856345"/>
                </a:lnTo>
                <a:cubicBezTo>
                  <a:pt x="3824167" y="884937"/>
                  <a:pt x="3575207" y="847780"/>
                  <a:pt x="3423791" y="856345"/>
                </a:cubicBezTo>
                <a:cubicBezTo>
                  <a:pt x="3272375" y="864910"/>
                  <a:pt x="2941258" y="879812"/>
                  <a:pt x="2689131" y="856345"/>
                </a:cubicBezTo>
                <a:cubicBezTo>
                  <a:pt x="2437004" y="832878"/>
                  <a:pt x="2279469" y="854210"/>
                  <a:pt x="2079225" y="856345"/>
                </a:cubicBezTo>
                <a:cubicBezTo>
                  <a:pt x="1878981" y="858480"/>
                  <a:pt x="1539994" y="892852"/>
                  <a:pt x="1344566" y="856345"/>
                </a:cubicBezTo>
                <a:cubicBezTo>
                  <a:pt x="1149138" y="819838"/>
                  <a:pt x="425181" y="810423"/>
                  <a:pt x="0" y="856345"/>
                </a:cubicBezTo>
                <a:lnTo>
                  <a:pt x="0" y="856345"/>
                </a:lnTo>
                <a:cubicBezTo>
                  <a:pt x="-8613" y="695508"/>
                  <a:pt x="-16495" y="660503"/>
                  <a:pt x="0" y="478982"/>
                </a:cubicBezTo>
                <a:cubicBezTo>
                  <a:pt x="16495" y="297461"/>
                  <a:pt x="-2477" y="262877"/>
                  <a:pt x="0" y="86217"/>
                </a:cubicBezTo>
                <a:cubicBezTo>
                  <a:pt x="3415" y="47618"/>
                  <a:pt x="44670" y="1203"/>
                  <a:pt x="86217" y="0"/>
                </a:cubicBezTo>
                <a:close/>
              </a:path>
              <a:path w="4158450" h="856345" stroke="0" extrusionOk="0">
                <a:moveTo>
                  <a:pt x="86217" y="0"/>
                </a:moveTo>
                <a:cubicBezTo>
                  <a:pt x="250049" y="16348"/>
                  <a:pt x="468723" y="17525"/>
                  <a:pt x="710693" y="0"/>
                </a:cubicBezTo>
                <a:cubicBezTo>
                  <a:pt x="952663" y="-17525"/>
                  <a:pt x="1119026" y="-12212"/>
                  <a:pt x="1255448" y="0"/>
                </a:cubicBezTo>
                <a:cubicBezTo>
                  <a:pt x="1391870" y="12212"/>
                  <a:pt x="1736365" y="14344"/>
                  <a:pt x="1999505" y="0"/>
                </a:cubicBezTo>
                <a:cubicBezTo>
                  <a:pt x="2262645" y="-14344"/>
                  <a:pt x="2379205" y="-19950"/>
                  <a:pt x="2623981" y="0"/>
                </a:cubicBezTo>
                <a:cubicBezTo>
                  <a:pt x="2868757" y="19950"/>
                  <a:pt x="3104320" y="-23683"/>
                  <a:pt x="3248456" y="0"/>
                </a:cubicBezTo>
                <a:cubicBezTo>
                  <a:pt x="3392592" y="23683"/>
                  <a:pt x="3892029" y="-24700"/>
                  <a:pt x="4072233" y="0"/>
                </a:cubicBezTo>
                <a:cubicBezTo>
                  <a:pt x="4108917" y="-1674"/>
                  <a:pt x="4150483" y="46102"/>
                  <a:pt x="4158450" y="86217"/>
                </a:cubicBezTo>
                <a:cubicBezTo>
                  <a:pt x="4174900" y="176215"/>
                  <a:pt x="4167699" y="329096"/>
                  <a:pt x="4158450" y="455878"/>
                </a:cubicBezTo>
                <a:cubicBezTo>
                  <a:pt x="4149201" y="582660"/>
                  <a:pt x="4165106" y="700501"/>
                  <a:pt x="4158450" y="856345"/>
                </a:cubicBezTo>
                <a:lnTo>
                  <a:pt x="4158450" y="856345"/>
                </a:lnTo>
                <a:cubicBezTo>
                  <a:pt x="3772076" y="877855"/>
                  <a:pt x="3552075" y="839941"/>
                  <a:pt x="3382206" y="856345"/>
                </a:cubicBezTo>
                <a:cubicBezTo>
                  <a:pt x="3212337" y="872749"/>
                  <a:pt x="2800903" y="819958"/>
                  <a:pt x="2647547" y="856345"/>
                </a:cubicBezTo>
                <a:cubicBezTo>
                  <a:pt x="2494191" y="892732"/>
                  <a:pt x="2243480" y="858888"/>
                  <a:pt x="2079225" y="856345"/>
                </a:cubicBezTo>
                <a:cubicBezTo>
                  <a:pt x="1914970" y="853802"/>
                  <a:pt x="1716634" y="825210"/>
                  <a:pt x="1386150" y="856345"/>
                </a:cubicBezTo>
                <a:cubicBezTo>
                  <a:pt x="1055667" y="887480"/>
                  <a:pt x="946210" y="869114"/>
                  <a:pt x="693075" y="856345"/>
                </a:cubicBezTo>
                <a:cubicBezTo>
                  <a:pt x="439941" y="843576"/>
                  <a:pt x="151934" y="831530"/>
                  <a:pt x="0" y="856345"/>
                </a:cubicBezTo>
                <a:lnTo>
                  <a:pt x="0" y="856345"/>
                </a:lnTo>
                <a:cubicBezTo>
                  <a:pt x="-18741" y="727997"/>
                  <a:pt x="-8181" y="608830"/>
                  <a:pt x="0" y="463580"/>
                </a:cubicBezTo>
                <a:cubicBezTo>
                  <a:pt x="8181" y="318330"/>
                  <a:pt x="-14457" y="166471"/>
                  <a:pt x="0" y="86217"/>
                </a:cubicBezTo>
                <a:cubicBezTo>
                  <a:pt x="-2122" y="42396"/>
                  <a:pt x="44394" y="4304"/>
                  <a:pt x="86217" y="0"/>
                </a:cubicBezTo>
                <a:close/>
              </a:path>
            </a:pathLst>
          </a:custGeom>
          <a:solidFill>
            <a:schemeClr val="bg1">
              <a:lumMod val="95000"/>
            </a:schemeClr>
          </a:solidFill>
          <a:ln>
            <a:noFill/>
            <a:round/>
            <a:extLst>
              <a:ext uri="{C807C97D-BFC1-408E-A445-0C87EB9F89A2}">
                <ask:lineSketchStyleProps xmlns:ask="http://schemas.microsoft.com/office/drawing/2018/sketchyshapes" sd="1219033472">
                  <a:prstGeom prst="round2SameRect">
                    <a:avLst>
                      <a:gd name="adj1" fmla="val 10068"/>
                      <a:gd name="adj2" fmla="val 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1" name="Round Same Side Corner Rectangle 20">
            <a:extLst>
              <a:ext uri="{FF2B5EF4-FFF2-40B4-BE49-F238E27FC236}">
                <a16:creationId xmlns:a16="http://schemas.microsoft.com/office/drawing/2014/main" id="{1EEB8FE5-48C0-D41E-3EA2-F6FBA4B25DF2}"/>
              </a:ext>
            </a:extLst>
          </p:cNvPr>
          <p:cNvSpPr/>
          <p:nvPr/>
        </p:nvSpPr>
        <p:spPr>
          <a:xfrm>
            <a:off x="4997337" y="2548836"/>
            <a:ext cx="3730824" cy="872627"/>
          </a:xfrm>
          <a:custGeom>
            <a:avLst/>
            <a:gdLst>
              <a:gd name="connsiteX0" fmla="*/ 124541 w 3730824"/>
              <a:gd name="connsiteY0" fmla="*/ 0 h 872627"/>
              <a:gd name="connsiteX1" fmla="*/ 716437 w 3730824"/>
              <a:gd name="connsiteY1" fmla="*/ 0 h 872627"/>
              <a:gd name="connsiteX2" fmla="*/ 1482420 w 3730824"/>
              <a:gd name="connsiteY2" fmla="*/ 0 h 872627"/>
              <a:gd name="connsiteX3" fmla="*/ 2178769 w 3730824"/>
              <a:gd name="connsiteY3" fmla="*/ 0 h 872627"/>
              <a:gd name="connsiteX4" fmla="*/ 2805482 w 3730824"/>
              <a:gd name="connsiteY4" fmla="*/ 0 h 872627"/>
              <a:gd name="connsiteX5" fmla="*/ 3606283 w 3730824"/>
              <a:gd name="connsiteY5" fmla="*/ 0 h 872627"/>
              <a:gd name="connsiteX6" fmla="*/ 3730824 w 3730824"/>
              <a:gd name="connsiteY6" fmla="*/ 124541 h 872627"/>
              <a:gd name="connsiteX7" fmla="*/ 3730824 w 3730824"/>
              <a:gd name="connsiteY7" fmla="*/ 498584 h 872627"/>
              <a:gd name="connsiteX8" fmla="*/ 3730824 w 3730824"/>
              <a:gd name="connsiteY8" fmla="*/ 872627 h 872627"/>
              <a:gd name="connsiteX9" fmla="*/ 3730824 w 3730824"/>
              <a:gd name="connsiteY9" fmla="*/ 872627 h 872627"/>
              <a:gd name="connsiteX10" fmla="*/ 3071712 w 3730824"/>
              <a:gd name="connsiteY10" fmla="*/ 872627 h 872627"/>
              <a:gd name="connsiteX11" fmla="*/ 2487216 w 3730824"/>
              <a:gd name="connsiteY11" fmla="*/ 872627 h 872627"/>
              <a:gd name="connsiteX12" fmla="*/ 1977337 w 3730824"/>
              <a:gd name="connsiteY12" fmla="*/ 872627 h 872627"/>
              <a:gd name="connsiteX13" fmla="*/ 1318224 w 3730824"/>
              <a:gd name="connsiteY13" fmla="*/ 872627 h 872627"/>
              <a:gd name="connsiteX14" fmla="*/ 771037 w 3730824"/>
              <a:gd name="connsiteY14" fmla="*/ 872627 h 872627"/>
              <a:gd name="connsiteX15" fmla="*/ 0 w 3730824"/>
              <a:gd name="connsiteY15" fmla="*/ 872627 h 872627"/>
              <a:gd name="connsiteX16" fmla="*/ 0 w 3730824"/>
              <a:gd name="connsiteY16" fmla="*/ 872627 h 872627"/>
              <a:gd name="connsiteX17" fmla="*/ 0 w 3730824"/>
              <a:gd name="connsiteY17" fmla="*/ 483622 h 872627"/>
              <a:gd name="connsiteX18" fmla="*/ 0 w 3730824"/>
              <a:gd name="connsiteY18" fmla="*/ 124541 h 872627"/>
              <a:gd name="connsiteX19" fmla="*/ 124541 w 3730824"/>
              <a:gd name="connsiteY19" fmla="*/ 0 h 87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30824" h="872627" fill="none" extrusionOk="0">
                <a:moveTo>
                  <a:pt x="124541" y="0"/>
                </a:moveTo>
                <a:cubicBezTo>
                  <a:pt x="301649" y="8449"/>
                  <a:pt x="584998" y="-22671"/>
                  <a:pt x="716437" y="0"/>
                </a:cubicBezTo>
                <a:cubicBezTo>
                  <a:pt x="847876" y="22671"/>
                  <a:pt x="1144669" y="34454"/>
                  <a:pt x="1482420" y="0"/>
                </a:cubicBezTo>
                <a:cubicBezTo>
                  <a:pt x="1820171" y="-34454"/>
                  <a:pt x="1972743" y="6890"/>
                  <a:pt x="2178769" y="0"/>
                </a:cubicBezTo>
                <a:cubicBezTo>
                  <a:pt x="2384795" y="-6890"/>
                  <a:pt x="2503326" y="4282"/>
                  <a:pt x="2805482" y="0"/>
                </a:cubicBezTo>
                <a:cubicBezTo>
                  <a:pt x="3107638" y="-4282"/>
                  <a:pt x="3275094" y="13103"/>
                  <a:pt x="3606283" y="0"/>
                </a:cubicBezTo>
                <a:cubicBezTo>
                  <a:pt x="3668549" y="-369"/>
                  <a:pt x="3739280" y="63039"/>
                  <a:pt x="3730824" y="124541"/>
                </a:cubicBezTo>
                <a:cubicBezTo>
                  <a:pt x="3737556" y="202440"/>
                  <a:pt x="3744321" y="312196"/>
                  <a:pt x="3730824" y="498584"/>
                </a:cubicBezTo>
                <a:cubicBezTo>
                  <a:pt x="3717327" y="684972"/>
                  <a:pt x="3713821" y="716898"/>
                  <a:pt x="3730824" y="872627"/>
                </a:cubicBezTo>
                <a:lnTo>
                  <a:pt x="3730824" y="872627"/>
                </a:lnTo>
                <a:cubicBezTo>
                  <a:pt x="3520672" y="854777"/>
                  <a:pt x="3323248" y="901373"/>
                  <a:pt x="3071712" y="872627"/>
                </a:cubicBezTo>
                <a:cubicBezTo>
                  <a:pt x="2820176" y="843881"/>
                  <a:pt x="2763200" y="894984"/>
                  <a:pt x="2487216" y="872627"/>
                </a:cubicBezTo>
                <a:cubicBezTo>
                  <a:pt x="2211232" y="850270"/>
                  <a:pt x="2086676" y="889235"/>
                  <a:pt x="1977337" y="872627"/>
                </a:cubicBezTo>
                <a:cubicBezTo>
                  <a:pt x="1867998" y="856019"/>
                  <a:pt x="1455719" y="843432"/>
                  <a:pt x="1318224" y="872627"/>
                </a:cubicBezTo>
                <a:cubicBezTo>
                  <a:pt x="1180729" y="901822"/>
                  <a:pt x="943778" y="858712"/>
                  <a:pt x="771037" y="872627"/>
                </a:cubicBezTo>
                <a:cubicBezTo>
                  <a:pt x="598296" y="886542"/>
                  <a:pt x="269596" y="839516"/>
                  <a:pt x="0" y="872627"/>
                </a:cubicBezTo>
                <a:lnTo>
                  <a:pt x="0" y="872627"/>
                </a:lnTo>
                <a:cubicBezTo>
                  <a:pt x="-2000" y="776427"/>
                  <a:pt x="13173" y="575141"/>
                  <a:pt x="0" y="483622"/>
                </a:cubicBezTo>
                <a:cubicBezTo>
                  <a:pt x="-13173" y="392103"/>
                  <a:pt x="-4052" y="207007"/>
                  <a:pt x="0" y="124541"/>
                </a:cubicBezTo>
                <a:cubicBezTo>
                  <a:pt x="-2835" y="46517"/>
                  <a:pt x="71678" y="506"/>
                  <a:pt x="124541" y="0"/>
                </a:cubicBezTo>
                <a:close/>
              </a:path>
              <a:path w="3730824" h="872627" stroke="0" extrusionOk="0">
                <a:moveTo>
                  <a:pt x="124541" y="0"/>
                </a:moveTo>
                <a:cubicBezTo>
                  <a:pt x="285586" y="-16440"/>
                  <a:pt x="556032" y="10510"/>
                  <a:pt x="786072" y="0"/>
                </a:cubicBezTo>
                <a:cubicBezTo>
                  <a:pt x="1016112" y="-10510"/>
                  <a:pt x="1249918" y="3663"/>
                  <a:pt x="1377968" y="0"/>
                </a:cubicBezTo>
                <a:cubicBezTo>
                  <a:pt x="1506018" y="-3663"/>
                  <a:pt x="1805870" y="8868"/>
                  <a:pt x="2143951" y="0"/>
                </a:cubicBezTo>
                <a:cubicBezTo>
                  <a:pt x="2482032" y="-8868"/>
                  <a:pt x="2495907" y="6087"/>
                  <a:pt x="2805482" y="0"/>
                </a:cubicBezTo>
                <a:cubicBezTo>
                  <a:pt x="3115057" y="-6087"/>
                  <a:pt x="3317636" y="6124"/>
                  <a:pt x="3606283" y="0"/>
                </a:cubicBezTo>
                <a:cubicBezTo>
                  <a:pt x="3679149" y="-15113"/>
                  <a:pt x="3724363" y="51523"/>
                  <a:pt x="3730824" y="124541"/>
                </a:cubicBezTo>
                <a:cubicBezTo>
                  <a:pt x="3720361" y="293289"/>
                  <a:pt x="3738722" y="340995"/>
                  <a:pt x="3730824" y="513546"/>
                </a:cubicBezTo>
                <a:cubicBezTo>
                  <a:pt x="3722926" y="686097"/>
                  <a:pt x="3731482" y="697268"/>
                  <a:pt x="3730824" y="872627"/>
                </a:cubicBezTo>
                <a:lnTo>
                  <a:pt x="3730824" y="872627"/>
                </a:lnTo>
                <a:cubicBezTo>
                  <a:pt x="3505705" y="886381"/>
                  <a:pt x="3239271" y="897336"/>
                  <a:pt x="3109020" y="872627"/>
                </a:cubicBezTo>
                <a:cubicBezTo>
                  <a:pt x="2978769" y="847918"/>
                  <a:pt x="2612656" y="880319"/>
                  <a:pt x="2487216" y="872627"/>
                </a:cubicBezTo>
                <a:cubicBezTo>
                  <a:pt x="2361776" y="864935"/>
                  <a:pt x="2127054" y="887144"/>
                  <a:pt x="1828104" y="872627"/>
                </a:cubicBezTo>
                <a:cubicBezTo>
                  <a:pt x="1529154" y="858110"/>
                  <a:pt x="1557131" y="860316"/>
                  <a:pt x="1318224" y="872627"/>
                </a:cubicBezTo>
                <a:cubicBezTo>
                  <a:pt x="1079317" y="884938"/>
                  <a:pt x="866666" y="857929"/>
                  <a:pt x="696420" y="872627"/>
                </a:cubicBezTo>
                <a:cubicBezTo>
                  <a:pt x="526174" y="887325"/>
                  <a:pt x="336514" y="846967"/>
                  <a:pt x="0" y="872627"/>
                </a:cubicBezTo>
                <a:lnTo>
                  <a:pt x="0" y="872627"/>
                </a:lnTo>
                <a:cubicBezTo>
                  <a:pt x="8891" y="792373"/>
                  <a:pt x="14129" y="651782"/>
                  <a:pt x="0" y="498584"/>
                </a:cubicBezTo>
                <a:cubicBezTo>
                  <a:pt x="-14129" y="345386"/>
                  <a:pt x="-3773" y="229463"/>
                  <a:pt x="0" y="124541"/>
                </a:cubicBezTo>
                <a:cubicBezTo>
                  <a:pt x="-3087" y="46473"/>
                  <a:pt x="64419" y="-1759"/>
                  <a:pt x="124541" y="0"/>
                </a:cubicBezTo>
                <a:close/>
              </a:path>
            </a:pathLst>
          </a:custGeom>
          <a:solidFill>
            <a:schemeClr val="bg1">
              <a:lumMod val="95000"/>
            </a:schemeClr>
          </a:solidFill>
          <a:ln>
            <a:noFill/>
            <a:round/>
            <a:extLst>
              <a:ext uri="{C807C97D-BFC1-408E-A445-0C87EB9F89A2}">
                <ask:lineSketchStyleProps xmlns:ask="http://schemas.microsoft.com/office/drawing/2018/sketchyshapes" sd="1219033472">
                  <a:prstGeom prst="round2SameRect">
                    <a:avLst>
                      <a:gd name="adj1" fmla="val 14272"/>
                      <a:gd name="adj2" fmla="val 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2" name="TextBox 21">
            <a:extLst>
              <a:ext uri="{FF2B5EF4-FFF2-40B4-BE49-F238E27FC236}">
                <a16:creationId xmlns:a16="http://schemas.microsoft.com/office/drawing/2014/main" id="{B51EC4E2-738A-9667-E6B6-6BB7E2A9F0C1}"/>
              </a:ext>
            </a:extLst>
          </p:cNvPr>
          <p:cNvSpPr txBox="1"/>
          <p:nvPr/>
        </p:nvSpPr>
        <p:spPr>
          <a:xfrm>
            <a:off x="1468838" y="1614563"/>
            <a:ext cx="7259323" cy="6924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a:latin typeface="Aptos" panose="020B0004020202020204" pitchFamily="34" charset="0"/>
              </a:rPr>
              <a:t>For example:</a:t>
            </a:r>
            <a:r>
              <a:rPr lang="en-US" sz="1300">
                <a:latin typeface="Aptos" panose="020B0004020202020204" pitchFamily="34" charset="0"/>
              </a:rPr>
              <a:t> At this school, student survey data reveals that Hispanic/Latinx and Black/ African American students are </a:t>
            </a:r>
            <a:r>
              <a:rPr lang="en-US" sz="1300" i="1">
                <a:latin typeface="Aptos" panose="020B0004020202020204" pitchFamily="34" charset="0"/>
              </a:rPr>
              <a:t>less likely </a:t>
            </a:r>
            <a:r>
              <a:rPr lang="en-US" sz="1300">
                <a:latin typeface="Aptos" panose="020B0004020202020204" pitchFamily="34" charset="0"/>
              </a:rPr>
              <a:t>to feel encouraged to learn about different backgrounds and </a:t>
            </a:r>
            <a:r>
              <a:rPr lang="en-US" sz="1300" i="1">
                <a:latin typeface="Aptos" panose="020B0004020202020204" pitchFamily="34" charset="0"/>
              </a:rPr>
              <a:t>less likely</a:t>
            </a:r>
            <a:r>
              <a:rPr lang="en-US" sz="1300">
                <a:latin typeface="Aptos" panose="020B0004020202020204" pitchFamily="34" charset="0"/>
              </a:rPr>
              <a:t> to report that their teachers make lessons interesting.</a:t>
            </a:r>
            <a:endParaRPr kumimoji="0" lang="en-US" sz="1300" i="0" u="none" strike="noStrike" kern="1200" cap="none" spc="0" normalizeH="0" baseline="0" noProof="0">
              <a:ln>
                <a:noFill/>
              </a:ln>
              <a:solidFill>
                <a:prstClr val="black"/>
              </a:solidFill>
              <a:effectLst/>
              <a:uLnTx/>
              <a:uFillTx/>
              <a:latin typeface="Aptos" panose="020B0004020202020204" pitchFamily="34" charset="0"/>
            </a:endParaRPr>
          </a:p>
        </p:txBody>
      </p:sp>
      <p:sp>
        <p:nvSpPr>
          <p:cNvPr id="26" name="TextBox 25">
            <a:extLst>
              <a:ext uri="{FF2B5EF4-FFF2-40B4-BE49-F238E27FC236}">
                <a16:creationId xmlns:a16="http://schemas.microsoft.com/office/drawing/2014/main" id="{4318AB94-8A1D-1854-5F97-1F621C2B3A13}"/>
              </a:ext>
            </a:extLst>
          </p:cNvPr>
          <p:cNvSpPr txBox="1"/>
          <p:nvPr/>
        </p:nvSpPr>
        <p:spPr>
          <a:xfrm>
            <a:off x="552451" y="6373705"/>
            <a:ext cx="8786684" cy="400110"/>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Note: We show sample Panorama data here, but data from other sources (e.g., school-specific surveys, anecdotal evidence, interviews) could also be useful.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Source: ARE analysis of common trends in middle schools.</a:t>
            </a:r>
          </a:p>
        </p:txBody>
      </p:sp>
      <p:sp>
        <p:nvSpPr>
          <p:cNvPr id="31" name="Rectangle 30">
            <a:extLst>
              <a:ext uri="{FF2B5EF4-FFF2-40B4-BE49-F238E27FC236}">
                <a16:creationId xmlns:a16="http://schemas.microsoft.com/office/drawing/2014/main" id="{3265D8DB-2449-61A1-52F9-1B4A7788894E}"/>
              </a:ext>
            </a:extLst>
          </p:cNvPr>
          <p:cNvSpPr/>
          <p:nvPr/>
        </p:nvSpPr>
        <p:spPr>
          <a:xfrm>
            <a:off x="738122" y="2625481"/>
            <a:ext cx="3959924" cy="902122"/>
          </a:xfrm>
          <a:prstGeom prst="rect">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kumimoji="0" lang="en-US" sz="1100" b="1" i="0" strike="noStrike" kern="1200" cap="none" spc="0" normalizeH="0" baseline="0" noProof="0">
                <a:ln>
                  <a:noFill/>
                </a:ln>
                <a:effectLst/>
                <a:uLnTx/>
                <a:uFillTx/>
                <a:latin typeface="Aptos" panose="020B0004020202020204"/>
              </a:rPr>
              <a:t>STUDENT SURVEY </a:t>
            </a:r>
            <a:br>
              <a:rPr kumimoji="0" lang="en-US" sz="1400" i="0" u="none" strike="noStrike" kern="1200" cap="none" spc="0" normalizeH="0" baseline="0" noProof="0">
                <a:ln>
                  <a:noFill/>
                </a:ln>
                <a:effectLst/>
                <a:uLnTx/>
                <a:uFillTx/>
                <a:latin typeface="Aptos" panose="020B0004020202020204"/>
              </a:rPr>
            </a:br>
            <a:r>
              <a:rPr kumimoji="0" lang="en-US" sz="1300" i="0" u="none" strike="noStrike" kern="1200" cap="none" spc="0" normalizeH="0" baseline="0" noProof="0">
                <a:ln>
                  <a:noFill/>
                </a:ln>
                <a:effectLst/>
                <a:uLnTx/>
                <a:uFillTx/>
                <a:latin typeface="Aptos" panose="020B0004020202020204"/>
              </a:rPr>
              <a:t>How often do teachers encourage you to learn about people from different races, ethnicities, or cultures?</a:t>
            </a:r>
          </a:p>
        </p:txBody>
      </p:sp>
      <p:sp>
        <p:nvSpPr>
          <p:cNvPr id="32" name="Rectangle 31">
            <a:extLst>
              <a:ext uri="{FF2B5EF4-FFF2-40B4-BE49-F238E27FC236}">
                <a16:creationId xmlns:a16="http://schemas.microsoft.com/office/drawing/2014/main" id="{6692ED4E-A338-3934-241C-C361C7E4A123}"/>
              </a:ext>
            </a:extLst>
          </p:cNvPr>
          <p:cNvSpPr/>
          <p:nvPr/>
        </p:nvSpPr>
        <p:spPr>
          <a:xfrm>
            <a:off x="5128207" y="2625481"/>
            <a:ext cx="3433214" cy="601752"/>
          </a:xfrm>
          <a:prstGeom prst="rect">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kumimoji="0" lang="en-US" sz="1100" b="1" i="0" strike="noStrike" kern="1200" cap="none" spc="0" normalizeH="0" baseline="0" noProof="0">
                <a:ln>
                  <a:noFill/>
                </a:ln>
                <a:effectLst/>
                <a:uLnTx/>
                <a:uFillTx/>
                <a:latin typeface="Aptos" panose="020B0004020202020204"/>
              </a:rPr>
              <a:t>STUDEN</a:t>
            </a:r>
            <a:r>
              <a:rPr lang="en-US" sz="1100" b="1">
                <a:latin typeface="Aptos" panose="020B0004020202020204"/>
              </a:rPr>
              <a:t>T SURVEY</a:t>
            </a:r>
            <a:br>
              <a:rPr lang="en-US" sz="1400">
                <a:latin typeface="Aptos" panose="020B0004020202020204"/>
              </a:rPr>
            </a:br>
            <a:r>
              <a:rPr kumimoji="0" lang="en-US" sz="1300" i="0" u="none" strike="noStrike" kern="1200" cap="none" spc="0" normalizeH="0" baseline="0" noProof="0">
                <a:ln>
                  <a:noFill/>
                </a:ln>
                <a:effectLst/>
                <a:uLnTx/>
                <a:uFillTx/>
                <a:latin typeface="Aptos" panose="020B0004020202020204"/>
              </a:rPr>
              <a:t>How interesting do your teachers make what you’re learning in class?</a:t>
            </a:r>
          </a:p>
        </p:txBody>
      </p:sp>
      <p:sp>
        <p:nvSpPr>
          <p:cNvPr id="35" name="TextBox 34">
            <a:extLst>
              <a:ext uri="{FF2B5EF4-FFF2-40B4-BE49-F238E27FC236}">
                <a16:creationId xmlns:a16="http://schemas.microsoft.com/office/drawing/2014/main" id="{AD784C3F-89F6-2788-3B64-B74C2416CAF4}"/>
              </a:ext>
            </a:extLst>
          </p:cNvPr>
          <p:cNvSpPr txBox="1"/>
          <p:nvPr/>
        </p:nvSpPr>
        <p:spPr>
          <a:xfrm>
            <a:off x="716972" y="3644637"/>
            <a:ext cx="1219201" cy="1477328"/>
          </a:xfrm>
          <a:prstGeom prst="rect">
            <a:avLst/>
          </a:prstGeom>
          <a:noFill/>
        </p:spPr>
        <p:txBody>
          <a:bodyPr wrap="square" rtlCol="0" anchor="ctr">
            <a:spAutoFit/>
          </a:bodyPr>
          <a:lstStyle/>
          <a:p>
            <a:pPr algn="r"/>
            <a:r>
              <a:rPr lang="en-US" sz="1200">
                <a:latin typeface="Aptos" panose="020B0004020202020204" pitchFamily="34" charset="0"/>
              </a:rPr>
              <a:t>White</a:t>
            </a:r>
          </a:p>
          <a:p>
            <a:pPr algn="r"/>
            <a:endParaRPr lang="en-US" sz="1600">
              <a:latin typeface="Aptos" panose="020B0004020202020204" pitchFamily="34" charset="0"/>
            </a:endParaRPr>
          </a:p>
          <a:p>
            <a:pPr algn="r"/>
            <a:r>
              <a:rPr lang="en-US" sz="1200">
                <a:latin typeface="Aptos" panose="020B0004020202020204" pitchFamily="34" charset="0"/>
              </a:rPr>
              <a:t>Hispanic or Latinx</a:t>
            </a:r>
          </a:p>
          <a:p>
            <a:pPr algn="r"/>
            <a:endParaRPr lang="en-US" sz="1200">
              <a:latin typeface="Aptos" panose="020B0004020202020204" pitchFamily="34" charset="0"/>
            </a:endParaRPr>
          </a:p>
          <a:p>
            <a:pPr algn="r"/>
            <a:r>
              <a:rPr lang="en-US" sz="1200">
                <a:latin typeface="Aptos" panose="020B0004020202020204" pitchFamily="34" charset="0"/>
              </a:rPr>
              <a:t>Black or African American</a:t>
            </a:r>
            <a:endParaRPr lang="en-US">
              <a:latin typeface="Aptos" panose="020B0004020202020204" pitchFamily="34" charset="0"/>
            </a:endParaRPr>
          </a:p>
        </p:txBody>
      </p:sp>
      <p:sp>
        <p:nvSpPr>
          <p:cNvPr id="36" name="TextBox 35">
            <a:extLst>
              <a:ext uri="{FF2B5EF4-FFF2-40B4-BE49-F238E27FC236}">
                <a16:creationId xmlns:a16="http://schemas.microsoft.com/office/drawing/2014/main" id="{34AD20A0-2893-DF1F-ACD2-2F9C1C5A8BDF}"/>
              </a:ext>
            </a:extLst>
          </p:cNvPr>
          <p:cNvSpPr txBox="1"/>
          <p:nvPr/>
        </p:nvSpPr>
        <p:spPr>
          <a:xfrm>
            <a:off x="5147268" y="3648325"/>
            <a:ext cx="1225219" cy="1477328"/>
          </a:xfrm>
          <a:prstGeom prst="rect">
            <a:avLst/>
          </a:prstGeom>
          <a:noFill/>
        </p:spPr>
        <p:txBody>
          <a:bodyPr wrap="square" rtlCol="0" anchor="ctr">
            <a:spAutoFit/>
          </a:bodyPr>
          <a:lstStyle/>
          <a:p>
            <a:pPr algn="r"/>
            <a:r>
              <a:rPr lang="en-US" sz="1200">
                <a:latin typeface="Aptos" panose="020B0004020202020204" pitchFamily="34" charset="0"/>
              </a:rPr>
              <a:t>White</a:t>
            </a:r>
          </a:p>
          <a:p>
            <a:pPr algn="r"/>
            <a:endParaRPr lang="en-US" sz="1600">
              <a:latin typeface="Aptos" panose="020B0004020202020204" pitchFamily="34" charset="0"/>
            </a:endParaRPr>
          </a:p>
          <a:p>
            <a:pPr algn="r"/>
            <a:r>
              <a:rPr lang="en-US" sz="1200">
                <a:latin typeface="Aptos" panose="020B0004020202020204" pitchFamily="34" charset="0"/>
              </a:rPr>
              <a:t>Hispanic or Latinx</a:t>
            </a:r>
          </a:p>
          <a:p>
            <a:pPr algn="r"/>
            <a:endParaRPr lang="en-US" sz="1200">
              <a:latin typeface="Aptos" panose="020B0004020202020204" pitchFamily="34" charset="0"/>
            </a:endParaRPr>
          </a:p>
          <a:p>
            <a:pPr algn="r"/>
            <a:r>
              <a:rPr lang="en-US" sz="1200">
                <a:latin typeface="Aptos" panose="020B0004020202020204" pitchFamily="34" charset="0"/>
              </a:rPr>
              <a:t>Black or African American</a:t>
            </a:r>
            <a:endParaRPr lang="en-US">
              <a:latin typeface="Aptos" panose="020B0004020202020204" pitchFamily="34" charset="0"/>
            </a:endParaRPr>
          </a:p>
        </p:txBody>
      </p:sp>
      <p:sp>
        <p:nvSpPr>
          <p:cNvPr id="37" name="Rectangle 36">
            <a:extLst>
              <a:ext uri="{FF2B5EF4-FFF2-40B4-BE49-F238E27FC236}">
                <a16:creationId xmlns:a16="http://schemas.microsoft.com/office/drawing/2014/main" id="{97045B07-E4A8-D1DE-C22C-9E6841ACE0A2}"/>
              </a:ext>
            </a:extLst>
          </p:cNvPr>
          <p:cNvSpPr/>
          <p:nvPr/>
        </p:nvSpPr>
        <p:spPr>
          <a:xfrm>
            <a:off x="9339135" y="1313732"/>
            <a:ext cx="2852864" cy="5544268"/>
          </a:xfrm>
          <a:prstGeom prst="rect">
            <a:avLst/>
          </a:prstGeom>
          <a:solidFill>
            <a:srgbClr val="E68699">
              <a:alpha val="2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38" name="TextBox 37">
            <a:extLst>
              <a:ext uri="{FF2B5EF4-FFF2-40B4-BE49-F238E27FC236}">
                <a16:creationId xmlns:a16="http://schemas.microsoft.com/office/drawing/2014/main" id="{43427352-F602-55F8-9613-B3F4F8208FA4}"/>
              </a:ext>
            </a:extLst>
          </p:cNvPr>
          <p:cNvSpPr txBox="1"/>
          <p:nvPr/>
        </p:nvSpPr>
        <p:spPr>
          <a:xfrm>
            <a:off x="9716236" y="2108556"/>
            <a:ext cx="2131332" cy="4154984"/>
          </a:xfrm>
          <a:prstGeom prst="rect">
            <a:avLst/>
          </a:prstGeom>
          <a:noFill/>
        </p:spPr>
        <p:txBody>
          <a:bodyPr wrap="square" lIns="91440" tIns="45720" rIns="91440" bIns="45720" anchor="t">
            <a:spAutoFit/>
          </a:bodyPr>
          <a:lstStyle/>
          <a:p>
            <a:pPr algn="l" rtl="0" fontAlgn="base">
              <a:spcAft>
                <a:spcPts val="400"/>
              </a:spcAft>
            </a:pPr>
            <a:r>
              <a:rPr lang="en-US" sz="1300" b="1" i="0">
                <a:effectLst/>
                <a:latin typeface="Aptos"/>
              </a:rPr>
              <a:t>Do we think this resource inequity exists in our school?</a:t>
            </a:r>
          </a:p>
          <a:p>
            <a:pPr marL="194310" indent="-194310" algn="l" rtl="0" fontAlgn="base">
              <a:spcAft>
                <a:spcPts val="400"/>
              </a:spcAft>
              <a:buFont typeface="Arial" panose="020B0604020202020204" pitchFamily="34" charset="0"/>
              <a:buChar char="•"/>
            </a:pPr>
            <a:r>
              <a:rPr lang="en-US" sz="1300">
                <a:latin typeface="Aptos"/>
              </a:rPr>
              <a:t>Do our teachers consistently use culturally relevant, engaging teaching practices?</a:t>
            </a:r>
          </a:p>
          <a:p>
            <a:pPr marL="194310" indent="-194310" algn="l" rtl="0" fontAlgn="base">
              <a:spcAft>
                <a:spcPts val="400"/>
              </a:spcAft>
              <a:buFont typeface="Arial" panose="020B0604020202020204" pitchFamily="34" charset="0"/>
              <a:buChar char="•"/>
            </a:pPr>
            <a:r>
              <a:rPr lang="en-US" sz="1300">
                <a:latin typeface="Aptos"/>
              </a:rPr>
              <a:t>How do experiences with teaching practices vary across student groups?</a:t>
            </a:r>
          </a:p>
          <a:p>
            <a:pPr algn="l" rtl="0" fontAlgn="base">
              <a:spcBef>
                <a:spcPts val="1200"/>
              </a:spcBef>
            </a:pPr>
            <a:r>
              <a:rPr lang="en-US" sz="1300" b="1" i="0">
                <a:effectLst/>
                <a:latin typeface="Aptos"/>
              </a:rPr>
              <a:t>What quantitative or qualitative data could help us assess this in </a:t>
            </a:r>
            <a:br>
              <a:rPr lang="en-US" sz="1300" b="1" i="0">
                <a:effectLst/>
                <a:latin typeface="Aptos"/>
              </a:rPr>
            </a:br>
            <a:r>
              <a:rPr lang="en-US" sz="1300" b="1" i="0">
                <a:effectLst/>
                <a:latin typeface="Aptos"/>
              </a:rPr>
              <a:t>our school?</a:t>
            </a:r>
            <a:endParaRPr lang="en-US" sz="1300" b="1">
              <a:latin typeface="Aptos" panose="020B0004020202020204" pitchFamily="34" charset="0"/>
            </a:endParaRPr>
          </a:p>
          <a:p>
            <a:pPr algn="l" rtl="0" fontAlgn="base">
              <a:spcBef>
                <a:spcPts val="1200"/>
              </a:spcBef>
            </a:pPr>
            <a:r>
              <a:rPr lang="en-US" sz="1300" b="1" i="0">
                <a:effectLst/>
                <a:latin typeface="Aptos"/>
              </a:rPr>
              <a:t>Do we want to prioritize </a:t>
            </a:r>
            <a:r>
              <a:rPr lang="en-US" sz="1300" b="1">
                <a:latin typeface="Aptos"/>
              </a:rPr>
              <a:t>this—yes</a:t>
            </a:r>
            <a:r>
              <a:rPr lang="en-US" sz="1300" b="1" i="0">
                <a:effectLst/>
                <a:latin typeface="Aptos"/>
              </a:rPr>
              <a:t>, no, or maybe?</a:t>
            </a:r>
          </a:p>
        </p:txBody>
      </p:sp>
      <p:sp>
        <p:nvSpPr>
          <p:cNvPr id="39" name="Rectangle 38">
            <a:extLst>
              <a:ext uri="{FF2B5EF4-FFF2-40B4-BE49-F238E27FC236}">
                <a16:creationId xmlns:a16="http://schemas.microsoft.com/office/drawing/2014/main" id="{F213C017-061D-8312-671A-12D6624516CE}"/>
              </a:ext>
            </a:extLst>
          </p:cNvPr>
          <p:cNvSpPr/>
          <p:nvPr/>
        </p:nvSpPr>
        <p:spPr>
          <a:xfrm>
            <a:off x="9339135" y="1313732"/>
            <a:ext cx="2852865" cy="471990"/>
          </a:xfrm>
          <a:prstGeom prst="rect">
            <a:avLst/>
          </a:prstGeom>
          <a:solidFill>
            <a:srgbClr val="C636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40" name="TextBox 39">
            <a:extLst>
              <a:ext uri="{FF2B5EF4-FFF2-40B4-BE49-F238E27FC236}">
                <a16:creationId xmlns:a16="http://schemas.microsoft.com/office/drawing/2014/main" id="{8E37B539-AEFE-8347-9222-4F7CC99C6D39}"/>
              </a:ext>
            </a:extLst>
          </p:cNvPr>
          <p:cNvSpPr txBox="1"/>
          <p:nvPr/>
        </p:nvSpPr>
        <p:spPr>
          <a:xfrm>
            <a:off x="9339134" y="1427917"/>
            <a:ext cx="2852865"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DISCUSSION QUESTIONS</a:t>
            </a:r>
          </a:p>
        </p:txBody>
      </p:sp>
      <p:sp>
        <p:nvSpPr>
          <p:cNvPr id="41" name="Rectangle 40">
            <a:extLst>
              <a:ext uri="{FF2B5EF4-FFF2-40B4-BE49-F238E27FC236}">
                <a16:creationId xmlns:a16="http://schemas.microsoft.com/office/drawing/2014/main" id="{07F75FC2-42BD-BD28-12D6-D5AC99C546B0}"/>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itle 1">
            <a:extLst>
              <a:ext uri="{FF2B5EF4-FFF2-40B4-BE49-F238E27FC236}">
                <a16:creationId xmlns:a16="http://schemas.microsoft.com/office/drawing/2014/main" id="{3D6A1048-0124-6B1A-1BCF-06A826778E46}"/>
              </a:ext>
            </a:extLst>
          </p:cNvPr>
          <p:cNvSpPr txBox="1">
            <a:spLocks/>
          </p:cNvSpPr>
          <p:nvPr/>
        </p:nvSpPr>
        <p:spPr>
          <a:xfrm>
            <a:off x="342900" y="150338"/>
            <a:ext cx="10154888"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3</a:t>
            </a:r>
          </a:p>
          <a:p>
            <a:pPr>
              <a:lnSpc>
                <a:spcPts val="2940"/>
              </a:lnSpc>
              <a:defRPr/>
            </a:pPr>
            <a:r>
              <a:rPr lang="en-US" sz="2300">
                <a:solidFill>
                  <a:schemeClr val="bg1"/>
                </a:solidFill>
                <a:latin typeface="Aptos Narrow" panose="020B0004020202020204" pitchFamily="34" charset="0"/>
              </a:rPr>
              <a:t>Students lack consistent access to culturally relevant, engaging teaching practices, with students of color experiencing this lack of access more keenly than others.</a:t>
            </a:r>
          </a:p>
        </p:txBody>
      </p:sp>
      <p:pic>
        <p:nvPicPr>
          <p:cNvPr id="43" name="Picture 42">
            <a:extLst>
              <a:ext uri="{FF2B5EF4-FFF2-40B4-BE49-F238E27FC236}">
                <a16:creationId xmlns:a16="http://schemas.microsoft.com/office/drawing/2014/main" id="{02D96D83-B7D1-A93E-1487-954EF5FC0ADE}"/>
              </a:ext>
            </a:extLst>
          </p:cNvPr>
          <p:cNvPicPr>
            <a:picLocks noChangeAspect="1"/>
          </p:cNvPicPr>
          <p:nvPr/>
        </p:nvPicPr>
        <p:blipFill>
          <a:blip r:embed="rId6"/>
          <a:stretch>
            <a:fillRect/>
          </a:stretch>
        </p:blipFill>
        <p:spPr>
          <a:xfrm>
            <a:off x="642098" y="1541514"/>
            <a:ext cx="675197" cy="661827"/>
          </a:xfrm>
          <a:prstGeom prst="rect">
            <a:avLst/>
          </a:prstGeom>
        </p:spPr>
      </p:pic>
      <p:grpSp>
        <p:nvGrpSpPr>
          <p:cNvPr id="49" name="Group 48">
            <a:extLst>
              <a:ext uri="{FF2B5EF4-FFF2-40B4-BE49-F238E27FC236}">
                <a16:creationId xmlns:a16="http://schemas.microsoft.com/office/drawing/2014/main" id="{9263E6FB-30E2-54D5-FB20-4EDC05BCBAF0}"/>
              </a:ext>
            </a:extLst>
          </p:cNvPr>
          <p:cNvGrpSpPr/>
          <p:nvPr/>
        </p:nvGrpSpPr>
        <p:grpSpPr>
          <a:xfrm>
            <a:off x="10974590" y="228036"/>
            <a:ext cx="1026252" cy="903825"/>
            <a:chOff x="11022090" y="228036"/>
            <a:chExt cx="1026252" cy="903825"/>
          </a:xfrm>
        </p:grpSpPr>
        <p:pic>
          <p:nvPicPr>
            <p:cNvPr id="48" name="Picture 47">
              <a:extLst>
                <a:ext uri="{FF2B5EF4-FFF2-40B4-BE49-F238E27FC236}">
                  <a16:creationId xmlns:a16="http://schemas.microsoft.com/office/drawing/2014/main" id="{4317CEAB-4F0A-27AB-7BC0-6E716B99066D}"/>
                </a:ext>
              </a:extLst>
            </p:cNvPr>
            <p:cNvPicPr>
              <a:picLocks noChangeAspect="1"/>
            </p:cNvPicPr>
            <p:nvPr/>
          </p:nvPicPr>
          <p:blipFill>
            <a:blip r:embed="rId7"/>
            <a:stretch>
              <a:fillRect/>
            </a:stretch>
          </p:blipFill>
          <p:spPr>
            <a:xfrm>
              <a:off x="11073331" y="228036"/>
              <a:ext cx="923771" cy="903825"/>
            </a:xfrm>
            <a:prstGeom prst="rect">
              <a:avLst/>
            </a:prstGeom>
          </p:spPr>
        </p:pic>
        <p:sp>
          <p:nvSpPr>
            <p:cNvPr id="45" name="Rectangle 44">
              <a:extLst>
                <a:ext uri="{FF2B5EF4-FFF2-40B4-BE49-F238E27FC236}">
                  <a16:creationId xmlns:a16="http://schemas.microsoft.com/office/drawing/2014/main" id="{0E324251-673B-142A-9EFE-3FA8C72227AE}"/>
                </a:ext>
              </a:extLst>
            </p:cNvPr>
            <p:cNvSpPr/>
            <p:nvPr/>
          </p:nvSpPr>
          <p:spPr>
            <a:xfrm>
              <a:off x="11022090" y="357889"/>
              <a:ext cx="1026252"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chemeClr val="accent2"/>
                    </a:outerShdw>
                  </a:effectLst>
                  <a:latin typeface="Aptos" panose="020B0004020202020204" pitchFamily="34" charset="0"/>
                </a:rPr>
                <a:t>Teaching Quality &amp; Diversity</a:t>
              </a:r>
            </a:p>
          </p:txBody>
        </p:sp>
      </p:grpSp>
      <p:graphicFrame>
        <p:nvGraphicFramePr>
          <p:cNvPr id="6" name="Chart 5">
            <a:extLst>
              <a:ext uri="{FF2B5EF4-FFF2-40B4-BE49-F238E27FC236}">
                <a16:creationId xmlns:a16="http://schemas.microsoft.com/office/drawing/2014/main" id="{659ED669-82CD-F69E-B2B3-C4B329634B0C}"/>
              </a:ext>
            </a:extLst>
          </p:cNvPr>
          <p:cNvGraphicFramePr/>
          <p:nvPr>
            <p:extLst>
              <p:ext uri="{D42A27DB-BD31-4B8C-83A1-F6EECF244321}">
                <p14:modId xmlns:p14="http://schemas.microsoft.com/office/powerpoint/2010/main" val="886908897"/>
              </p:ext>
            </p:extLst>
          </p:nvPr>
        </p:nvGraphicFramePr>
        <p:xfrm>
          <a:off x="686854" y="3419181"/>
          <a:ext cx="3518943" cy="288142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7" name="Chart 6">
            <a:extLst>
              <a:ext uri="{FF2B5EF4-FFF2-40B4-BE49-F238E27FC236}">
                <a16:creationId xmlns:a16="http://schemas.microsoft.com/office/drawing/2014/main" id="{62E06D2A-28DE-D5C4-6BCA-B2607458FBCE}"/>
              </a:ext>
            </a:extLst>
          </p:cNvPr>
          <p:cNvGraphicFramePr/>
          <p:nvPr>
            <p:extLst>
              <p:ext uri="{D42A27DB-BD31-4B8C-83A1-F6EECF244321}">
                <p14:modId xmlns:p14="http://schemas.microsoft.com/office/powerpoint/2010/main" val="2815336103"/>
              </p:ext>
            </p:extLst>
          </p:nvPr>
        </p:nvGraphicFramePr>
        <p:xfrm>
          <a:off x="5171099" y="3419338"/>
          <a:ext cx="3624723" cy="2881265"/>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0753887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CE4AB-8E46-0DD9-BCCD-AEC7B7A73C0A}"/>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8EC9BDF-B1E3-7E4E-E481-3DF628B1A01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think-cell data - do not delete" hidden="1">
                        <a:extLst>
                          <a:ext uri="{FF2B5EF4-FFF2-40B4-BE49-F238E27FC236}">
                            <a16:creationId xmlns:a16="http://schemas.microsoft.com/office/drawing/2014/main" id="{68EC9BDF-B1E3-7E4E-E481-3DF628B1A01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Rounded Rectangle 14">
            <a:extLst>
              <a:ext uri="{FF2B5EF4-FFF2-40B4-BE49-F238E27FC236}">
                <a16:creationId xmlns:a16="http://schemas.microsoft.com/office/drawing/2014/main" id="{E779AAEC-6469-78C7-EF77-33EA83E7CBD4}"/>
              </a:ext>
            </a:extLst>
          </p:cNvPr>
          <p:cNvSpPr/>
          <p:nvPr/>
        </p:nvSpPr>
        <p:spPr>
          <a:xfrm>
            <a:off x="638365" y="2449876"/>
            <a:ext cx="7627811" cy="3762368"/>
          </a:xfrm>
          <a:prstGeom prst="roundRect">
            <a:avLst>
              <a:gd name="adj" fmla="val 2684"/>
            </a:avLst>
          </a:prstGeom>
          <a:solidFill>
            <a:schemeClr val="bg1"/>
          </a:solidFill>
          <a:ln w="25400">
            <a:solidFill>
              <a:schemeClr val="bg1">
                <a:lumMod val="95000"/>
              </a:schemeClr>
            </a:solidFill>
            <a:round/>
            <a:extLst>
              <a:ext uri="{C807C97D-BFC1-408E-A445-0C87EB9F89A2}">
                <ask:lineSketchStyleProps xmlns:ask="http://schemas.microsoft.com/office/drawing/2018/sketchyshapes" sd="1219033472">
                  <a:custGeom>
                    <a:avLst/>
                    <a:gdLst>
                      <a:gd name="connsiteX0" fmla="*/ 0 w 3624723"/>
                      <a:gd name="connsiteY0" fmla="*/ 0 h 3648584"/>
                      <a:gd name="connsiteX1" fmla="*/ 567873 w 3624723"/>
                      <a:gd name="connsiteY1" fmla="*/ 0 h 3648584"/>
                      <a:gd name="connsiteX2" fmla="*/ 1063252 w 3624723"/>
                      <a:gd name="connsiteY2" fmla="*/ 0 h 3648584"/>
                      <a:gd name="connsiteX3" fmla="*/ 1739867 w 3624723"/>
                      <a:gd name="connsiteY3" fmla="*/ 0 h 3648584"/>
                      <a:gd name="connsiteX4" fmla="*/ 2307740 w 3624723"/>
                      <a:gd name="connsiteY4" fmla="*/ 0 h 3648584"/>
                      <a:gd name="connsiteX5" fmla="*/ 2875614 w 3624723"/>
                      <a:gd name="connsiteY5" fmla="*/ 0 h 3648584"/>
                      <a:gd name="connsiteX6" fmla="*/ 3624723 w 3624723"/>
                      <a:gd name="connsiteY6" fmla="*/ 0 h 3648584"/>
                      <a:gd name="connsiteX7" fmla="*/ 3624723 w 3624723"/>
                      <a:gd name="connsiteY7" fmla="*/ 535126 h 3648584"/>
                      <a:gd name="connsiteX8" fmla="*/ 3624723 w 3624723"/>
                      <a:gd name="connsiteY8" fmla="*/ 1143223 h 3648584"/>
                      <a:gd name="connsiteX9" fmla="*/ 3624723 w 3624723"/>
                      <a:gd name="connsiteY9" fmla="*/ 1678349 h 3648584"/>
                      <a:gd name="connsiteX10" fmla="*/ 3624723 w 3624723"/>
                      <a:gd name="connsiteY10" fmla="*/ 2213474 h 3648584"/>
                      <a:gd name="connsiteX11" fmla="*/ 3624723 w 3624723"/>
                      <a:gd name="connsiteY11" fmla="*/ 2821572 h 3648584"/>
                      <a:gd name="connsiteX12" fmla="*/ 3624723 w 3624723"/>
                      <a:gd name="connsiteY12" fmla="*/ 3648584 h 3648584"/>
                      <a:gd name="connsiteX13" fmla="*/ 3129344 w 3624723"/>
                      <a:gd name="connsiteY13" fmla="*/ 3648584 h 3648584"/>
                      <a:gd name="connsiteX14" fmla="*/ 2452729 w 3624723"/>
                      <a:gd name="connsiteY14" fmla="*/ 3648584 h 3648584"/>
                      <a:gd name="connsiteX15" fmla="*/ 1921103 w 3624723"/>
                      <a:gd name="connsiteY15" fmla="*/ 3648584 h 3648584"/>
                      <a:gd name="connsiteX16" fmla="*/ 1316983 w 3624723"/>
                      <a:gd name="connsiteY16" fmla="*/ 3648584 h 3648584"/>
                      <a:gd name="connsiteX17" fmla="*/ 640368 w 3624723"/>
                      <a:gd name="connsiteY17" fmla="*/ 3648584 h 3648584"/>
                      <a:gd name="connsiteX18" fmla="*/ 0 w 3624723"/>
                      <a:gd name="connsiteY18" fmla="*/ 3648584 h 3648584"/>
                      <a:gd name="connsiteX19" fmla="*/ 0 w 3624723"/>
                      <a:gd name="connsiteY19" fmla="*/ 3149944 h 3648584"/>
                      <a:gd name="connsiteX20" fmla="*/ 0 w 3624723"/>
                      <a:gd name="connsiteY20" fmla="*/ 2614819 h 3648584"/>
                      <a:gd name="connsiteX21" fmla="*/ 0 w 3624723"/>
                      <a:gd name="connsiteY21" fmla="*/ 2043207 h 3648584"/>
                      <a:gd name="connsiteX22" fmla="*/ 0 w 3624723"/>
                      <a:gd name="connsiteY22" fmla="*/ 1362138 h 3648584"/>
                      <a:gd name="connsiteX23" fmla="*/ 0 w 3624723"/>
                      <a:gd name="connsiteY23" fmla="*/ 754041 h 3648584"/>
                      <a:gd name="connsiteX24" fmla="*/ 0 w 3624723"/>
                      <a:gd name="connsiteY24" fmla="*/ 0 h 364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24723" h="3648584" extrusionOk="0">
                        <a:moveTo>
                          <a:pt x="0" y="0"/>
                        </a:moveTo>
                        <a:cubicBezTo>
                          <a:pt x="124340" y="-14073"/>
                          <a:pt x="352761" y="-69"/>
                          <a:pt x="567873" y="0"/>
                        </a:cubicBezTo>
                        <a:cubicBezTo>
                          <a:pt x="782985" y="69"/>
                          <a:pt x="815697" y="-1548"/>
                          <a:pt x="1063252" y="0"/>
                        </a:cubicBezTo>
                        <a:cubicBezTo>
                          <a:pt x="1310807" y="1548"/>
                          <a:pt x="1403304" y="10828"/>
                          <a:pt x="1739867" y="0"/>
                        </a:cubicBezTo>
                        <a:cubicBezTo>
                          <a:pt x="2076430" y="-10828"/>
                          <a:pt x="2058646" y="-14593"/>
                          <a:pt x="2307740" y="0"/>
                        </a:cubicBezTo>
                        <a:cubicBezTo>
                          <a:pt x="2556834" y="14593"/>
                          <a:pt x="2641813" y="-22571"/>
                          <a:pt x="2875614" y="0"/>
                        </a:cubicBezTo>
                        <a:cubicBezTo>
                          <a:pt x="3109415" y="22571"/>
                          <a:pt x="3313388" y="-236"/>
                          <a:pt x="3624723" y="0"/>
                        </a:cubicBezTo>
                        <a:cubicBezTo>
                          <a:pt x="3606725" y="175805"/>
                          <a:pt x="3624282" y="336861"/>
                          <a:pt x="3624723" y="535126"/>
                        </a:cubicBezTo>
                        <a:cubicBezTo>
                          <a:pt x="3625164" y="733391"/>
                          <a:pt x="3605823" y="878195"/>
                          <a:pt x="3624723" y="1143223"/>
                        </a:cubicBezTo>
                        <a:cubicBezTo>
                          <a:pt x="3643623" y="1408251"/>
                          <a:pt x="3620389" y="1566423"/>
                          <a:pt x="3624723" y="1678349"/>
                        </a:cubicBezTo>
                        <a:cubicBezTo>
                          <a:pt x="3629057" y="1790275"/>
                          <a:pt x="3616114" y="2018691"/>
                          <a:pt x="3624723" y="2213474"/>
                        </a:cubicBezTo>
                        <a:cubicBezTo>
                          <a:pt x="3633332" y="2408257"/>
                          <a:pt x="3644556" y="2614273"/>
                          <a:pt x="3624723" y="2821572"/>
                        </a:cubicBezTo>
                        <a:cubicBezTo>
                          <a:pt x="3604890" y="3028871"/>
                          <a:pt x="3605442" y="3340825"/>
                          <a:pt x="3624723" y="3648584"/>
                        </a:cubicBezTo>
                        <a:cubicBezTo>
                          <a:pt x="3524989" y="3637396"/>
                          <a:pt x="3267100" y="3659777"/>
                          <a:pt x="3129344" y="3648584"/>
                        </a:cubicBezTo>
                        <a:cubicBezTo>
                          <a:pt x="2991588" y="3637391"/>
                          <a:pt x="2771636" y="3622026"/>
                          <a:pt x="2452729" y="3648584"/>
                        </a:cubicBezTo>
                        <a:cubicBezTo>
                          <a:pt x="2133823" y="3675142"/>
                          <a:pt x="2140689" y="3634346"/>
                          <a:pt x="1921103" y="3648584"/>
                        </a:cubicBezTo>
                        <a:cubicBezTo>
                          <a:pt x="1701517" y="3662822"/>
                          <a:pt x="1465637" y="3627275"/>
                          <a:pt x="1316983" y="3648584"/>
                        </a:cubicBezTo>
                        <a:cubicBezTo>
                          <a:pt x="1168329" y="3669893"/>
                          <a:pt x="933567" y="3647350"/>
                          <a:pt x="640368" y="3648584"/>
                        </a:cubicBezTo>
                        <a:cubicBezTo>
                          <a:pt x="347170" y="3649818"/>
                          <a:pt x="244466" y="3664399"/>
                          <a:pt x="0" y="3648584"/>
                        </a:cubicBezTo>
                        <a:cubicBezTo>
                          <a:pt x="14943" y="3464720"/>
                          <a:pt x="5765" y="3344300"/>
                          <a:pt x="0" y="3149944"/>
                        </a:cubicBezTo>
                        <a:cubicBezTo>
                          <a:pt x="-5765" y="2955588"/>
                          <a:pt x="22655" y="2761956"/>
                          <a:pt x="0" y="2614819"/>
                        </a:cubicBezTo>
                        <a:cubicBezTo>
                          <a:pt x="-22655" y="2467682"/>
                          <a:pt x="-11014" y="2281176"/>
                          <a:pt x="0" y="2043207"/>
                        </a:cubicBezTo>
                        <a:cubicBezTo>
                          <a:pt x="11014" y="1805238"/>
                          <a:pt x="25196" y="1552097"/>
                          <a:pt x="0" y="1362138"/>
                        </a:cubicBezTo>
                        <a:cubicBezTo>
                          <a:pt x="-25196" y="1172179"/>
                          <a:pt x="8498" y="931687"/>
                          <a:pt x="0" y="754041"/>
                        </a:cubicBezTo>
                        <a:cubicBezTo>
                          <a:pt x="-8498" y="576395"/>
                          <a:pt x="-7901" y="361797"/>
                          <a:pt x="0" y="0"/>
                        </a:cubicBezTo>
                        <a:close/>
                      </a:path>
                    </a:pathLst>
                  </a:custGeom>
                  <ask:type>
                    <ask:lineSketchNone/>
                  </ask:type>
                </ask:lineSketchStyleProps>
              </a:ext>
            </a:extLst>
          </a:ln>
          <a:effectLst>
            <a:outerShdw blurRad="121704" dist="50800" dir="2760000" algn="ctr" rotWithShape="0">
              <a:schemeClr val="tx1">
                <a:alpha val="4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Same Side Corner Rectangle 16">
            <a:extLst>
              <a:ext uri="{FF2B5EF4-FFF2-40B4-BE49-F238E27FC236}">
                <a16:creationId xmlns:a16="http://schemas.microsoft.com/office/drawing/2014/main" id="{BA96C5F7-3957-F4F5-017C-34B4788C2A3F}"/>
              </a:ext>
            </a:extLst>
          </p:cNvPr>
          <p:cNvSpPr/>
          <p:nvPr/>
        </p:nvSpPr>
        <p:spPr>
          <a:xfrm>
            <a:off x="625325" y="2435771"/>
            <a:ext cx="7640851" cy="446504"/>
          </a:xfrm>
          <a:custGeom>
            <a:avLst/>
            <a:gdLst>
              <a:gd name="connsiteX0" fmla="*/ 44954 w 7640851"/>
              <a:gd name="connsiteY0" fmla="*/ 0 h 446504"/>
              <a:gd name="connsiteX1" fmla="*/ 806913 w 7640851"/>
              <a:gd name="connsiteY1" fmla="*/ 0 h 446504"/>
              <a:gd name="connsiteX2" fmla="*/ 1342343 w 7640851"/>
              <a:gd name="connsiteY2" fmla="*/ 0 h 446504"/>
              <a:gd name="connsiteX3" fmla="*/ 2104302 w 7640851"/>
              <a:gd name="connsiteY3" fmla="*/ 0 h 446504"/>
              <a:gd name="connsiteX4" fmla="*/ 2564223 w 7640851"/>
              <a:gd name="connsiteY4" fmla="*/ 0 h 446504"/>
              <a:gd name="connsiteX5" fmla="*/ 3326182 w 7640851"/>
              <a:gd name="connsiteY5" fmla="*/ 0 h 446504"/>
              <a:gd name="connsiteX6" fmla="*/ 3861612 w 7640851"/>
              <a:gd name="connsiteY6" fmla="*/ 0 h 446504"/>
              <a:gd name="connsiteX7" fmla="*/ 4321534 w 7640851"/>
              <a:gd name="connsiteY7" fmla="*/ 0 h 446504"/>
              <a:gd name="connsiteX8" fmla="*/ 4856964 w 7640851"/>
              <a:gd name="connsiteY8" fmla="*/ 0 h 446504"/>
              <a:gd name="connsiteX9" fmla="*/ 5618923 w 7640851"/>
              <a:gd name="connsiteY9" fmla="*/ 0 h 446504"/>
              <a:gd name="connsiteX10" fmla="*/ 6154353 w 7640851"/>
              <a:gd name="connsiteY10" fmla="*/ 0 h 446504"/>
              <a:gd name="connsiteX11" fmla="*/ 6614274 w 7640851"/>
              <a:gd name="connsiteY11" fmla="*/ 0 h 446504"/>
              <a:gd name="connsiteX12" fmla="*/ 7595897 w 7640851"/>
              <a:gd name="connsiteY12" fmla="*/ 0 h 446504"/>
              <a:gd name="connsiteX13" fmla="*/ 7640851 w 7640851"/>
              <a:gd name="connsiteY13" fmla="*/ 44954 h 446504"/>
              <a:gd name="connsiteX14" fmla="*/ 7640851 w 7640851"/>
              <a:gd name="connsiteY14" fmla="*/ 446504 h 446504"/>
              <a:gd name="connsiteX15" fmla="*/ 7640851 w 7640851"/>
              <a:gd name="connsiteY15" fmla="*/ 446504 h 446504"/>
              <a:gd name="connsiteX16" fmla="*/ 6793411 w 7640851"/>
              <a:gd name="connsiteY16" fmla="*/ 446504 h 446504"/>
              <a:gd name="connsiteX17" fmla="*/ 6098788 w 7640851"/>
              <a:gd name="connsiteY17" fmla="*/ 446504 h 446504"/>
              <a:gd name="connsiteX18" fmla="*/ 5404166 w 7640851"/>
              <a:gd name="connsiteY18" fmla="*/ 446504 h 446504"/>
              <a:gd name="connsiteX19" fmla="*/ 4709543 w 7640851"/>
              <a:gd name="connsiteY19" fmla="*/ 446504 h 446504"/>
              <a:gd name="connsiteX20" fmla="*/ 4014920 w 7640851"/>
              <a:gd name="connsiteY20" fmla="*/ 446504 h 446504"/>
              <a:gd name="connsiteX21" fmla="*/ 3396706 w 7640851"/>
              <a:gd name="connsiteY21" fmla="*/ 446504 h 446504"/>
              <a:gd name="connsiteX22" fmla="*/ 2625674 w 7640851"/>
              <a:gd name="connsiteY22" fmla="*/ 446504 h 446504"/>
              <a:gd name="connsiteX23" fmla="*/ 1931051 w 7640851"/>
              <a:gd name="connsiteY23" fmla="*/ 446504 h 446504"/>
              <a:gd name="connsiteX24" fmla="*/ 1083612 w 7640851"/>
              <a:gd name="connsiteY24" fmla="*/ 446504 h 446504"/>
              <a:gd name="connsiteX25" fmla="*/ 0 w 7640851"/>
              <a:gd name="connsiteY25" fmla="*/ 446504 h 446504"/>
              <a:gd name="connsiteX26" fmla="*/ 0 w 7640851"/>
              <a:gd name="connsiteY26" fmla="*/ 446504 h 446504"/>
              <a:gd name="connsiteX27" fmla="*/ 0 w 7640851"/>
              <a:gd name="connsiteY27" fmla="*/ 44954 h 446504"/>
              <a:gd name="connsiteX28" fmla="*/ 44954 w 7640851"/>
              <a:gd name="connsiteY28" fmla="*/ 0 h 44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640851" h="446504" fill="none" extrusionOk="0">
                <a:moveTo>
                  <a:pt x="44954" y="0"/>
                </a:moveTo>
                <a:cubicBezTo>
                  <a:pt x="215787" y="-31160"/>
                  <a:pt x="483358" y="33085"/>
                  <a:pt x="806913" y="0"/>
                </a:cubicBezTo>
                <a:cubicBezTo>
                  <a:pt x="1130468" y="-33085"/>
                  <a:pt x="1094254" y="18228"/>
                  <a:pt x="1342343" y="0"/>
                </a:cubicBezTo>
                <a:cubicBezTo>
                  <a:pt x="1590432" y="-18228"/>
                  <a:pt x="1854804" y="-37004"/>
                  <a:pt x="2104302" y="0"/>
                </a:cubicBezTo>
                <a:cubicBezTo>
                  <a:pt x="2353800" y="37004"/>
                  <a:pt x="2393053" y="2086"/>
                  <a:pt x="2564223" y="0"/>
                </a:cubicBezTo>
                <a:cubicBezTo>
                  <a:pt x="2735393" y="-2086"/>
                  <a:pt x="2959459" y="-7880"/>
                  <a:pt x="3326182" y="0"/>
                </a:cubicBezTo>
                <a:cubicBezTo>
                  <a:pt x="3692905" y="7880"/>
                  <a:pt x="3744491" y="-25378"/>
                  <a:pt x="3861612" y="0"/>
                </a:cubicBezTo>
                <a:cubicBezTo>
                  <a:pt x="3978733" y="25378"/>
                  <a:pt x="4103324" y="-17077"/>
                  <a:pt x="4321534" y="0"/>
                </a:cubicBezTo>
                <a:cubicBezTo>
                  <a:pt x="4539744" y="17077"/>
                  <a:pt x="4596868" y="21589"/>
                  <a:pt x="4856964" y="0"/>
                </a:cubicBezTo>
                <a:cubicBezTo>
                  <a:pt x="5117060" y="-21589"/>
                  <a:pt x="5246279" y="33940"/>
                  <a:pt x="5618923" y="0"/>
                </a:cubicBezTo>
                <a:cubicBezTo>
                  <a:pt x="5991567" y="-33940"/>
                  <a:pt x="5901134" y="26361"/>
                  <a:pt x="6154353" y="0"/>
                </a:cubicBezTo>
                <a:cubicBezTo>
                  <a:pt x="6407572" y="-26361"/>
                  <a:pt x="6501037" y="-9573"/>
                  <a:pt x="6614274" y="0"/>
                </a:cubicBezTo>
                <a:cubicBezTo>
                  <a:pt x="6727511" y="9573"/>
                  <a:pt x="7172224" y="-36161"/>
                  <a:pt x="7595897" y="0"/>
                </a:cubicBezTo>
                <a:cubicBezTo>
                  <a:pt x="7621744" y="2494"/>
                  <a:pt x="7643895" y="23138"/>
                  <a:pt x="7640851" y="44954"/>
                </a:cubicBezTo>
                <a:cubicBezTo>
                  <a:pt x="7637366" y="153366"/>
                  <a:pt x="7624656" y="305437"/>
                  <a:pt x="7640851" y="446504"/>
                </a:cubicBezTo>
                <a:lnTo>
                  <a:pt x="7640851" y="446504"/>
                </a:lnTo>
                <a:cubicBezTo>
                  <a:pt x="7249468" y="484429"/>
                  <a:pt x="7028039" y="414743"/>
                  <a:pt x="6793411" y="446504"/>
                </a:cubicBezTo>
                <a:cubicBezTo>
                  <a:pt x="6558783" y="478265"/>
                  <a:pt x="6309345" y="421035"/>
                  <a:pt x="6098788" y="446504"/>
                </a:cubicBezTo>
                <a:cubicBezTo>
                  <a:pt x="5888231" y="471973"/>
                  <a:pt x="5714493" y="457513"/>
                  <a:pt x="5404166" y="446504"/>
                </a:cubicBezTo>
                <a:cubicBezTo>
                  <a:pt x="5093839" y="435495"/>
                  <a:pt x="4992562" y="439017"/>
                  <a:pt x="4709543" y="446504"/>
                </a:cubicBezTo>
                <a:cubicBezTo>
                  <a:pt x="4426524" y="453991"/>
                  <a:pt x="4360092" y="413663"/>
                  <a:pt x="4014920" y="446504"/>
                </a:cubicBezTo>
                <a:cubicBezTo>
                  <a:pt x="3669748" y="479345"/>
                  <a:pt x="3684835" y="449256"/>
                  <a:pt x="3396706" y="446504"/>
                </a:cubicBezTo>
                <a:cubicBezTo>
                  <a:pt x="3108577" y="443752"/>
                  <a:pt x="2951459" y="412825"/>
                  <a:pt x="2625674" y="446504"/>
                </a:cubicBezTo>
                <a:cubicBezTo>
                  <a:pt x="2299889" y="480183"/>
                  <a:pt x="2136137" y="477400"/>
                  <a:pt x="1931051" y="446504"/>
                </a:cubicBezTo>
                <a:cubicBezTo>
                  <a:pt x="1725965" y="415608"/>
                  <a:pt x="1311132" y="433048"/>
                  <a:pt x="1083612" y="446504"/>
                </a:cubicBezTo>
                <a:cubicBezTo>
                  <a:pt x="856092" y="459960"/>
                  <a:pt x="343854" y="477859"/>
                  <a:pt x="0" y="446504"/>
                </a:cubicBezTo>
                <a:lnTo>
                  <a:pt x="0" y="446504"/>
                </a:lnTo>
                <a:cubicBezTo>
                  <a:pt x="-2223" y="351567"/>
                  <a:pt x="-6300" y="233479"/>
                  <a:pt x="0" y="44954"/>
                </a:cubicBezTo>
                <a:cubicBezTo>
                  <a:pt x="-333" y="21780"/>
                  <a:pt x="18251" y="-2011"/>
                  <a:pt x="44954" y="0"/>
                </a:cubicBezTo>
                <a:close/>
              </a:path>
              <a:path w="7640851" h="446504" stroke="0" extrusionOk="0">
                <a:moveTo>
                  <a:pt x="44954" y="0"/>
                </a:moveTo>
                <a:cubicBezTo>
                  <a:pt x="308406" y="-2724"/>
                  <a:pt x="490829" y="28766"/>
                  <a:pt x="655894" y="0"/>
                </a:cubicBezTo>
                <a:cubicBezTo>
                  <a:pt x="820959" y="-28766"/>
                  <a:pt x="951992" y="-14778"/>
                  <a:pt x="1115815" y="0"/>
                </a:cubicBezTo>
                <a:cubicBezTo>
                  <a:pt x="1279638" y="14778"/>
                  <a:pt x="1687340" y="-9231"/>
                  <a:pt x="1953283" y="0"/>
                </a:cubicBezTo>
                <a:cubicBezTo>
                  <a:pt x="2219226" y="9231"/>
                  <a:pt x="2286015" y="28910"/>
                  <a:pt x="2564223" y="0"/>
                </a:cubicBezTo>
                <a:cubicBezTo>
                  <a:pt x="2842431" y="-28910"/>
                  <a:pt x="2994337" y="-10180"/>
                  <a:pt x="3175163" y="0"/>
                </a:cubicBezTo>
                <a:cubicBezTo>
                  <a:pt x="3355989" y="10180"/>
                  <a:pt x="3826057" y="-23570"/>
                  <a:pt x="4012631" y="0"/>
                </a:cubicBezTo>
                <a:cubicBezTo>
                  <a:pt x="4199205" y="23570"/>
                  <a:pt x="4407150" y="-17454"/>
                  <a:pt x="4548062" y="0"/>
                </a:cubicBezTo>
                <a:cubicBezTo>
                  <a:pt x="4688974" y="17454"/>
                  <a:pt x="5088132" y="-30968"/>
                  <a:pt x="5385530" y="0"/>
                </a:cubicBezTo>
                <a:cubicBezTo>
                  <a:pt x="5682928" y="30968"/>
                  <a:pt x="5849839" y="-38451"/>
                  <a:pt x="6222998" y="0"/>
                </a:cubicBezTo>
                <a:cubicBezTo>
                  <a:pt x="6596157" y="38451"/>
                  <a:pt x="6581531" y="-20487"/>
                  <a:pt x="6909448" y="0"/>
                </a:cubicBezTo>
                <a:cubicBezTo>
                  <a:pt x="7237365" y="20487"/>
                  <a:pt x="7396361" y="-32771"/>
                  <a:pt x="7595897" y="0"/>
                </a:cubicBezTo>
                <a:cubicBezTo>
                  <a:pt x="7621913" y="-3261"/>
                  <a:pt x="7641497" y="22133"/>
                  <a:pt x="7640851" y="44954"/>
                </a:cubicBezTo>
                <a:cubicBezTo>
                  <a:pt x="7639046" y="146246"/>
                  <a:pt x="7631739" y="343928"/>
                  <a:pt x="7640851" y="446504"/>
                </a:cubicBezTo>
                <a:lnTo>
                  <a:pt x="7640851" y="446504"/>
                </a:lnTo>
                <a:cubicBezTo>
                  <a:pt x="7493936" y="464161"/>
                  <a:pt x="7311838" y="422269"/>
                  <a:pt x="7022637" y="446504"/>
                </a:cubicBezTo>
                <a:cubicBezTo>
                  <a:pt x="6733436" y="470739"/>
                  <a:pt x="6539747" y="421095"/>
                  <a:pt x="6328014" y="446504"/>
                </a:cubicBezTo>
                <a:cubicBezTo>
                  <a:pt x="6116281" y="471913"/>
                  <a:pt x="5921837" y="453165"/>
                  <a:pt x="5556983" y="446504"/>
                </a:cubicBezTo>
                <a:cubicBezTo>
                  <a:pt x="5192129" y="439843"/>
                  <a:pt x="5090845" y="420673"/>
                  <a:pt x="4785951" y="446504"/>
                </a:cubicBezTo>
                <a:cubicBezTo>
                  <a:pt x="4481057" y="472335"/>
                  <a:pt x="4238171" y="470297"/>
                  <a:pt x="4014920" y="446504"/>
                </a:cubicBezTo>
                <a:cubicBezTo>
                  <a:pt x="3791669" y="422711"/>
                  <a:pt x="3676845" y="449547"/>
                  <a:pt x="3549523" y="446504"/>
                </a:cubicBezTo>
                <a:cubicBezTo>
                  <a:pt x="3422201" y="443461"/>
                  <a:pt x="3202101" y="444194"/>
                  <a:pt x="3007717" y="446504"/>
                </a:cubicBezTo>
                <a:cubicBezTo>
                  <a:pt x="2813333" y="448814"/>
                  <a:pt x="2540612" y="465601"/>
                  <a:pt x="2236685" y="446504"/>
                </a:cubicBezTo>
                <a:cubicBezTo>
                  <a:pt x="1932758" y="427407"/>
                  <a:pt x="1864033" y="449280"/>
                  <a:pt x="1618471" y="446504"/>
                </a:cubicBezTo>
                <a:cubicBezTo>
                  <a:pt x="1372909" y="443728"/>
                  <a:pt x="1233474" y="427304"/>
                  <a:pt x="1076665" y="446504"/>
                </a:cubicBezTo>
                <a:cubicBezTo>
                  <a:pt x="919856" y="465704"/>
                  <a:pt x="280469" y="487201"/>
                  <a:pt x="0" y="446504"/>
                </a:cubicBezTo>
                <a:lnTo>
                  <a:pt x="0" y="446504"/>
                </a:lnTo>
                <a:cubicBezTo>
                  <a:pt x="3197" y="349068"/>
                  <a:pt x="15548" y="242368"/>
                  <a:pt x="0" y="44954"/>
                </a:cubicBezTo>
                <a:cubicBezTo>
                  <a:pt x="-2391" y="24927"/>
                  <a:pt x="18925" y="-1595"/>
                  <a:pt x="44954" y="0"/>
                </a:cubicBezTo>
                <a:close/>
              </a:path>
            </a:pathLst>
          </a:custGeom>
          <a:solidFill>
            <a:schemeClr val="bg1">
              <a:lumMod val="95000"/>
            </a:schemeClr>
          </a:solidFill>
          <a:ln>
            <a:noFill/>
            <a:round/>
            <a:extLst>
              <a:ext uri="{C807C97D-BFC1-408E-A445-0C87EB9F89A2}">
                <ask:lineSketchStyleProps xmlns:ask="http://schemas.microsoft.com/office/drawing/2018/sketchyshapes" sd="1219033472">
                  <a:prstGeom prst="round2SameRect">
                    <a:avLst>
                      <a:gd name="adj1" fmla="val 10068"/>
                      <a:gd name="adj2" fmla="val 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2" name="TextBox 21">
            <a:extLst>
              <a:ext uri="{FF2B5EF4-FFF2-40B4-BE49-F238E27FC236}">
                <a16:creationId xmlns:a16="http://schemas.microsoft.com/office/drawing/2014/main" id="{B51EC4E2-738A-9667-E6B6-6BB7E2A9F0C1}"/>
              </a:ext>
            </a:extLst>
          </p:cNvPr>
          <p:cNvSpPr txBox="1"/>
          <p:nvPr/>
        </p:nvSpPr>
        <p:spPr>
          <a:xfrm>
            <a:off x="1468838" y="1694080"/>
            <a:ext cx="7259323"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a:latin typeface="Aptos" panose="020B0004020202020204" pitchFamily="34" charset="0"/>
              </a:rPr>
              <a:t>For example:</a:t>
            </a:r>
            <a:r>
              <a:rPr lang="en-US" sz="1300">
                <a:latin typeface="Aptos" panose="020B0004020202020204" pitchFamily="34" charset="0"/>
              </a:rPr>
              <a:t> At this school, nearly three-quarters of the student population are students of color, but the majority of teachers and school leaders are white.</a:t>
            </a:r>
          </a:p>
        </p:txBody>
      </p:sp>
      <p:sp>
        <p:nvSpPr>
          <p:cNvPr id="26" name="TextBox 25">
            <a:extLst>
              <a:ext uri="{FF2B5EF4-FFF2-40B4-BE49-F238E27FC236}">
                <a16:creationId xmlns:a16="http://schemas.microsoft.com/office/drawing/2014/main" id="{4318AB94-8A1D-1854-5F97-1F621C2B3A13}"/>
              </a:ext>
            </a:extLst>
          </p:cNvPr>
          <p:cNvSpPr txBox="1"/>
          <p:nvPr/>
        </p:nvSpPr>
        <p:spPr>
          <a:xfrm>
            <a:off x="686854" y="6424505"/>
            <a:ext cx="8304746" cy="246221"/>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Source: ARE analysis of common trends in middle schools.</a:t>
            </a:r>
          </a:p>
        </p:txBody>
      </p:sp>
      <p:sp>
        <p:nvSpPr>
          <p:cNvPr id="31" name="Rectangle 30">
            <a:extLst>
              <a:ext uri="{FF2B5EF4-FFF2-40B4-BE49-F238E27FC236}">
                <a16:creationId xmlns:a16="http://schemas.microsoft.com/office/drawing/2014/main" id="{3265D8DB-2449-61A1-52F9-1B4A7788894E}"/>
              </a:ext>
            </a:extLst>
          </p:cNvPr>
          <p:cNvSpPr/>
          <p:nvPr/>
        </p:nvSpPr>
        <p:spPr>
          <a:xfrm>
            <a:off x="738122" y="2512860"/>
            <a:ext cx="7747510" cy="251831"/>
          </a:xfrm>
          <a:prstGeom prst="rect">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kumimoji="0" lang="en-US" sz="1300" b="1" i="0" u="none" strike="noStrike" kern="1200" cap="none" spc="0" normalizeH="0" baseline="0" noProof="0">
                <a:ln>
                  <a:noFill/>
                </a:ln>
                <a:effectLst/>
                <a:uLnTx/>
                <a:uFillTx/>
                <a:latin typeface="Aptos" panose="020B0004020202020204"/>
              </a:rPr>
              <a:t>Racial/Ethnic Distribution of Students, Teachers, and School Leaders</a:t>
            </a:r>
          </a:p>
        </p:txBody>
      </p:sp>
      <p:sp>
        <p:nvSpPr>
          <p:cNvPr id="37" name="Rectangle 36">
            <a:extLst>
              <a:ext uri="{FF2B5EF4-FFF2-40B4-BE49-F238E27FC236}">
                <a16:creationId xmlns:a16="http://schemas.microsoft.com/office/drawing/2014/main" id="{97045B07-E4A8-D1DE-C22C-9E6841ACE0A2}"/>
              </a:ext>
            </a:extLst>
          </p:cNvPr>
          <p:cNvSpPr/>
          <p:nvPr/>
        </p:nvSpPr>
        <p:spPr>
          <a:xfrm>
            <a:off x="9339135" y="1313732"/>
            <a:ext cx="2852864" cy="5544268"/>
          </a:xfrm>
          <a:prstGeom prst="rect">
            <a:avLst/>
          </a:prstGeom>
          <a:solidFill>
            <a:srgbClr val="ED8B00">
              <a:alpha val="2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38" name="TextBox 37">
            <a:extLst>
              <a:ext uri="{FF2B5EF4-FFF2-40B4-BE49-F238E27FC236}">
                <a16:creationId xmlns:a16="http://schemas.microsoft.com/office/drawing/2014/main" id="{43427352-F602-55F8-9613-B3F4F8208FA4}"/>
              </a:ext>
            </a:extLst>
          </p:cNvPr>
          <p:cNvSpPr txBox="1"/>
          <p:nvPr/>
        </p:nvSpPr>
        <p:spPr>
          <a:xfrm>
            <a:off x="9716236" y="2108556"/>
            <a:ext cx="2131332" cy="4154984"/>
          </a:xfrm>
          <a:prstGeom prst="rect">
            <a:avLst/>
          </a:prstGeom>
          <a:noFill/>
        </p:spPr>
        <p:txBody>
          <a:bodyPr wrap="square" lIns="91440" tIns="45720" rIns="91440" bIns="45720" anchor="t">
            <a:spAutoFit/>
          </a:bodyPr>
          <a:lstStyle/>
          <a:p>
            <a:pPr algn="l" rtl="0" fontAlgn="base">
              <a:spcAft>
                <a:spcPts val="400"/>
              </a:spcAft>
            </a:pPr>
            <a:r>
              <a:rPr lang="en-US" sz="1300" b="1" i="0">
                <a:effectLst/>
                <a:latin typeface="Aptos"/>
              </a:rPr>
              <a:t>Do we think this resource inequity exists in our school?</a:t>
            </a:r>
          </a:p>
          <a:p>
            <a:pPr marL="194310" indent="-194310" algn="l" rtl="0" fontAlgn="base">
              <a:spcAft>
                <a:spcPts val="400"/>
              </a:spcAft>
              <a:buFont typeface="Arial" panose="020B0604020202020204" pitchFamily="34" charset="0"/>
              <a:buChar char="•"/>
            </a:pPr>
            <a:r>
              <a:rPr lang="en-US" sz="1300">
                <a:latin typeface="Aptos"/>
              </a:rPr>
              <a:t>Does the diversity of </a:t>
            </a:r>
            <a:br>
              <a:rPr lang="en-US" sz="1300">
                <a:latin typeface="Aptos"/>
              </a:rPr>
            </a:br>
            <a:r>
              <a:rPr lang="en-US" sz="1300">
                <a:latin typeface="Aptos"/>
              </a:rPr>
              <a:t>our teaching staff and school leadership reflect the diversity </a:t>
            </a:r>
            <a:br>
              <a:rPr lang="en-US" sz="1300">
                <a:latin typeface="Aptos"/>
              </a:rPr>
            </a:br>
            <a:r>
              <a:rPr lang="en-US" sz="1300">
                <a:latin typeface="Aptos"/>
              </a:rPr>
              <a:t>of our students?</a:t>
            </a:r>
          </a:p>
          <a:p>
            <a:pPr marL="194310" indent="-194310" algn="l" rtl="0" fontAlgn="base">
              <a:spcAft>
                <a:spcPts val="400"/>
              </a:spcAft>
              <a:buFont typeface="Arial" panose="020B0604020202020204" pitchFamily="34" charset="0"/>
              <a:buChar char="•"/>
            </a:pPr>
            <a:r>
              <a:rPr lang="en-US" sz="1300">
                <a:latin typeface="Aptos"/>
              </a:rPr>
              <a:t>Has this primarily </a:t>
            </a:r>
            <a:br>
              <a:rPr lang="en-US" sz="1300">
                <a:latin typeface="Aptos"/>
              </a:rPr>
            </a:br>
            <a:r>
              <a:rPr lang="en-US" sz="1300">
                <a:latin typeface="Aptos"/>
              </a:rPr>
              <a:t>been a recruitment or retention challenge, </a:t>
            </a:r>
            <a:br>
              <a:rPr lang="en-US" sz="1300">
                <a:latin typeface="Aptos"/>
              </a:rPr>
            </a:br>
            <a:r>
              <a:rPr lang="en-US" sz="1300">
                <a:latin typeface="Aptos"/>
              </a:rPr>
              <a:t>or both? </a:t>
            </a:r>
          </a:p>
          <a:p>
            <a:pPr algn="l" rtl="0" fontAlgn="base">
              <a:spcBef>
                <a:spcPts val="1200"/>
              </a:spcBef>
            </a:pPr>
            <a:r>
              <a:rPr lang="en-US" sz="1300" b="1" i="0">
                <a:effectLst/>
                <a:latin typeface="Aptos"/>
              </a:rPr>
              <a:t>What quantitative or qualitative data could help us assess this in </a:t>
            </a:r>
            <a:br>
              <a:rPr lang="en-US" sz="1300" b="1" i="0">
                <a:effectLst/>
                <a:latin typeface="Aptos"/>
              </a:rPr>
            </a:br>
            <a:r>
              <a:rPr lang="en-US" sz="1300" b="1" i="0">
                <a:effectLst/>
                <a:latin typeface="Aptos"/>
              </a:rPr>
              <a:t>our school?</a:t>
            </a:r>
            <a:endParaRPr lang="en-US" sz="1300" b="1">
              <a:latin typeface="Aptos" panose="020B0004020202020204" pitchFamily="34" charset="0"/>
            </a:endParaRPr>
          </a:p>
          <a:p>
            <a:pPr algn="l" rtl="0" fontAlgn="base">
              <a:spcBef>
                <a:spcPts val="1200"/>
              </a:spcBef>
            </a:pPr>
            <a:r>
              <a:rPr lang="en-US" sz="1300" b="1" i="0">
                <a:effectLst/>
                <a:latin typeface="Aptos"/>
              </a:rPr>
              <a:t>Do we want to prioritize </a:t>
            </a:r>
            <a:r>
              <a:rPr lang="en-US" sz="1300" b="1">
                <a:latin typeface="Aptos"/>
              </a:rPr>
              <a:t>this—yes</a:t>
            </a:r>
            <a:r>
              <a:rPr lang="en-US" sz="1300" b="1" i="0">
                <a:effectLst/>
                <a:latin typeface="Aptos"/>
              </a:rPr>
              <a:t>, no, or maybe?</a:t>
            </a:r>
          </a:p>
        </p:txBody>
      </p:sp>
      <p:sp>
        <p:nvSpPr>
          <p:cNvPr id="39" name="Rectangle 38">
            <a:extLst>
              <a:ext uri="{FF2B5EF4-FFF2-40B4-BE49-F238E27FC236}">
                <a16:creationId xmlns:a16="http://schemas.microsoft.com/office/drawing/2014/main" id="{F213C017-061D-8312-671A-12D6624516CE}"/>
              </a:ext>
            </a:extLst>
          </p:cNvPr>
          <p:cNvSpPr/>
          <p:nvPr/>
        </p:nvSpPr>
        <p:spPr>
          <a:xfrm>
            <a:off x="9339135" y="1313732"/>
            <a:ext cx="2852865" cy="471990"/>
          </a:xfrm>
          <a:prstGeom prst="rect">
            <a:avLst/>
          </a:prstGeom>
          <a:solidFill>
            <a:srgbClr val="D45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40" name="TextBox 39">
            <a:extLst>
              <a:ext uri="{FF2B5EF4-FFF2-40B4-BE49-F238E27FC236}">
                <a16:creationId xmlns:a16="http://schemas.microsoft.com/office/drawing/2014/main" id="{8E37B539-AEFE-8347-9222-4F7CC99C6D39}"/>
              </a:ext>
            </a:extLst>
          </p:cNvPr>
          <p:cNvSpPr txBox="1"/>
          <p:nvPr/>
        </p:nvSpPr>
        <p:spPr>
          <a:xfrm>
            <a:off x="9339134" y="1427917"/>
            <a:ext cx="2852865"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DISCUSSION QUESTIONS</a:t>
            </a:r>
          </a:p>
        </p:txBody>
      </p:sp>
      <p:sp>
        <p:nvSpPr>
          <p:cNvPr id="41" name="Rectangle 40">
            <a:extLst>
              <a:ext uri="{FF2B5EF4-FFF2-40B4-BE49-F238E27FC236}">
                <a16:creationId xmlns:a16="http://schemas.microsoft.com/office/drawing/2014/main" id="{07F75FC2-42BD-BD28-12D6-D5AC99C546B0}"/>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itle 1">
            <a:extLst>
              <a:ext uri="{FF2B5EF4-FFF2-40B4-BE49-F238E27FC236}">
                <a16:creationId xmlns:a16="http://schemas.microsoft.com/office/drawing/2014/main" id="{3D6A1048-0124-6B1A-1BCF-06A826778E46}"/>
              </a:ext>
            </a:extLst>
          </p:cNvPr>
          <p:cNvSpPr txBox="1">
            <a:spLocks/>
          </p:cNvSpPr>
          <p:nvPr/>
        </p:nvSpPr>
        <p:spPr>
          <a:xfrm>
            <a:off x="342900" y="150338"/>
            <a:ext cx="7923276"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4</a:t>
            </a:r>
          </a:p>
          <a:p>
            <a:pPr>
              <a:lnSpc>
                <a:spcPts val="2940"/>
              </a:lnSpc>
              <a:defRPr/>
            </a:pPr>
            <a:r>
              <a:rPr lang="en-US" sz="2300">
                <a:solidFill>
                  <a:schemeClr val="bg1"/>
                </a:solidFill>
                <a:latin typeface="Aptos Narrow" panose="020B0004020202020204" pitchFamily="34" charset="0"/>
              </a:rPr>
              <a:t>Students of color are less likely than their peers to have teachers and school leaders of the same race/ethnicity.</a:t>
            </a:r>
            <a:endParaRPr kumimoji="0" lang="en-US" sz="2300" u="none" strike="noStrike" kern="1200" cap="none" spc="0" normalizeH="0" baseline="0" noProof="0">
              <a:ln>
                <a:noFill/>
              </a:ln>
              <a:solidFill>
                <a:schemeClr val="bg1"/>
              </a:solidFill>
              <a:effectLst/>
              <a:uLnTx/>
              <a:uFillTx/>
              <a:latin typeface="Aptos Narrow" panose="020B0004020202020204" pitchFamily="34" charset="0"/>
            </a:endParaRPr>
          </a:p>
        </p:txBody>
      </p:sp>
      <p:pic>
        <p:nvPicPr>
          <p:cNvPr id="11" name="Picture 10">
            <a:extLst>
              <a:ext uri="{FF2B5EF4-FFF2-40B4-BE49-F238E27FC236}">
                <a16:creationId xmlns:a16="http://schemas.microsoft.com/office/drawing/2014/main" id="{DD798161-CC47-B096-1F3A-4C5445E34AF8}"/>
              </a:ext>
            </a:extLst>
          </p:cNvPr>
          <p:cNvPicPr>
            <a:picLocks noChangeAspect="1"/>
          </p:cNvPicPr>
          <p:nvPr/>
        </p:nvPicPr>
        <p:blipFill>
          <a:blip r:embed="rId6"/>
          <a:stretch>
            <a:fillRect/>
          </a:stretch>
        </p:blipFill>
        <p:spPr>
          <a:xfrm>
            <a:off x="649529" y="1545287"/>
            <a:ext cx="667512" cy="654294"/>
          </a:xfrm>
          <a:prstGeom prst="rect">
            <a:avLst/>
          </a:prstGeom>
        </p:spPr>
      </p:pic>
      <p:graphicFrame>
        <p:nvGraphicFramePr>
          <p:cNvPr id="7" name="Chart 6">
            <a:extLst>
              <a:ext uri="{FF2B5EF4-FFF2-40B4-BE49-F238E27FC236}">
                <a16:creationId xmlns:a16="http://schemas.microsoft.com/office/drawing/2014/main" id="{F52DBD1A-7AF2-6D75-AE54-AB55AD39ED83}"/>
              </a:ext>
            </a:extLst>
          </p:cNvPr>
          <p:cNvGraphicFramePr/>
          <p:nvPr>
            <p:extLst>
              <p:ext uri="{D42A27DB-BD31-4B8C-83A1-F6EECF244321}">
                <p14:modId xmlns:p14="http://schemas.microsoft.com/office/powerpoint/2010/main" val="2721987170"/>
              </p:ext>
            </p:extLst>
          </p:nvPr>
        </p:nvGraphicFramePr>
        <p:xfrm>
          <a:off x="342900" y="3118465"/>
          <a:ext cx="7626586" cy="2922031"/>
        </p:xfrm>
        <a:graphic>
          <a:graphicData uri="http://schemas.openxmlformats.org/drawingml/2006/chart">
            <c:chart xmlns:c="http://schemas.openxmlformats.org/drawingml/2006/chart" xmlns:r="http://schemas.openxmlformats.org/officeDocument/2006/relationships" r:id="rId7"/>
          </a:graphicData>
        </a:graphic>
      </p:graphicFrame>
      <p:pic>
        <p:nvPicPr>
          <p:cNvPr id="8" name="Picture 7">
            <a:extLst>
              <a:ext uri="{FF2B5EF4-FFF2-40B4-BE49-F238E27FC236}">
                <a16:creationId xmlns:a16="http://schemas.microsoft.com/office/drawing/2014/main" id="{657E84FA-CA38-EFD2-50E1-5F6EEE17E927}"/>
              </a:ext>
            </a:extLst>
          </p:cNvPr>
          <p:cNvPicPr>
            <a:picLocks noChangeAspect="1"/>
          </p:cNvPicPr>
          <p:nvPr/>
        </p:nvPicPr>
        <p:blipFill>
          <a:blip r:embed="rId8"/>
          <a:stretch>
            <a:fillRect/>
          </a:stretch>
        </p:blipFill>
        <p:spPr>
          <a:xfrm>
            <a:off x="10742932" y="217916"/>
            <a:ext cx="967508" cy="934399"/>
          </a:xfrm>
          <a:prstGeom prst="rect">
            <a:avLst/>
          </a:prstGeom>
        </p:spPr>
      </p:pic>
      <p:sp>
        <p:nvSpPr>
          <p:cNvPr id="9" name="Rectangle 8">
            <a:extLst>
              <a:ext uri="{FF2B5EF4-FFF2-40B4-BE49-F238E27FC236}">
                <a16:creationId xmlns:a16="http://schemas.microsoft.com/office/drawing/2014/main" id="{965C4D6A-ADB2-9257-1E64-82A2E84021CB}"/>
              </a:ext>
            </a:extLst>
          </p:cNvPr>
          <p:cNvSpPr/>
          <p:nvPr/>
        </p:nvSpPr>
        <p:spPr>
          <a:xfrm>
            <a:off x="10605803" y="308831"/>
            <a:ext cx="1241765" cy="810478"/>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rgbClr val="D45D00"/>
                  </a:outerShdw>
                </a:effectLst>
                <a:latin typeface="Aptos" panose="020B0004020202020204" pitchFamily="34" charset="0"/>
              </a:rPr>
              <a:t>School Leadership Quality &amp; Diversity</a:t>
            </a:r>
          </a:p>
        </p:txBody>
      </p:sp>
      <p:grpSp>
        <p:nvGrpSpPr>
          <p:cNvPr id="10" name="Group 9">
            <a:extLst>
              <a:ext uri="{FF2B5EF4-FFF2-40B4-BE49-F238E27FC236}">
                <a16:creationId xmlns:a16="http://schemas.microsoft.com/office/drawing/2014/main" id="{EFE7CF8D-CB8A-5497-1F5C-DB89E5489C44}"/>
              </a:ext>
            </a:extLst>
          </p:cNvPr>
          <p:cNvGrpSpPr/>
          <p:nvPr/>
        </p:nvGrpSpPr>
        <p:grpSpPr>
          <a:xfrm>
            <a:off x="9646678" y="229422"/>
            <a:ext cx="1026252" cy="903825"/>
            <a:chOff x="11022090" y="228036"/>
            <a:chExt cx="1026252" cy="903825"/>
          </a:xfrm>
        </p:grpSpPr>
        <p:pic>
          <p:nvPicPr>
            <p:cNvPr id="12" name="Picture 11">
              <a:extLst>
                <a:ext uri="{FF2B5EF4-FFF2-40B4-BE49-F238E27FC236}">
                  <a16:creationId xmlns:a16="http://schemas.microsoft.com/office/drawing/2014/main" id="{8513B6DF-21AF-9E3E-506E-2BF087E62022}"/>
                </a:ext>
              </a:extLst>
            </p:cNvPr>
            <p:cNvPicPr>
              <a:picLocks noChangeAspect="1"/>
            </p:cNvPicPr>
            <p:nvPr/>
          </p:nvPicPr>
          <p:blipFill>
            <a:blip r:embed="rId9"/>
            <a:stretch>
              <a:fillRect/>
            </a:stretch>
          </p:blipFill>
          <p:spPr>
            <a:xfrm>
              <a:off x="11073331" y="228036"/>
              <a:ext cx="923771" cy="903825"/>
            </a:xfrm>
            <a:prstGeom prst="rect">
              <a:avLst/>
            </a:prstGeom>
          </p:spPr>
        </p:pic>
        <p:sp>
          <p:nvSpPr>
            <p:cNvPr id="13" name="Rectangle 12">
              <a:extLst>
                <a:ext uri="{FF2B5EF4-FFF2-40B4-BE49-F238E27FC236}">
                  <a16:creationId xmlns:a16="http://schemas.microsoft.com/office/drawing/2014/main" id="{9FA28357-4D40-6259-551A-36DD5920301C}"/>
                </a:ext>
              </a:extLst>
            </p:cNvPr>
            <p:cNvSpPr/>
            <p:nvPr/>
          </p:nvSpPr>
          <p:spPr>
            <a:xfrm>
              <a:off x="11022090" y="357889"/>
              <a:ext cx="1026252"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chemeClr val="accent2"/>
                    </a:outerShdw>
                  </a:effectLst>
                  <a:latin typeface="Aptos" panose="020B0004020202020204" pitchFamily="34" charset="0"/>
                </a:rPr>
                <a:t>Teaching Quality &amp; Diversity</a:t>
              </a:r>
            </a:p>
          </p:txBody>
        </p:sp>
      </p:grpSp>
      <p:sp>
        <p:nvSpPr>
          <p:cNvPr id="14" name="TextBox 13">
            <a:extLst>
              <a:ext uri="{FF2B5EF4-FFF2-40B4-BE49-F238E27FC236}">
                <a16:creationId xmlns:a16="http://schemas.microsoft.com/office/drawing/2014/main" id="{ECAEB5A0-DD79-60E2-91EC-50D9C3A83697}"/>
              </a:ext>
            </a:extLst>
          </p:cNvPr>
          <p:cNvSpPr txBox="1"/>
          <p:nvPr/>
        </p:nvSpPr>
        <p:spPr>
          <a:xfrm>
            <a:off x="3098800" y="3122289"/>
            <a:ext cx="450850" cy="276999"/>
          </a:xfrm>
          <a:prstGeom prst="rect">
            <a:avLst/>
          </a:prstGeom>
          <a:noFill/>
        </p:spPr>
        <p:txBody>
          <a:bodyPr wrap="square" rtlCol="0">
            <a:spAutoFit/>
          </a:bodyPr>
          <a:lstStyle/>
          <a:p>
            <a:r>
              <a:rPr lang="en-US" sz="1200">
                <a:latin typeface="Aptos" panose="020B0004020202020204" pitchFamily="34" charset="0"/>
              </a:rPr>
              <a:t>6%</a:t>
            </a:r>
          </a:p>
        </p:txBody>
      </p:sp>
      <p:sp>
        <p:nvSpPr>
          <p:cNvPr id="16" name="TextBox 15">
            <a:extLst>
              <a:ext uri="{FF2B5EF4-FFF2-40B4-BE49-F238E27FC236}">
                <a16:creationId xmlns:a16="http://schemas.microsoft.com/office/drawing/2014/main" id="{E9B07F7A-9131-1E1D-6D08-57EF36EB3B91}"/>
              </a:ext>
            </a:extLst>
          </p:cNvPr>
          <p:cNvSpPr txBox="1"/>
          <p:nvPr/>
        </p:nvSpPr>
        <p:spPr>
          <a:xfrm>
            <a:off x="3098800" y="3236589"/>
            <a:ext cx="450850" cy="276999"/>
          </a:xfrm>
          <a:prstGeom prst="rect">
            <a:avLst/>
          </a:prstGeom>
          <a:noFill/>
        </p:spPr>
        <p:txBody>
          <a:bodyPr wrap="square" rtlCol="0">
            <a:spAutoFit/>
          </a:bodyPr>
          <a:lstStyle/>
          <a:p>
            <a:r>
              <a:rPr lang="en-US" sz="1200">
                <a:latin typeface="Aptos" panose="020B0004020202020204" pitchFamily="34" charset="0"/>
              </a:rPr>
              <a:t>2%</a:t>
            </a:r>
          </a:p>
        </p:txBody>
      </p:sp>
    </p:spTree>
    <p:extLst>
      <p:ext uri="{BB962C8B-B14F-4D97-AF65-F5344CB8AC3E}">
        <p14:creationId xmlns:p14="http://schemas.microsoft.com/office/powerpoint/2010/main" val="15642539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CE4AB-8E46-0DD9-BCCD-AEC7B7A73C0A}"/>
            </a:ext>
          </a:extLst>
        </p:cNvPr>
        <p:cNvGrpSpPr/>
        <p:nvPr/>
      </p:nvGrpSpPr>
      <p:grpSpPr>
        <a:xfrm>
          <a:off x="0" y="0"/>
          <a:ext cx="0" cy="0"/>
          <a:chOff x="0" y="0"/>
          <a:chExt cx="0" cy="0"/>
        </a:xfrm>
      </p:grpSpPr>
      <p:sp>
        <p:nvSpPr>
          <p:cNvPr id="15" name="Rounded Rectangle 14">
            <a:extLst>
              <a:ext uri="{FF2B5EF4-FFF2-40B4-BE49-F238E27FC236}">
                <a16:creationId xmlns:a16="http://schemas.microsoft.com/office/drawing/2014/main" id="{E779AAEC-6469-78C7-EF77-33EA83E7CBD4}"/>
              </a:ext>
            </a:extLst>
          </p:cNvPr>
          <p:cNvSpPr/>
          <p:nvPr/>
        </p:nvSpPr>
        <p:spPr>
          <a:xfrm>
            <a:off x="638364" y="2574569"/>
            <a:ext cx="8089797" cy="3366741"/>
          </a:xfrm>
          <a:prstGeom prst="roundRect">
            <a:avLst>
              <a:gd name="adj" fmla="val 2684"/>
            </a:avLst>
          </a:prstGeom>
          <a:solidFill>
            <a:schemeClr val="bg1"/>
          </a:solidFill>
          <a:ln w="25400">
            <a:solidFill>
              <a:schemeClr val="bg1">
                <a:lumMod val="95000"/>
              </a:schemeClr>
            </a:solidFill>
            <a:round/>
            <a:extLst>
              <a:ext uri="{C807C97D-BFC1-408E-A445-0C87EB9F89A2}">
                <ask:lineSketchStyleProps xmlns:ask="http://schemas.microsoft.com/office/drawing/2018/sketchyshapes" sd="1219033472">
                  <a:custGeom>
                    <a:avLst/>
                    <a:gdLst>
                      <a:gd name="connsiteX0" fmla="*/ 0 w 3624723"/>
                      <a:gd name="connsiteY0" fmla="*/ 0 h 3648584"/>
                      <a:gd name="connsiteX1" fmla="*/ 567873 w 3624723"/>
                      <a:gd name="connsiteY1" fmla="*/ 0 h 3648584"/>
                      <a:gd name="connsiteX2" fmla="*/ 1063252 w 3624723"/>
                      <a:gd name="connsiteY2" fmla="*/ 0 h 3648584"/>
                      <a:gd name="connsiteX3" fmla="*/ 1739867 w 3624723"/>
                      <a:gd name="connsiteY3" fmla="*/ 0 h 3648584"/>
                      <a:gd name="connsiteX4" fmla="*/ 2307740 w 3624723"/>
                      <a:gd name="connsiteY4" fmla="*/ 0 h 3648584"/>
                      <a:gd name="connsiteX5" fmla="*/ 2875614 w 3624723"/>
                      <a:gd name="connsiteY5" fmla="*/ 0 h 3648584"/>
                      <a:gd name="connsiteX6" fmla="*/ 3624723 w 3624723"/>
                      <a:gd name="connsiteY6" fmla="*/ 0 h 3648584"/>
                      <a:gd name="connsiteX7" fmla="*/ 3624723 w 3624723"/>
                      <a:gd name="connsiteY7" fmla="*/ 535126 h 3648584"/>
                      <a:gd name="connsiteX8" fmla="*/ 3624723 w 3624723"/>
                      <a:gd name="connsiteY8" fmla="*/ 1143223 h 3648584"/>
                      <a:gd name="connsiteX9" fmla="*/ 3624723 w 3624723"/>
                      <a:gd name="connsiteY9" fmla="*/ 1678349 h 3648584"/>
                      <a:gd name="connsiteX10" fmla="*/ 3624723 w 3624723"/>
                      <a:gd name="connsiteY10" fmla="*/ 2213474 h 3648584"/>
                      <a:gd name="connsiteX11" fmla="*/ 3624723 w 3624723"/>
                      <a:gd name="connsiteY11" fmla="*/ 2821572 h 3648584"/>
                      <a:gd name="connsiteX12" fmla="*/ 3624723 w 3624723"/>
                      <a:gd name="connsiteY12" fmla="*/ 3648584 h 3648584"/>
                      <a:gd name="connsiteX13" fmla="*/ 3129344 w 3624723"/>
                      <a:gd name="connsiteY13" fmla="*/ 3648584 h 3648584"/>
                      <a:gd name="connsiteX14" fmla="*/ 2452729 w 3624723"/>
                      <a:gd name="connsiteY14" fmla="*/ 3648584 h 3648584"/>
                      <a:gd name="connsiteX15" fmla="*/ 1921103 w 3624723"/>
                      <a:gd name="connsiteY15" fmla="*/ 3648584 h 3648584"/>
                      <a:gd name="connsiteX16" fmla="*/ 1316983 w 3624723"/>
                      <a:gd name="connsiteY16" fmla="*/ 3648584 h 3648584"/>
                      <a:gd name="connsiteX17" fmla="*/ 640368 w 3624723"/>
                      <a:gd name="connsiteY17" fmla="*/ 3648584 h 3648584"/>
                      <a:gd name="connsiteX18" fmla="*/ 0 w 3624723"/>
                      <a:gd name="connsiteY18" fmla="*/ 3648584 h 3648584"/>
                      <a:gd name="connsiteX19" fmla="*/ 0 w 3624723"/>
                      <a:gd name="connsiteY19" fmla="*/ 3149944 h 3648584"/>
                      <a:gd name="connsiteX20" fmla="*/ 0 w 3624723"/>
                      <a:gd name="connsiteY20" fmla="*/ 2614819 h 3648584"/>
                      <a:gd name="connsiteX21" fmla="*/ 0 w 3624723"/>
                      <a:gd name="connsiteY21" fmla="*/ 2043207 h 3648584"/>
                      <a:gd name="connsiteX22" fmla="*/ 0 w 3624723"/>
                      <a:gd name="connsiteY22" fmla="*/ 1362138 h 3648584"/>
                      <a:gd name="connsiteX23" fmla="*/ 0 w 3624723"/>
                      <a:gd name="connsiteY23" fmla="*/ 754041 h 3648584"/>
                      <a:gd name="connsiteX24" fmla="*/ 0 w 3624723"/>
                      <a:gd name="connsiteY24" fmla="*/ 0 h 364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24723" h="3648584" extrusionOk="0">
                        <a:moveTo>
                          <a:pt x="0" y="0"/>
                        </a:moveTo>
                        <a:cubicBezTo>
                          <a:pt x="124340" y="-14073"/>
                          <a:pt x="352761" y="-69"/>
                          <a:pt x="567873" y="0"/>
                        </a:cubicBezTo>
                        <a:cubicBezTo>
                          <a:pt x="782985" y="69"/>
                          <a:pt x="815697" y="-1548"/>
                          <a:pt x="1063252" y="0"/>
                        </a:cubicBezTo>
                        <a:cubicBezTo>
                          <a:pt x="1310807" y="1548"/>
                          <a:pt x="1403304" y="10828"/>
                          <a:pt x="1739867" y="0"/>
                        </a:cubicBezTo>
                        <a:cubicBezTo>
                          <a:pt x="2076430" y="-10828"/>
                          <a:pt x="2058646" y="-14593"/>
                          <a:pt x="2307740" y="0"/>
                        </a:cubicBezTo>
                        <a:cubicBezTo>
                          <a:pt x="2556834" y="14593"/>
                          <a:pt x="2641813" y="-22571"/>
                          <a:pt x="2875614" y="0"/>
                        </a:cubicBezTo>
                        <a:cubicBezTo>
                          <a:pt x="3109415" y="22571"/>
                          <a:pt x="3313388" y="-236"/>
                          <a:pt x="3624723" y="0"/>
                        </a:cubicBezTo>
                        <a:cubicBezTo>
                          <a:pt x="3606725" y="175805"/>
                          <a:pt x="3624282" y="336861"/>
                          <a:pt x="3624723" y="535126"/>
                        </a:cubicBezTo>
                        <a:cubicBezTo>
                          <a:pt x="3625164" y="733391"/>
                          <a:pt x="3605823" y="878195"/>
                          <a:pt x="3624723" y="1143223"/>
                        </a:cubicBezTo>
                        <a:cubicBezTo>
                          <a:pt x="3643623" y="1408251"/>
                          <a:pt x="3620389" y="1566423"/>
                          <a:pt x="3624723" y="1678349"/>
                        </a:cubicBezTo>
                        <a:cubicBezTo>
                          <a:pt x="3629057" y="1790275"/>
                          <a:pt x="3616114" y="2018691"/>
                          <a:pt x="3624723" y="2213474"/>
                        </a:cubicBezTo>
                        <a:cubicBezTo>
                          <a:pt x="3633332" y="2408257"/>
                          <a:pt x="3644556" y="2614273"/>
                          <a:pt x="3624723" y="2821572"/>
                        </a:cubicBezTo>
                        <a:cubicBezTo>
                          <a:pt x="3604890" y="3028871"/>
                          <a:pt x="3605442" y="3340825"/>
                          <a:pt x="3624723" y="3648584"/>
                        </a:cubicBezTo>
                        <a:cubicBezTo>
                          <a:pt x="3524989" y="3637396"/>
                          <a:pt x="3267100" y="3659777"/>
                          <a:pt x="3129344" y="3648584"/>
                        </a:cubicBezTo>
                        <a:cubicBezTo>
                          <a:pt x="2991588" y="3637391"/>
                          <a:pt x="2771636" y="3622026"/>
                          <a:pt x="2452729" y="3648584"/>
                        </a:cubicBezTo>
                        <a:cubicBezTo>
                          <a:pt x="2133823" y="3675142"/>
                          <a:pt x="2140689" y="3634346"/>
                          <a:pt x="1921103" y="3648584"/>
                        </a:cubicBezTo>
                        <a:cubicBezTo>
                          <a:pt x="1701517" y="3662822"/>
                          <a:pt x="1465637" y="3627275"/>
                          <a:pt x="1316983" y="3648584"/>
                        </a:cubicBezTo>
                        <a:cubicBezTo>
                          <a:pt x="1168329" y="3669893"/>
                          <a:pt x="933567" y="3647350"/>
                          <a:pt x="640368" y="3648584"/>
                        </a:cubicBezTo>
                        <a:cubicBezTo>
                          <a:pt x="347170" y="3649818"/>
                          <a:pt x="244466" y="3664399"/>
                          <a:pt x="0" y="3648584"/>
                        </a:cubicBezTo>
                        <a:cubicBezTo>
                          <a:pt x="14943" y="3464720"/>
                          <a:pt x="5765" y="3344300"/>
                          <a:pt x="0" y="3149944"/>
                        </a:cubicBezTo>
                        <a:cubicBezTo>
                          <a:pt x="-5765" y="2955588"/>
                          <a:pt x="22655" y="2761956"/>
                          <a:pt x="0" y="2614819"/>
                        </a:cubicBezTo>
                        <a:cubicBezTo>
                          <a:pt x="-22655" y="2467682"/>
                          <a:pt x="-11014" y="2281176"/>
                          <a:pt x="0" y="2043207"/>
                        </a:cubicBezTo>
                        <a:cubicBezTo>
                          <a:pt x="11014" y="1805238"/>
                          <a:pt x="25196" y="1552097"/>
                          <a:pt x="0" y="1362138"/>
                        </a:cubicBezTo>
                        <a:cubicBezTo>
                          <a:pt x="-25196" y="1172179"/>
                          <a:pt x="8498" y="931687"/>
                          <a:pt x="0" y="754041"/>
                        </a:cubicBezTo>
                        <a:cubicBezTo>
                          <a:pt x="-8498" y="576395"/>
                          <a:pt x="-7901" y="361797"/>
                          <a:pt x="0" y="0"/>
                        </a:cubicBezTo>
                        <a:close/>
                      </a:path>
                    </a:pathLst>
                  </a:custGeom>
                  <ask:type>
                    <ask:lineSketchNone/>
                  </ask:type>
                </ask:lineSketchStyleProps>
              </a:ext>
            </a:extLst>
          </a:ln>
          <a:effectLst>
            <a:outerShdw blurRad="121704" dist="50800" dir="2760000" algn="ctr" rotWithShape="0">
              <a:schemeClr val="tx1">
                <a:alpha val="4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hink-cell data - do not delete" hidden="1">
            <a:extLst>
              <a:ext uri="{FF2B5EF4-FFF2-40B4-BE49-F238E27FC236}">
                <a16:creationId xmlns:a16="http://schemas.microsoft.com/office/drawing/2014/main" id="{68EC9BDF-B1E3-7E4E-E481-3DF628B1A01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think-cell data - do not delete" hidden="1">
                        <a:extLst>
                          <a:ext uri="{FF2B5EF4-FFF2-40B4-BE49-F238E27FC236}">
                            <a16:creationId xmlns:a16="http://schemas.microsoft.com/office/drawing/2014/main" id="{68EC9BDF-B1E3-7E4E-E481-3DF628B1A01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Round Same Side Corner Rectangle 16">
            <a:extLst>
              <a:ext uri="{FF2B5EF4-FFF2-40B4-BE49-F238E27FC236}">
                <a16:creationId xmlns:a16="http://schemas.microsoft.com/office/drawing/2014/main" id="{BA96C5F7-3957-F4F5-017C-34B4788C2A3F}"/>
              </a:ext>
            </a:extLst>
          </p:cNvPr>
          <p:cNvSpPr/>
          <p:nvPr/>
        </p:nvSpPr>
        <p:spPr>
          <a:xfrm>
            <a:off x="625325" y="2572654"/>
            <a:ext cx="8102836" cy="594360"/>
          </a:xfrm>
          <a:custGeom>
            <a:avLst/>
            <a:gdLst>
              <a:gd name="connsiteX0" fmla="*/ 59840 w 8102836"/>
              <a:gd name="connsiteY0" fmla="*/ 0 h 594360"/>
              <a:gd name="connsiteX1" fmla="*/ 485608 w 8102836"/>
              <a:gd name="connsiteY1" fmla="*/ 0 h 594360"/>
              <a:gd name="connsiteX2" fmla="*/ 1230703 w 8102836"/>
              <a:gd name="connsiteY2" fmla="*/ 0 h 594360"/>
              <a:gd name="connsiteX3" fmla="*/ 1656471 w 8102836"/>
              <a:gd name="connsiteY3" fmla="*/ 0 h 594360"/>
              <a:gd name="connsiteX4" fmla="*/ 2401566 w 8102836"/>
              <a:gd name="connsiteY4" fmla="*/ 0 h 594360"/>
              <a:gd name="connsiteX5" fmla="*/ 2907166 w 8102836"/>
              <a:gd name="connsiteY5" fmla="*/ 0 h 594360"/>
              <a:gd name="connsiteX6" fmla="*/ 3332934 w 8102836"/>
              <a:gd name="connsiteY6" fmla="*/ 0 h 594360"/>
              <a:gd name="connsiteX7" fmla="*/ 3838534 w 8102836"/>
              <a:gd name="connsiteY7" fmla="*/ 0 h 594360"/>
              <a:gd name="connsiteX8" fmla="*/ 4583628 w 8102836"/>
              <a:gd name="connsiteY8" fmla="*/ 0 h 594360"/>
              <a:gd name="connsiteX9" fmla="*/ 5089228 w 8102836"/>
              <a:gd name="connsiteY9" fmla="*/ 0 h 594360"/>
              <a:gd name="connsiteX10" fmla="*/ 5514997 w 8102836"/>
              <a:gd name="connsiteY10" fmla="*/ 0 h 594360"/>
              <a:gd name="connsiteX11" fmla="*/ 6020596 w 8102836"/>
              <a:gd name="connsiteY11" fmla="*/ 0 h 594360"/>
              <a:gd name="connsiteX12" fmla="*/ 6606028 w 8102836"/>
              <a:gd name="connsiteY12" fmla="*/ 0 h 594360"/>
              <a:gd name="connsiteX13" fmla="*/ 7271291 w 8102836"/>
              <a:gd name="connsiteY13" fmla="*/ 0 h 594360"/>
              <a:gd name="connsiteX14" fmla="*/ 8042996 w 8102836"/>
              <a:gd name="connsiteY14" fmla="*/ 0 h 594360"/>
              <a:gd name="connsiteX15" fmla="*/ 8102836 w 8102836"/>
              <a:gd name="connsiteY15" fmla="*/ 59840 h 594360"/>
              <a:gd name="connsiteX16" fmla="*/ 8102836 w 8102836"/>
              <a:gd name="connsiteY16" fmla="*/ 594360 h 594360"/>
              <a:gd name="connsiteX17" fmla="*/ 8102836 w 8102836"/>
              <a:gd name="connsiteY17" fmla="*/ 594360 h 594360"/>
              <a:gd name="connsiteX18" fmla="*/ 7346571 w 8102836"/>
              <a:gd name="connsiteY18" fmla="*/ 594360 h 594360"/>
              <a:gd name="connsiteX19" fmla="*/ 6671335 w 8102836"/>
              <a:gd name="connsiteY19" fmla="*/ 594360 h 594360"/>
              <a:gd name="connsiteX20" fmla="*/ 6077127 w 8102836"/>
              <a:gd name="connsiteY20" fmla="*/ 594360 h 594360"/>
              <a:gd name="connsiteX21" fmla="*/ 5320862 w 8102836"/>
              <a:gd name="connsiteY21" fmla="*/ 594360 h 594360"/>
              <a:gd name="connsiteX22" fmla="*/ 4645626 w 8102836"/>
              <a:gd name="connsiteY22" fmla="*/ 594360 h 594360"/>
              <a:gd name="connsiteX23" fmla="*/ 3808333 w 8102836"/>
              <a:gd name="connsiteY23" fmla="*/ 594360 h 594360"/>
              <a:gd name="connsiteX24" fmla="*/ 2971040 w 8102836"/>
              <a:gd name="connsiteY24" fmla="*/ 594360 h 594360"/>
              <a:gd name="connsiteX25" fmla="*/ 2214775 w 8102836"/>
              <a:gd name="connsiteY25" fmla="*/ 594360 h 594360"/>
              <a:gd name="connsiteX26" fmla="*/ 1458510 w 8102836"/>
              <a:gd name="connsiteY26" fmla="*/ 594360 h 594360"/>
              <a:gd name="connsiteX27" fmla="*/ 702246 w 8102836"/>
              <a:gd name="connsiteY27" fmla="*/ 594360 h 594360"/>
              <a:gd name="connsiteX28" fmla="*/ 0 w 8102836"/>
              <a:gd name="connsiteY28" fmla="*/ 594360 h 594360"/>
              <a:gd name="connsiteX29" fmla="*/ 0 w 8102836"/>
              <a:gd name="connsiteY29" fmla="*/ 594360 h 594360"/>
              <a:gd name="connsiteX30" fmla="*/ 0 w 8102836"/>
              <a:gd name="connsiteY30" fmla="*/ 59840 h 594360"/>
              <a:gd name="connsiteX31" fmla="*/ 59840 w 8102836"/>
              <a:gd name="connsiteY31" fmla="*/ 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102836" h="594360" fill="none" extrusionOk="0">
                <a:moveTo>
                  <a:pt x="59840" y="0"/>
                </a:moveTo>
                <a:cubicBezTo>
                  <a:pt x="164828" y="19909"/>
                  <a:pt x="390347" y="7144"/>
                  <a:pt x="485608" y="0"/>
                </a:cubicBezTo>
                <a:cubicBezTo>
                  <a:pt x="580869" y="-7144"/>
                  <a:pt x="999595" y="-30346"/>
                  <a:pt x="1230703" y="0"/>
                </a:cubicBezTo>
                <a:cubicBezTo>
                  <a:pt x="1461811" y="30346"/>
                  <a:pt x="1529347" y="14237"/>
                  <a:pt x="1656471" y="0"/>
                </a:cubicBezTo>
                <a:cubicBezTo>
                  <a:pt x="1783595" y="-14237"/>
                  <a:pt x="2103177" y="12962"/>
                  <a:pt x="2401566" y="0"/>
                </a:cubicBezTo>
                <a:cubicBezTo>
                  <a:pt x="2699955" y="-12962"/>
                  <a:pt x="2774897" y="-12042"/>
                  <a:pt x="2907166" y="0"/>
                </a:cubicBezTo>
                <a:cubicBezTo>
                  <a:pt x="3039435" y="12042"/>
                  <a:pt x="3149828" y="16495"/>
                  <a:pt x="3332934" y="0"/>
                </a:cubicBezTo>
                <a:cubicBezTo>
                  <a:pt x="3516040" y="-16495"/>
                  <a:pt x="3647001" y="3296"/>
                  <a:pt x="3838534" y="0"/>
                </a:cubicBezTo>
                <a:cubicBezTo>
                  <a:pt x="4030067" y="-3296"/>
                  <a:pt x="4399928" y="6188"/>
                  <a:pt x="4583628" y="0"/>
                </a:cubicBezTo>
                <a:cubicBezTo>
                  <a:pt x="4767328" y="-6188"/>
                  <a:pt x="4898314" y="19659"/>
                  <a:pt x="5089228" y="0"/>
                </a:cubicBezTo>
                <a:cubicBezTo>
                  <a:pt x="5280142" y="-19659"/>
                  <a:pt x="5352917" y="9193"/>
                  <a:pt x="5514997" y="0"/>
                </a:cubicBezTo>
                <a:cubicBezTo>
                  <a:pt x="5677077" y="-9193"/>
                  <a:pt x="5884321" y="4358"/>
                  <a:pt x="6020596" y="0"/>
                </a:cubicBezTo>
                <a:cubicBezTo>
                  <a:pt x="6156871" y="-4358"/>
                  <a:pt x="6422462" y="-23151"/>
                  <a:pt x="6606028" y="0"/>
                </a:cubicBezTo>
                <a:cubicBezTo>
                  <a:pt x="6789594" y="23151"/>
                  <a:pt x="6953478" y="-4069"/>
                  <a:pt x="7271291" y="0"/>
                </a:cubicBezTo>
                <a:cubicBezTo>
                  <a:pt x="7589104" y="4069"/>
                  <a:pt x="7800937" y="-34159"/>
                  <a:pt x="8042996" y="0"/>
                </a:cubicBezTo>
                <a:cubicBezTo>
                  <a:pt x="8077208" y="2991"/>
                  <a:pt x="8106164" y="28339"/>
                  <a:pt x="8102836" y="59840"/>
                </a:cubicBezTo>
                <a:cubicBezTo>
                  <a:pt x="8106257" y="176148"/>
                  <a:pt x="8101615" y="486817"/>
                  <a:pt x="8102836" y="594360"/>
                </a:cubicBezTo>
                <a:lnTo>
                  <a:pt x="8102836" y="594360"/>
                </a:lnTo>
                <a:cubicBezTo>
                  <a:pt x="7904752" y="577882"/>
                  <a:pt x="7534653" y="579481"/>
                  <a:pt x="7346571" y="594360"/>
                </a:cubicBezTo>
                <a:cubicBezTo>
                  <a:pt x="7158489" y="609239"/>
                  <a:pt x="6879146" y="615697"/>
                  <a:pt x="6671335" y="594360"/>
                </a:cubicBezTo>
                <a:cubicBezTo>
                  <a:pt x="6463524" y="573023"/>
                  <a:pt x="6244037" y="606436"/>
                  <a:pt x="6077127" y="594360"/>
                </a:cubicBezTo>
                <a:cubicBezTo>
                  <a:pt x="5910217" y="582284"/>
                  <a:pt x="5548942" y="584715"/>
                  <a:pt x="5320862" y="594360"/>
                </a:cubicBezTo>
                <a:cubicBezTo>
                  <a:pt x="5092782" y="604005"/>
                  <a:pt x="4968140" y="585761"/>
                  <a:pt x="4645626" y="594360"/>
                </a:cubicBezTo>
                <a:cubicBezTo>
                  <a:pt x="4323112" y="602959"/>
                  <a:pt x="4043564" y="620800"/>
                  <a:pt x="3808333" y="594360"/>
                </a:cubicBezTo>
                <a:cubicBezTo>
                  <a:pt x="3573102" y="567920"/>
                  <a:pt x="3223420" y="589956"/>
                  <a:pt x="2971040" y="594360"/>
                </a:cubicBezTo>
                <a:cubicBezTo>
                  <a:pt x="2718660" y="598764"/>
                  <a:pt x="2465637" y="603550"/>
                  <a:pt x="2214775" y="594360"/>
                </a:cubicBezTo>
                <a:cubicBezTo>
                  <a:pt x="1963913" y="585170"/>
                  <a:pt x="1655034" y="577033"/>
                  <a:pt x="1458510" y="594360"/>
                </a:cubicBezTo>
                <a:cubicBezTo>
                  <a:pt x="1261987" y="611687"/>
                  <a:pt x="969798" y="592711"/>
                  <a:pt x="702246" y="594360"/>
                </a:cubicBezTo>
                <a:cubicBezTo>
                  <a:pt x="434694" y="596009"/>
                  <a:pt x="272352" y="593757"/>
                  <a:pt x="0" y="594360"/>
                </a:cubicBezTo>
                <a:lnTo>
                  <a:pt x="0" y="594360"/>
                </a:lnTo>
                <a:cubicBezTo>
                  <a:pt x="-16945" y="445176"/>
                  <a:pt x="5905" y="241053"/>
                  <a:pt x="0" y="59840"/>
                </a:cubicBezTo>
                <a:cubicBezTo>
                  <a:pt x="-5696" y="28904"/>
                  <a:pt x="26287" y="7619"/>
                  <a:pt x="59840" y="0"/>
                </a:cubicBezTo>
                <a:close/>
              </a:path>
              <a:path w="8102836" h="594360" stroke="0" extrusionOk="0">
                <a:moveTo>
                  <a:pt x="59840" y="0"/>
                </a:moveTo>
                <a:cubicBezTo>
                  <a:pt x="247920" y="-17334"/>
                  <a:pt x="440983" y="-28142"/>
                  <a:pt x="645271" y="0"/>
                </a:cubicBezTo>
                <a:cubicBezTo>
                  <a:pt x="849559" y="28142"/>
                  <a:pt x="893028" y="28"/>
                  <a:pt x="1071040" y="0"/>
                </a:cubicBezTo>
                <a:cubicBezTo>
                  <a:pt x="1249052" y="-28"/>
                  <a:pt x="1542525" y="18714"/>
                  <a:pt x="1895966" y="0"/>
                </a:cubicBezTo>
                <a:cubicBezTo>
                  <a:pt x="2249407" y="-18714"/>
                  <a:pt x="2269610" y="5697"/>
                  <a:pt x="2481397" y="0"/>
                </a:cubicBezTo>
                <a:cubicBezTo>
                  <a:pt x="2693184" y="-5697"/>
                  <a:pt x="2859694" y="-4399"/>
                  <a:pt x="3066829" y="0"/>
                </a:cubicBezTo>
                <a:cubicBezTo>
                  <a:pt x="3273964" y="4399"/>
                  <a:pt x="3547994" y="16556"/>
                  <a:pt x="3891755" y="0"/>
                </a:cubicBezTo>
                <a:cubicBezTo>
                  <a:pt x="4235516" y="-16556"/>
                  <a:pt x="4225079" y="22987"/>
                  <a:pt x="4397355" y="0"/>
                </a:cubicBezTo>
                <a:cubicBezTo>
                  <a:pt x="4569631" y="-22987"/>
                  <a:pt x="4810691" y="32822"/>
                  <a:pt x="5222281" y="0"/>
                </a:cubicBezTo>
                <a:cubicBezTo>
                  <a:pt x="5633871" y="-32822"/>
                  <a:pt x="5830467" y="819"/>
                  <a:pt x="6047207" y="0"/>
                </a:cubicBezTo>
                <a:cubicBezTo>
                  <a:pt x="6263947" y="-819"/>
                  <a:pt x="6524174" y="11621"/>
                  <a:pt x="6712470" y="0"/>
                </a:cubicBezTo>
                <a:cubicBezTo>
                  <a:pt x="6900766" y="-11621"/>
                  <a:pt x="7557817" y="56989"/>
                  <a:pt x="8042996" y="0"/>
                </a:cubicBezTo>
                <a:cubicBezTo>
                  <a:pt x="8078537" y="-6835"/>
                  <a:pt x="8105333" y="34547"/>
                  <a:pt x="8102836" y="59840"/>
                </a:cubicBezTo>
                <a:cubicBezTo>
                  <a:pt x="8128488" y="290770"/>
                  <a:pt x="8086885" y="393603"/>
                  <a:pt x="8102836" y="594360"/>
                </a:cubicBezTo>
                <a:lnTo>
                  <a:pt x="8102836" y="594360"/>
                </a:lnTo>
                <a:cubicBezTo>
                  <a:pt x="7819664" y="605656"/>
                  <a:pt x="7734188" y="573333"/>
                  <a:pt x="7508628" y="594360"/>
                </a:cubicBezTo>
                <a:cubicBezTo>
                  <a:pt x="7283068" y="615387"/>
                  <a:pt x="7021600" y="571356"/>
                  <a:pt x="6833392" y="594360"/>
                </a:cubicBezTo>
                <a:cubicBezTo>
                  <a:pt x="6645184" y="617364"/>
                  <a:pt x="6258000" y="571534"/>
                  <a:pt x="6077127" y="594360"/>
                </a:cubicBezTo>
                <a:cubicBezTo>
                  <a:pt x="5896254" y="617186"/>
                  <a:pt x="5589760" y="560624"/>
                  <a:pt x="5320862" y="594360"/>
                </a:cubicBezTo>
                <a:cubicBezTo>
                  <a:pt x="5051964" y="628096"/>
                  <a:pt x="4747802" y="563644"/>
                  <a:pt x="4564598" y="594360"/>
                </a:cubicBezTo>
                <a:cubicBezTo>
                  <a:pt x="4381394" y="625076"/>
                  <a:pt x="4282146" y="604364"/>
                  <a:pt x="4132446" y="594360"/>
                </a:cubicBezTo>
                <a:cubicBezTo>
                  <a:pt x="3982746" y="584356"/>
                  <a:pt x="3756059" y="575726"/>
                  <a:pt x="3619267" y="594360"/>
                </a:cubicBezTo>
                <a:cubicBezTo>
                  <a:pt x="3482475" y="612994"/>
                  <a:pt x="3212356" y="575727"/>
                  <a:pt x="2863002" y="594360"/>
                </a:cubicBezTo>
                <a:cubicBezTo>
                  <a:pt x="2513649" y="612993"/>
                  <a:pt x="2450036" y="589115"/>
                  <a:pt x="2268794" y="594360"/>
                </a:cubicBezTo>
                <a:cubicBezTo>
                  <a:pt x="2087552" y="599605"/>
                  <a:pt x="1961961" y="602598"/>
                  <a:pt x="1755614" y="594360"/>
                </a:cubicBezTo>
                <a:cubicBezTo>
                  <a:pt x="1549267" y="586122"/>
                  <a:pt x="1328028" y="600008"/>
                  <a:pt x="999350" y="594360"/>
                </a:cubicBezTo>
                <a:cubicBezTo>
                  <a:pt x="670672" y="588712"/>
                  <a:pt x="486479" y="583434"/>
                  <a:pt x="0" y="594360"/>
                </a:cubicBezTo>
                <a:lnTo>
                  <a:pt x="0" y="594360"/>
                </a:lnTo>
                <a:cubicBezTo>
                  <a:pt x="-14947" y="476879"/>
                  <a:pt x="-2642" y="277922"/>
                  <a:pt x="0" y="59840"/>
                </a:cubicBezTo>
                <a:cubicBezTo>
                  <a:pt x="3450" y="27999"/>
                  <a:pt x="28218" y="4805"/>
                  <a:pt x="59840" y="0"/>
                </a:cubicBezTo>
                <a:close/>
              </a:path>
            </a:pathLst>
          </a:custGeom>
          <a:solidFill>
            <a:schemeClr val="bg1">
              <a:lumMod val="95000"/>
            </a:schemeClr>
          </a:solidFill>
          <a:ln>
            <a:noFill/>
            <a:round/>
            <a:extLst>
              <a:ext uri="{C807C97D-BFC1-408E-A445-0C87EB9F89A2}">
                <ask:lineSketchStyleProps xmlns:ask="http://schemas.microsoft.com/office/drawing/2018/sketchyshapes" sd="1219033472">
                  <a:prstGeom prst="round2SameRect">
                    <a:avLst>
                      <a:gd name="adj1" fmla="val 10068"/>
                      <a:gd name="adj2" fmla="val 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2" name="TextBox 21">
            <a:extLst>
              <a:ext uri="{FF2B5EF4-FFF2-40B4-BE49-F238E27FC236}">
                <a16:creationId xmlns:a16="http://schemas.microsoft.com/office/drawing/2014/main" id="{B51EC4E2-738A-9667-E6B6-6BB7E2A9F0C1}"/>
              </a:ext>
            </a:extLst>
          </p:cNvPr>
          <p:cNvSpPr txBox="1"/>
          <p:nvPr/>
        </p:nvSpPr>
        <p:spPr>
          <a:xfrm>
            <a:off x="1468838" y="1693691"/>
            <a:ext cx="7259323"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a:latin typeface="Aptos" panose="020B0004020202020204" pitchFamily="34" charset="0"/>
              </a:rPr>
              <a:t>For example:</a:t>
            </a:r>
            <a:r>
              <a:rPr lang="en-US" sz="1300">
                <a:latin typeface="Aptos" panose="020B0004020202020204" pitchFamily="34" charset="0"/>
              </a:rPr>
              <a:t> At this school, student survey data reveals that Hispanic/Latinx and Black/African American students are </a:t>
            </a:r>
            <a:r>
              <a:rPr lang="en-US" sz="1300" i="1">
                <a:latin typeface="Aptos" panose="020B0004020202020204" pitchFamily="34" charset="0"/>
              </a:rPr>
              <a:t>less likely</a:t>
            </a:r>
            <a:r>
              <a:rPr lang="en-US" sz="1300">
                <a:latin typeface="Aptos" panose="020B0004020202020204" pitchFamily="34" charset="0"/>
              </a:rPr>
              <a:t> to feel that topics in class relate to their personal values.</a:t>
            </a:r>
            <a:endParaRPr kumimoji="0" lang="en-US" sz="1300" i="0" u="none" strike="noStrike" kern="1200" cap="none" spc="0" normalizeH="0" baseline="0" noProof="0">
              <a:ln>
                <a:noFill/>
              </a:ln>
              <a:solidFill>
                <a:prstClr val="black"/>
              </a:solidFill>
              <a:effectLst/>
              <a:uLnTx/>
              <a:uFillTx/>
              <a:latin typeface="Aptos" panose="020B0004020202020204" pitchFamily="34" charset="0"/>
            </a:endParaRPr>
          </a:p>
        </p:txBody>
      </p:sp>
      <p:sp>
        <p:nvSpPr>
          <p:cNvPr id="26" name="TextBox 25">
            <a:extLst>
              <a:ext uri="{FF2B5EF4-FFF2-40B4-BE49-F238E27FC236}">
                <a16:creationId xmlns:a16="http://schemas.microsoft.com/office/drawing/2014/main" id="{4318AB94-8A1D-1854-5F97-1F621C2B3A13}"/>
              </a:ext>
            </a:extLst>
          </p:cNvPr>
          <p:cNvSpPr txBox="1"/>
          <p:nvPr/>
        </p:nvSpPr>
        <p:spPr>
          <a:xfrm>
            <a:off x="542925" y="6373705"/>
            <a:ext cx="8796209" cy="400110"/>
          </a:xfrm>
          <a:prstGeom prst="rect">
            <a:avLst/>
          </a:prstGeom>
          <a:noFill/>
          <a:ln>
            <a:noFill/>
          </a:ln>
        </p:spPr>
        <p:txBody>
          <a:bodyPr wrap="square" lIns="91440" tIns="45720" rIns="91440" bIns="45720" anchor="t">
            <a:spAutoFit/>
          </a:bodyPr>
          <a:lstStyle/>
          <a:p>
            <a:pPr>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Note: </a:t>
            </a:r>
            <a:r>
              <a:rPr lang="en-US" sz="1000">
                <a:solidFill>
                  <a:prstClr val="black"/>
                </a:solidFill>
                <a:latin typeface="Aptos" panose="020B0004020202020204"/>
              </a:rPr>
              <a:t>We show sample Panorama data here, but data from other sources (e.g., school-specific surveys, anecdotal evidence, interviews) could also be useful.</a:t>
            </a:r>
          </a:p>
          <a:p>
            <a:pPr>
              <a:defRPr/>
            </a:pPr>
            <a:r>
              <a:rPr kumimoji="0" lang="en-US" sz="1000" b="0" i="0" u="none" strike="noStrike" kern="1200" cap="none" spc="0" normalizeH="0" baseline="0" noProof="0">
                <a:ln>
                  <a:noFill/>
                </a:ln>
                <a:solidFill>
                  <a:prstClr val="black"/>
                </a:solidFill>
                <a:effectLst/>
                <a:uLnTx/>
                <a:uFillTx/>
                <a:latin typeface="Aptos" panose="020B0004020202020204"/>
              </a:rPr>
              <a:t>Source</a:t>
            </a: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 ARE analysis of common trends in middle schools.</a:t>
            </a:r>
            <a:endParaRPr kumimoji="0" lang="en-US" sz="1000" b="0" i="0" u="none" strike="noStrike" kern="1200" cap="none" spc="0" normalizeH="0" baseline="30000" noProof="0">
              <a:ln>
                <a:noFill/>
              </a:ln>
              <a:solidFill>
                <a:prstClr val="black"/>
              </a:solidFill>
              <a:effectLst/>
              <a:uLnTx/>
              <a:uFillTx/>
              <a:latin typeface="Aptos" panose="020B0004020202020204"/>
              <a:ea typeface="+mn-ea"/>
              <a:cs typeface="+mn-cs"/>
            </a:endParaRPr>
          </a:p>
        </p:txBody>
      </p:sp>
      <p:sp>
        <p:nvSpPr>
          <p:cNvPr id="31" name="Rectangle 30">
            <a:extLst>
              <a:ext uri="{FF2B5EF4-FFF2-40B4-BE49-F238E27FC236}">
                <a16:creationId xmlns:a16="http://schemas.microsoft.com/office/drawing/2014/main" id="{3265D8DB-2449-61A1-52F9-1B4A7788894E}"/>
              </a:ext>
            </a:extLst>
          </p:cNvPr>
          <p:cNvSpPr/>
          <p:nvPr/>
        </p:nvSpPr>
        <p:spPr>
          <a:xfrm>
            <a:off x="738121" y="2625481"/>
            <a:ext cx="7888085" cy="408580"/>
          </a:xfrm>
          <a:prstGeom prst="rect">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kumimoji="0" lang="en-US" sz="1100" b="1" i="0" strike="noStrike" kern="1200" cap="none" spc="0" normalizeH="0" baseline="0" noProof="0">
                <a:ln>
                  <a:noFill/>
                </a:ln>
                <a:effectLst/>
                <a:uLnTx/>
                <a:uFillTx/>
                <a:latin typeface="Aptos" panose="020B0004020202020204"/>
              </a:rPr>
              <a:t>STUDENT SURVEY </a:t>
            </a:r>
            <a:br>
              <a:rPr kumimoji="0" lang="en-US" sz="1400" i="0" u="none" strike="noStrike" kern="1200" cap="none" spc="0" normalizeH="0" baseline="0" noProof="0">
                <a:ln>
                  <a:noFill/>
                </a:ln>
                <a:effectLst/>
                <a:uLnTx/>
                <a:uFillTx/>
                <a:latin typeface="Aptos" panose="020B0004020202020204"/>
              </a:rPr>
            </a:br>
            <a:r>
              <a:rPr kumimoji="0" lang="en-US" sz="1300" i="0" u="none" strike="noStrike" kern="1200" cap="none" spc="0" normalizeH="0" baseline="0" noProof="0">
                <a:ln>
                  <a:noFill/>
                </a:ln>
                <a:effectLst/>
                <a:uLnTx/>
                <a:uFillTx/>
                <a:latin typeface="Aptos" panose="020B0004020202020204"/>
              </a:rPr>
              <a:t>How much, if at all, do the topics in your classes relate to your personal values?</a:t>
            </a:r>
          </a:p>
        </p:txBody>
      </p:sp>
      <p:sp>
        <p:nvSpPr>
          <p:cNvPr id="35" name="TextBox 34">
            <a:extLst>
              <a:ext uri="{FF2B5EF4-FFF2-40B4-BE49-F238E27FC236}">
                <a16:creationId xmlns:a16="http://schemas.microsoft.com/office/drawing/2014/main" id="{AD784C3F-89F6-2788-3B64-B74C2416CAF4}"/>
              </a:ext>
            </a:extLst>
          </p:cNvPr>
          <p:cNvSpPr txBox="1"/>
          <p:nvPr/>
        </p:nvSpPr>
        <p:spPr>
          <a:xfrm>
            <a:off x="716972" y="3583082"/>
            <a:ext cx="1761823" cy="1600438"/>
          </a:xfrm>
          <a:prstGeom prst="rect">
            <a:avLst/>
          </a:prstGeom>
          <a:noFill/>
        </p:spPr>
        <p:txBody>
          <a:bodyPr wrap="square" rtlCol="0" anchor="ctr">
            <a:spAutoFit/>
          </a:bodyPr>
          <a:lstStyle/>
          <a:p>
            <a:pPr algn="r">
              <a:spcAft>
                <a:spcPts val="3000"/>
              </a:spcAft>
            </a:pPr>
            <a:r>
              <a:rPr lang="en-US" sz="1200">
                <a:latin typeface="Aptos" panose="020B0004020202020204" pitchFamily="34" charset="0"/>
              </a:rPr>
              <a:t>White</a:t>
            </a:r>
            <a:endParaRPr lang="en-US" sz="1600">
              <a:latin typeface="Aptos" panose="020B0004020202020204" pitchFamily="34" charset="0"/>
            </a:endParaRPr>
          </a:p>
          <a:p>
            <a:pPr algn="r">
              <a:spcAft>
                <a:spcPts val="3000"/>
              </a:spcAft>
            </a:pPr>
            <a:r>
              <a:rPr lang="en-US" sz="1200">
                <a:latin typeface="Aptos" panose="020B0004020202020204" pitchFamily="34" charset="0"/>
              </a:rPr>
              <a:t>Hispanic or Latinx</a:t>
            </a:r>
          </a:p>
          <a:p>
            <a:pPr algn="r">
              <a:spcAft>
                <a:spcPts val="3000"/>
              </a:spcAft>
            </a:pPr>
            <a:r>
              <a:rPr lang="en-US" sz="1200">
                <a:latin typeface="Aptos" panose="020B0004020202020204" pitchFamily="34" charset="0"/>
              </a:rPr>
              <a:t>Black or African American</a:t>
            </a:r>
            <a:endParaRPr lang="en-US">
              <a:latin typeface="Aptos" panose="020B0004020202020204" pitchFamily="34" charset="0"/>
            </a:endParaRPr>
          </a:p>
        </p:txBody>
      </p:sp>
      <p:sp>
        <p:nvSpPr>
          <p:cNvPr id="37" name="Rectangle 36">
            <a:extLst>
              <a:ext uri="{FF2B5EF4-FFF2-40B4-BE49-F238E27FC236}">
                <a16:creationId xmlns:a16="http://schemas.microsoft.com/office/drawing/2014/main" id="{97045B07-E4A8-D1DE-C22C-9E6841ACE0A2}"/>
              </a:ext>
            </a:extLst>
          </p:cNvPr>
          <p:cNvSpPr/>
          <p:nvPr/>
        </p:nvSpPr>
        <p:spPr>
          <a:xfrm>
            <a:off x="9339135" y="1313732"/>
            <a:ext cx="2852864" cy="5544268"/>
          </a:xfrm>
          <a:prstGeom prst="rect">
            <a:avLst/>
          </a:prstGeom>
          <a:solidFill>
            <a:srgbClr val="9A8700">
              <a:alpha val="2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38" name="TextBox 37">
            <a:extLst>
              <a:ext uri="{FF2B5EF4-FFF2-40B4-BE49-F238E27FC236}">
                <a16:creationId xmlns:a16="http://schemas.microsoft.com/office/drawing/2014/main" id="{43427352-F602-55F8-9613-B3F4F8208FA4}"/>
              </a:ext>
            </a:extLst>
          </p:cNvPr>
          <p:cNvSpPr txBox="1"/>
          <p:nvPr/>
        </p:nvSpPr>
        <p:spPr>
          <a:xfrm>
            <a:off x="9716236" y="2108556"/>
            <a:ext cx="2131332" cy="3954929"/>
          </a:xfrm>
          <a:prstGeom prst="rect">
            <a:avLst/>
          </a:prstGeom>
          <a:noFill/>
        </p:spPr>
        <p:txBody>
          <a:bodyPr wrap="square" lIns="91440" tIns="45720" rIns="91440" bIns="45720" anchor="t">
            <a:spAutoFit/>
          </a:bodyPr>
          <a:lstStyle/>
          <a:p>
            <a:pPr algn="l" rtl="0" fontAlgn="base">
              <a:spcAft>
                <a:spcPts val="400"/>
              </a:spcAft>
            </a:pPr>
            <a:r>
              <a:rPr lang="en-US" sz="1300" b="1" i="0">
                <a:effectLst/>
                <a:latin typeface="Aptos"/>
              </a:rPr>
              <a:t>Do we think this resource inequity exists in our school?</a:t>
            </a:r>
          </a:p>
          <a:p>
            <a:pPr marL="194310" indent="-194310" algn="l" rtl="0" fontAlgn="base">
              <a:spcAft>
                <a:spcPts val="400"/>
              </a:spcAft>
              <a:buFont typeface="Arial" panose="020B0604020202020204" pitchFamily="34" charset="0"/>
              <a:buChar char="•"/>
            </a:pPr>
            <a:r>
              <a:rPr lang="en-US" sz="1300">
                <a:latin typeface="Aptos"/>
              </a:rPr>
              <a:t>Do our teachers have access to culturally relevant curricula that reflects the diversity of our student population?</a:t>
            </a:r>
          </a:p>
          <a:p>
            <a:pPr marL="194310" indent="-194310" algn="l" rtl="0" fontAlgn="base">
              <a:spcAft>
                <a:spcPts val="400"/>
              </a:spcAft>
              <a:buFont typeface="Arial" panose="020B0604020202020204" pitchFamily="34" charset="0"/>
              <a:buChar char="•"/>
            </a:pPr>
            <a:r>
              <a:rPr lang="en-US" sz="1300">
                <a:latin typeface="Aptos"/>
              </a:rPr>
              <a:t>If yes, to what extent do teachers consistently use that curricula?</a:t>
            </a:r>
          </a:p>
          <a:p>
            <a:pPr algn="l" rtl="0" fontAlgn="base">
              <a:spcBef>
                <a:spcPts val="1200"/>
              </a:spcBef>
            </a:pPr>
            <a:r>
              <a:rPr lang="en-US" sz="1300" b="1" i="0">
                <a:effectLst/>
                <a:latin typeface="Aptos"/>
              </a:rPr>
              <a:t>What quantitative or qualitative data could help us assess this in our school?</a:t>
            </a:r>
            <a:endParaRPr lang="en-US" sz="1300" b="1">
              <a:latin typeface="Aptos" panose="020B0004020202020204" pitchFamily="34" charset="0"/>
            </a:endParaRPr>
          </a:p>
          <a:p>
            <a:pPr algn="l" rtl="0" fontAlgn="base">
              <a:spcBef>
                <a:spcPts val="1200"/>
              </a:spcBef>
            </a:pPr>
            <a:r>
              <a:rPr lang="en-US" sz="1300" b="1" i="0">
                <a:effectLst/>
                <a:latin typeface="Aptos"/>
              </a:rPr>
              <a:t>Do we want to prioritize this—yes, no, or maybe?</a:t>
            </a:r>
          </a:p>
        </p:txBody>
      </p:sp>
      <p:sp>
        <p:nvSpPr>
          <p:cNvPr id="39" name="Rectangle 38">
            <a:extLst>
              <a:ext uri="{FF2B5EF4-FFF2-40B4-BE49-F238E27FC236}">
                <a16:creationId xmlns:a16="http://schemas.microsoft.com/office/drawing/2014/main" id="{F213C017-061D-8312-671A-12D6624516CE}"/>
              </a:ext>
            </a:extLst>
          </p:cNvPr>
          <p:cNvSpPr/>
          <p:nvPr/>
        </p:nvSpPr>
        <p:spPr>
          <a:xfrm>
            <a:off x="9339135" y="1313732"/>
            <a:ext cx="2852865" cy="471990"/>
          </a:xfrm>
          <a:prstGeom prst="rect">
            <a:avLst/>
          </a:prstGeom>
          <a:solidFill>
            <a:srgbClr val="9A8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40" name="TextBox 39">
            <a:extLst>
              <a:ext uri="{FF2B5EF4-FFF2-40B4-BE49-F238E27FC236}">
                <a16:creationId xmlns:a16="http://schemas.microsoft.com/office/drawing/2014/main" id="{8E37B539-AEFE-8347-9222-4F7CC99C6D39}"/>
              </a:ext>
            </a:extLst>
          </p:cNvPr>
          <p:cNvSpPr txBox="1"/>
          <p:nvPr/>
        </p:nvSpPr>
        <p:spPr>
          <a:xfrm>
            <a:off x="9339134" y="1427917"/>
            <a:ext cx="2852865"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DISCUSSION QUESTIONS</a:t>
            </a:r>
          </a:p>
        </p:txBody>
      </p:sp>
      <p:sp>
        <p:nvSpPr>
          <p:cNvPr id="41" name="Rectangle 40">
            <a:extLst>
              <a:ext uri="{FF2B5EF4-FFF2-40B4-BE49-F238E27FC236}">
                <a16:creationId xmlns:a16="http://schemas.microsoft.com/office/drawing/2014/main" id="{07F75FC2-42BD-BD28-12D6-D5AC99C546B0}"/>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itle 1">
            <a:extLst>
              <a:ext uri="{FF2B5EF4-FFF2-40B4-BE49-F238E27FC236}">
                <a16:creationId xmlns:a16="http://schemas.microsoft.com/office/drawing/2014/main" id="{3D6A1048-0124-6B1A-1BCF-06A826778E46}"/>
              </a:ext>
            </a:extLst>
          </p:cNvPr>
          <p:cNvSpPr txBox="1">
            <a:spLocks/>
          </p:cNvSpPr>
          <p:nvPr/>
        </p:nvSpPr>
        <p:spPr>
          <a:xfrm>
            <a:off x="342900" y="150338"/>
            <a:ext cx="10596146"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5</a:t>
            </a:r>
          </a:p>
          <a:p>
            <a:pPr>
              <a:lnSpc>
                <a:spcPts val="2940"/>
              </a:lnSpc>
              <a:defRPr/>
            </a:pPr>
            <a:r>
              <a:rPr lang="en-US" sz="2200">
                <a:solidFill>
                  <a:schemeClr val="bg1"/>
                </a:solidFill>
                <a:latin typeface="Aptos Narrow" panose="020B0004020202020204" pitchFamily="34" charset="0"/>
              </a:rPr>
              <a:t>Students lack consistent access to culturally relevant curricula and instructional materials, with students of color experiencing this lack of access more keenly than others.</a:t>
            </a:r>
          </a:p>
        </p:txBody>
      </p:sp>
      <p:pic>
        <p:nvPicPr>
          <p:cNvPr id="3" name="Picture 2">
            <a:extLst>
              <a:ext uri="{FF2B5EF4-FFF2-40B4-BE49-F238E27FC236}">
                <a16:creationId xmlns:a16="http://schemas.microsoft.com/office/drawing/2014/main" id="{B89CFA4C-799E-0E30-19DA-44B2C0293F4B}"/>
              </a:ext>
            </a:extLst>
          </p:cNvPr>
          <p:cNvPicPr>
            <a:picLocks noChangeAspect="1"/>
          </p:cNvPicPr>
          <p:nvPr/>
        </p:nvPicPr>
        <p:blipFill>
          <a:blip r:embed="rId6"/>
          <a:stretch>
            <a:fillRect/>
          </a:stretch>
        </p:blipFill>
        <p:spPr>
          <a:xfrm>
            <a:off x="10928939" y="217014"/>
            <a:ext cx="1088973" cy="914847"/>
          </a:xfrm>
          <a:prstGeom prst="rect">
            <a:avLst/>
          </a:prstGeom>
        </p:spPr>
      </p:pic>
      <p:sp>
        <p:nvSpPr>
          <p:cNvPr id="45" name="Rectangle 44">
            <a:extLst>
              <a:ext uri="{FF2B5EF4-FFF2-40B4-BE49-F238E27FC236}">
                <a16:creationId xmlns:a16="http://schemas.microsoft.com/office/drawing/2014/main" id="{0E324251-673B-142A-9EFE-3FA8C72227AE}"/>
              </a:ext>
            </a:extLst>
          </p:cNvPr>
          <p:cNvSpPr/>
          <p:nvPr/>
        </p:nvSpPr>
        <p:spPr>
          <a:xfrm>
            <a:off x="10939047" y="397213"/>
            <a:ext cx="1097337"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rgbClr val="9A8700"/>
                  </a:outerShdw>
                </a:effectLst>
                <a:latin typeface="Aptos" panose="020B0004020202020204" pitchFamily="34" charset="0"/>
              </a:rPr>
              <a:t>Empowering, Rigorous Content</a:t>
            </a:r>
          </a:p>
        </p:txBody>
      </p:sp>
      <p:pic>
        <p:nvPicPr>
          <p:cNvPr id="2" name="Picture 1">
            <a:extLst>
              <a:ext uri="{FF2B5EF4-FFF2-40B4-BE49-F238E27FC236}">
                <a16:creationId xmlns:a16="http://schemas.microsoft.com/office/drawing/2014/main" id="{C6E55FFB-8F0A-491B-343D-D2F10796528A}"/>
              </a:ext>
            </a:extLst>
          </p:cNvPr>
          <p:cNvPicPr>
            <a:picLocks noChangeAspect="1"/>
          </p:cNvPicPr>
          <p:nvPr/>
        </p:nvPicPr>
        <p:blipFill>
          <a:blip r:embed="rId7"/>
          <a:stretch>
            <a:fillRect/>
          </a:stretch>
        </p:blipFill>
        <p:spPr>
          <a:xfrm>
            <a:off x="647863" y="1543781"/>
            <a:ext cx="671668" cy="658368"/>
          </a:xfrm>
          <a:prstGeom prst="rect">
            <a:avLst/>
          </a:prstGeom>
        </p:spPr>
      </p:pic>
      <p:graphicFrame>
        <p:nvGraphicFramePr>
          <p:cNvPr id="6" name="Chart 5">
            <a:extLst>
              <a:ext uri="{FF2B5EF4-FFF2-40B4-BE49-F238E27FC236}">
                <a16:creationId xmlns:a16="http://schemas.microsoft.com/office/drawing/2014/main" id="{178124ED-E0D7-25B7-7C83-01A4AF82F965}"/>
              </a:ext>
            </a:extLst>
          </p:cNvPr>
          <p:cNvGraphicFramePr/>
          <p:nvPr>
            <p:extLst>
              <p:ext uri="{D42A27DB-BD31-4B8C-83A1-F6EECF244321}">
                <p14:modId xmlns:p14="http://schemas.microsoft.com/office/powerpoint/2010/main" val="610267817"/>
              </p:ext>
            </p:extLst>
          </p:nvPr>
        </p:nvGraphicFramePr>
        <p:xfrm>
          <a:off x="472189" y="3329985"/>
          <a:ext cx="7748098" cy="2598345"/>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7350678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CE4AB-8E46-0DD9-BCCD-AEC7B7A73C0A}"/>
            </a:ext>
          </a:extLst>
        </p:cNvPr>
        <p:cNvGrpSpPr/>
        <p:nvPr/>
      </p:nvGrpSpPr>
      <p:grpSpPr>
        <a:xfrm>
          <a:off x="0" y="0"/>
          <a:ext cx="0" cy="0"/>
          <a:chOff x="0" y="0"/>
          <a:chExt cx="0" cy="0"/>
        </a:xfrm>
      </p:grpSpPr>
      <p:sp>
        <p:nvSpPr>
          <p:cNvPr id="15" name="Rounded Rectangle 14">
            <a:extLst>
              <a:ext uri="{FF2B5EF4-FFF2-40B4-BE49-F238E27FC236}">
                <a16:creationId xmlns:a16="http://schemas.microsoft.com/office/drawing/2014/main" id="{E779AAEC-6469-78C7-EF77-33EA83E7CBD4}"/>
              </a:ext>
            </a:extLst>
          </p:cNvPr>
          <p:cNvSpPr/>
          <p:nvPr/>
        </p:nvSpPr>
        <p:spPr>
          <a:xfrm>
            <a:off x="1468838" y="2638269"/>
            <a:ext cx="6631967" cy="3366741"/>
          </a:xfrm>
          <a:prstGeom prst="roundRect">
            <a:avLst>
              <a:gd name="adj" fmla="val 2684"/>
            </a:avLst>
          </a:prstGeom>
          <a:solidFill>
            <a:schemeClr val="bg1"/>
          </a:solidFill>
          <a:ln w="25400">
            <a:solidFill>
              <a:schemeClr val="bg1">
                <a:lumMod val="95000"/>
              </a:schemeClr>
            </a:solidFill>
            <a:round/>
            <a:extLst>
              <a:ext uri="{C807C97D-BFC1-408E-A445-0C87EB9F89A2}">
                <ask:lineSketchStyleProps xmlns:ask="http://schemas.microsoft.com/office/drawing/2018/sketchyshapes" sd="1219033472">
                  <a:custGeom>
                    <a:avLst/>
                    <a:gdLst>
                      <a:gd name="connsiteX0" fmla="*/ 0 w 3624723"/>
                      <a:gd name="connsiteY0" fmla="*/ 0 h 3648584"/>
                      <a:gd name="connsiteX1" fmla="*/ 567873 w 3624723"/>
                      <a:gd name="connsiteY1" fmla="*/ 0 h 3648584"/>
                      <a:gd name="connsiteX2" fmla="*/ 1063252 w 3624723"/>
                      <a:gd name="connsiteY2" fmla="*/ 0 h 3648584"/>
                      <a:gd name="connsiteX3" fmla="*/ 1739867 w 3624723"/>
                      <a:gd name="connsiteY3" fmla="*/ 0 h 3648584"/>
                      <a:gd name="connsiteX4" fmla="*/ 2307740 w 3624723"/>
                      <a:gd name="connsiteY4" fmla="*/ 0 h 3648584"/>
                      <a:gd name="connsiteX5" fmla="*/ 2875614 w 3624723"/>
                      <a:gd name="connsiteY5" fmla="*/ 0 h 3648584"/>
                      <a:gd name="connsiteX6" fmla="*/ 3624723 w 3624723"/>
                      <a:gd name="connsiteY6" fmla="*/ 0 h 3648584"/>
                      <a:gd name="connsiteX7" fmla="*/ 3624723 w 3624723"/>
                      <a:gd name="connsiteY7" fmla="*/ 535126 h 3648584"/>
                      <a:gd name="connsiteX8" fmla="*/ 3624723 w 3624723"/>
                      <a:gd name="connsiteY8" fmla="*/ 1143223 h 3648584"/>
                      <a:gd name="connsiteX9" fmla="*/ 3624723 w 3624723"/>
                      <a:gd name="connsiteY9" fmla="*/ 1678349 h 3648584"/>
                      <a:gd name="connsiteX10" fmla="*/ 3624723 w 3624723"/>
                      <a:gd name="connsiteY10" fmla="*/ 2213474 h 3648584"/>
                      <a:gd name="connsiteX11" fmla="*/ 3624723 w 3624723"/>
                      <a:gd name="connsiteY11" fmla="*/ 2821572 h 3648584"/>
                      <a:gd name="connsiteX12" fmla="*/ 3624723 w 3624723"/>
                      <a:gd name="connsiteY12" fmla="*/ 3648584 h 3648584"/>
                      <a:gd name="connsiteX13" fmla="*/ 3129344 w 3624723"/>
                      <a:gd name="connsiteY13" fmla="*/ 3648584 h 3648584"/>
                      <a:gd name="connsiteX14" fmla="*/ 2452729 w 3624723"/>
                      <a:gd name="connsiteY14" fmla="*/ 3648584 h 3648584"/>
                      <a:gd name="connsiteX15" fmla="*/ 1921103 w 3624723"/>
                      <a:gd name="connsiteY15" fmla="*/ 3648584 h 3648584"/>
                      <a:gd name="connsiteX16" fmla="*/ 1316983 w 3624723"/>
                      <a:gd name="connsiteY16" fmla="*/ 3648584 h 3648584"/>
                      <a:gd name="connsiteX17" fmla="*/ 640368 w 3624723"/>
                      <a:gd name="connsiteY17" fmla="*/ 3648584 h 3648584"/>
                      <a:gd name="connsiteX18" fmla="*/ 0 w 3624723"/>
                      <a:gd name="connsiteY18" fmla="*/ 3648584 h 3648584"/>
                      <a:gd name="connsiteX19" fmla="*/ 0 w 3624723"/>
                      <a:gd name="connsiteY19" fmla="*/ 3149944 h 3648584"/>
                      <a:gd name="connsiteX20" fmla="*/ 0 w 3624723"/>
                      <a:gd name="connsiteY20" fmla="*/ 2614819 h 3648584"/>
                      <a:gd name="connsiteX21" fmla="*/ 0 w 3624723"/>
                      <a:gd name="connsiteY21" fmla="*/ 2043207 h 3648584"/>
                      <a:gd name="connsiteX22" fmla="*/ 0 w 3624723"/>
                      <a:gd name="connsiteY22" fmla="*/ 1362138 h 3648584"/>
                      <a:gd name="connsiteX23" fmla="*/ 0 w 3624723"/>
                      <a:gd name="connsiteY23" fmla="*/ 754041 h 3648584"/>
                      <a:gd name="connsiteX24" fmla="*/ 0 w 3624723"/>
                      <a:gd name="connsiteY24" fmla="*/ 0 h 364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24723" h="3648584" extrusionOk="0">
                        <a:moveTo>
                          <a:pt x="0" y="0"/>
                        </a:moveTo>
                        <a:cubicBezTo>
                          <a:pt x="124340" y="-14073"/>
                          <a:pt x="352761" y="-69"/>
                          <a:pt x="567873" y="0"/>
                        </a:cubicBezTo>
                        <a:cubicBezTo>
                          <a:pt x="782985" y="69"/>
                          <a:pt x="815697" y="-1548"/>
                          <a:pt x="1063252" y="0"/>
                        </a:cubicBezTo>
                        <a:cubicBezTo>
                          <a:pt x="1310807" y="1548"/>
                          <a:pt x="1403304" y="10828"/>
                          <a:pt x="1739867" y="0"/>
                        </a:cubicBezTo>
                        <a:cubicBezTo>
                          <a:pt x="2076430" y="-10828"/>
                          <a:pt x="2058646" y="-14593"/>
                          <a:pt x="2307740" y="0"/>
                        </a:cubicBezTo>
                        <a:cubicBezTo>
                          <a:pt x="2556834" y="14593"/>
                          <a:pt x="2641813" y="-22571"/>
                          <a:pt x="2875614" y="0"/>
                        </a:cubicBezTo>
                        <a:cubicBezTo>
                          <a:pt x="3109415" y="22571"/>
                          <a:pt x="3313388" y="-236"/>
                          <a:pt x="3624723" y="0"/>
                        </a:cubicBezTo>
                        <a:cubicBezTo>
                          <a:pt x="3606725" y="175805"/>
                          <a:pt x="3624282" y="336861"/>
                          <a:pt x="3624723" y="535126"/>
                        </a:cubicBezTo>
                        <a:cubicBezTo>
                          <a:pt x="3625164" y="733391"/>
                          <a:pt x="3605823" y="878195"/>
                          <a:pt x="3624723" y="1143223"/>
                        </a:cubicBezTo>
                        <a:cubicBezTo>
                          <a:pt x="3643623" y="1408251"/>
                          <a:pt x="3620389" y="1566423"/>
                          <a:pt x="3624723" y="1678349"/>
                        </a:cubicBezTo>
                        <a:cubicBezTo>
                          <a:pt x="3629057" y="1790275"/>
                          <a:pt x="3616114" y="2018691"/>
                          <a:pt x="3624723" y="2213474"/>
                        </a:cubicBezTo>
                        <a:cubicBezTo>
                          <a:pt x="3633332" y="2408257"/>
                          <a:pt x="3644556" y="2614273"/>
                          <a:pt x="3624723" y="2821572"/>
                        </a:cubicBezTo>
                        <a:cubicBezTo>
                          <a:pt x="3604890" y="3028871"/>
                          <a:pt x="3605442" y="3340825"/>
                          <a:pt x="3624723" y="3648584"/>
                        </a:cubicBezTo>
                        <a:cubicBezTo>
                          <a:pt x="3524989" y="3637396"/>
                          <a:pt x="3267100" y="3659777"/>
                          <a:pt x="3129344" y="3648584"/>
                        </a:cubicBezTo>
                        <a:cubicBezTo>
                          <a:pt x="2991588" y="3637391"/>
                          <a:pt x="2771636" y="3622026"/>
                          <a:pt x="2452729" y="3648584"/>
                        </a:cubicBezTo>
                        <a:cubicBezTo>
                          <a:pt x="2133823" y="3675142"/>
                          <a:pt x="2140689" y="3634346"/>
                          <a:pt x="1921103" y="3648584"/>
                        </a:cubicBezTo>
                        <a:cubicBezTo>
                          <a:pt x="1701517" y="3662822"/>
                          <a:pt x="1465637" y="3627275"/>
                          <a:pt x="1316983" y="3648584"/>
                        </a:cubicBezTo>
                        <a:cubicBezTo>
                          <a:pt x="1168329" y="3669893"/>
                          <a:pt x="933567" y="3647350"/>
                          <a:pt x="640368" y="3648584"/>
                        </a:cubicBezTo>
                        <a:cubicBezTo>
                          <a:pt x="347170" y="3649818"/>
                          <a:pt x="244466" y="3664399"/>
                          <a:pt x="0" y="3648584"/>
                        </a:cubicBezTo>
                        <a:cubicBezTo>
                          <a:pt x="14943" y="3464720"/>
                          <a:pt x="5765" y="3344300"/>
                          <a:pt x="0" y="3149944"/>
                        </a:cubicBezTo>
                        <a:cubicBezTo>
                          <a:pt x="-5765" y="2955588"/>
                          <a:pt x="22655" y="2761956"/>
                          <a:pt x="0" y="2614819"/>
                        </a:cubicBezTo>
                        <a:cubicBezTo>
                          <a:pt x="-22655" y="2467682"/>
                          <a:pt x="-11014" y="2281176"/>
                          <a:pt x="0" y="2043207"/>
                        </a:cubicBezTo>
                        <a:cubicBezTo>
                          <a:pt x="11014" y="1805238"/>
                          <a:pt x="25196" y="1552097"/>
                          <a:pt x="0" y="1362138"/>
                        </a:cubicBezTo>
                        <a:cubicBezTo>
                          <a:pt x="-25196" y="1172179"/>
                          <a:pt x="8498" y="931687"/>
                          <a:pt x="0" y="754041"/>
                        </a:cubicBezTo>
                        <a:cubicBezTo>
                          <a:pt x="-8498" y="576395"/>
                          <a:pt x="-7901" y="361797"/>
                          <a:pt x="0" y="0"/>
                        </a:cubicBezTo>
                        <a:close/>
                      </a:path>
                    </a:pathLst>
                  </a:custGeom>
                  <ask:type>
                    <ask:lineSketchNone/>
                  </ask:type>
                </ask:lineSketchStyleProps>
              </a:ext>
            </a:extLst>
          </a:ln>
          <a:effectLst>
            <a:outerShdw blurRad="121704" dist="50800" dir="2760000" algn="ctr" rotWithShape="0">
              <a:schemeClr val="tx1">
                <a:alpha val="4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hink-cell data - do not delete" hidden="1">
            <a:extLst>
              <a:ext uri="{FF2B5EF4-FFF2-40B4-BE49-F238E27FC236}">
                <a16:creationId xmlns:a16="http://schemas.microsoft.com/office/drawing/2014/main" id="{68EC9BDF-B1E3-7E4E-E481-3DF628B1A01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think-cell data - do not delete" hidden="1">
                        <a:extLst>
                          <a:ext uri="{FF2B5EF4-FFF2-40B4-BE49-F238E27FC236}">
                            <a16:creationId xmlns:a16="http://schemas.microsoft.com/office/drawing/2014/main" id="{68EC9BDF-B1E3-7E4E-E481-3DF628B1A01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2" name="TextBox 21">
            <a:extLst>
              <a:ext uri="{FF2B5EF4-FFF2-40B4-BE49-F238E27FC236}">
                <a16:creationId xmlns:a16="http://schemas.microsoft.com/office/drawing/2014/main" id="{B51EC4E2-738A-9667-E6B6-6BB7E2A9F0C1}"/>
              </a:ext>
            </a:extLst>
          </p:cNvPr>
          <p:cNvSpPr txBox="1"/>
          <p:nvPr/>
        </p:nvSpPr>
        <p:spPr>
          <a:xfrm>
            <a:off x="1468838" y="1693691"/>
            <a:ext cx="6593507" cy="6924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a:latin typeface="Aptos" panose="020B0004020202020204" pitchFamily="34" charset="0"/>
              </a:rPr>
              <a:t>For example:</a:t>
            </a:r>
            <a:r>
              <a:rPr lang="en-US" sz="1300">
                <a:latin typeface="Aptos" panose="020B0004020202020204" pitchFamily="34" charset="0"/>
              </a:rPr>
              <a:t> At this school, Hispanic/Latinx 8th graders are significantly less likely to be enrolled in algebra I than white students. One-third of the gap was due to Hispanic/Latinx students not being assigned to algebra I, despite meeting eligibility criteria.</a:t>
            </a:r>
            <a:endParaRPr kumimoji="0" lang="en-US" sz="1300" i="0" u="none" strike="noStrike" kern="1200" cap="none" spc="0" normalizeH="0" baseline="0" noProof="0">
              <a:ln>
                <a:noFill/>
              </a:ln>
              <a:solidFill>
                <a:prstClr val="black"/>
              </a:solidFill>
              <a:effectLst/>
              <a:uLnTx/>
              <a:uFillTx/>
              <a:latin typeface="Aptos" panose="020B0004020202020204" pitchFamily="34" charset="0"/>
            </a:endParaRPr>
          </a:p>
        </p:txBody>
      </p:sp>
      <p:sp>
        <p:nvSpPr>
          <p:cNvPr id="26" name="TextBox 25">
            <a:extLst>
              <a:ext uri="{FF2B5EF4-FFF2-40B4-BE49-F238E27FC236}">
                <a16:creationId xmlns:a16="http://schemas.microsoft.com/office/drawing/2014/main" id="{4318AB94-8A1D-1854-5F97-1F621C2B3A13}"/>
              </a:ext>
            </a:extLst>
          </p:cNvPr>
          <p:cNvSpPr txBox="1"/>
          <p:nvPr/>
        </p:nvSpPr>
        <p:spPr>
          <a:xfrm>
            <a:off x="704053" y="6427310"/>
            <a:ext cx="8304746" cy="246221"/>
          </a:xfrm>
          <a:prstGeom prst="rect">
            <a:avLst/>
          </a:prstGeom>
          <a:noFill/>
          <a:ln>
            <a:noFill/>
          </a:ln>
        </p:spPr>
        <p:txBody>
          <a:bodyPr wrap="square" lIns="91440" tIns="45720" rIns="91440" bIns="45720" anchor="t">
            <a:spAutoFit/>
          </a:bodyPr>
          <a:lstStyle/>
          <a:p>
            <a:pPr>
              <a:defRPr/>
            </a:pPr>
            <a:r>
              <a:rPr kumimoji="0" lang="en-US" sz="1000" b="0" i="0" u="none" strike="noStrike" kern="1200" cap="none" spc="0" normalizeH="0" baseline="0" noProof="0">
                <a:ln>
                  <a:noFill/>
                </a:ln>
                <a:solidFill>
                  <a:prstClr val="black"/>
                </a:solidFill>
                <a:effectLst/>
                <a:uLnTx/>
                <a:uFillTx/>
                <a:latin typeface="Aptos" panose="020B0004020202020204"/>
              </a:rPr>
              <a:t>Source</a:t>
            </a: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 ARE analysis of common trends in middle schools.</a:t>
            </a:r>
            <a:endParaRPr kumimoji="0" lang="en-US" sz="1000" b="0" i="0" u="none" strike="noStrike" kern="1200" cap="none" spc="0" normalizeH="0" baseline="30000" noProof="0">
              <a:ln>
                <a:noFill/>
              </a:ln>
              <a:solidFill>
                <a:prstClr val="black"/>
              </a:solidFill>
              <a:effectLst/>
              <a:uLnTx/>
              <a:uFillTx/>
              <a:latin typeface="Aptos" panose="020B0004020202020204"/>
              <a:ea typeface="+mn-ea"/>
              <a:cs typeface="+mn-cs"/>
            </a:endParaRPr>
          </a:p>
        </p:txBody>
      </p:sp>
      <p:sp>
        <p:nvSpPr>
          <p:cNvPr id="37" name="Rectangle 36">
            <a:extLst>
              <a:ext uri="{FF2B5EF4-FFF2-40B4-BE49-F238E27FC236}">
                <a16:creationId xmlns:a16="http://schemas.microsoft.com/office/drawing/2014/main" id="{97045B07-E4A8-D1DE-C22C-9E6841ACE0A2}"/>
              </a:ext>
            </a:extLst>
          </p:cNvPr>
          <p:cNvSpPr/>
          <p:nvPr/>
        </p:nvSpPr>
        <p:spPr>
          <a:xfrm>
            <a:off x="9339135" y="1313732"/>
            <a:ext cx="2852864" cy="5544268"/>
          </a:xfrm>
          <a:prstGeom prst="rect">
            <a:avLst/>
          </a:prstGeom>
          <a:solidFill>
            <a:srgbClr val="9A8700">
              <a:alpha val="2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38" name="TextBox 37">
            <a:extLst>
              <a:ext uri="{FF2B5EF4-FFF2-40B4-BE49-F238E27FC236}">
                <a16:creationId xmlns:a16="http://schemas.microsoft.com/office/drawing/2014/main" id="{43427352-F602-55F8-9613-B3F4F8208FA4}"/>
              </a:ext>
            </a:extLst>
          </p:cNvPr>
          <p:cNvSpPr txBox="1"/>
          <p:nvPr/>
        </p:nvSpPr>
        <p:spPr>
          <a:xfrm>
            <a:off x="9716236" y="2108556"/>
            <a:ext cx="2131332" cy="3954929"/>
          </a:xfrm>
          <a:prstGeom prst="rect">
            <a:avLst/>
          </a:prstGeom>
          <a:noFill/>
        </p:spPr>
        <p:txBody>
          <a:bodyPr wrap="square" lIns="91440" tIns="45720" rIns="91440" bIns="45720" anchor="t">
            <a:spAutoFit/>
          </a:bodyPr>
          <a:lstStyle/>
          <a:p>
            <a:pPr algn="l" rtl="0" fontAlgn="base">
              <a:spcAft>
                <a:spcPts val="400"/>
              </a:spcAft>
            </a:pPr>
            <a:r>
              <a:rPr lang="en-US" sz="1300" b="1" i="0">
                <a:effectLst/>
                <a:latin typeface="Aptos"/>
              </a:rPr>
              <a:t>Do we think this resource inequity exists in our school?</a:t>
            </a:r>
          </a:p>
          <a:p>
            <a:pPr marL="194310" indent="-194310" algn="l" rtl="0" fontAlgn="base">
              <a:spcAft>
                <a:spcPts val="400"/>
              </a:spcAft>
              <a:buFont typeface="Arial" panose="020B0604020202020204" pitchFamily="34" charset="0"/>
              <a:buChar char="•"/>
            </a:pPr>
            <a:r>
              <a:rPr lang="en-US" sz="1300">
                <a:latin typeface="Aptos"/>
              </a:rPr>
              <a:t>Are there disparities in advanced course enrollment rates across student groups?</a:t>
            </a:r>
          </a:p>
          <a:p>
            <a:pPr marL="194310" indent="-194310" algn="l" rtl="0" fontAlgn="base">
              <a:spcAft>
                <a:spcPts val="400"/>
              </a:spcAft>
              <a:buFont typeface="Arial" panose="020B0604020202020204" pitchFamily="34" charset="0"/>
              <a:buChar char="•"/>
            </a:pPr>
            <a:r>
              <a:rPr lang="en-US" sz="1300">
                <a:latin typeface="Aptos"/>
              </a:rPr>
              <a:t>Are these disparities driven by factors other than incoming performance?</a:t>
            </a:r>
          </a:p>
          <a:p>
            <a:pPr algn="l" rtl="0" fontAlgn="base">
              <a:spcBef>
                <a:spcPts val="1200"/>
              </a:spcBef>
            </a:pPr>
            <a:r>
              <a:rPr lang="en-US" sz="1300" b="1" i="0">
                <a:effectLst/>
                <a:latin typeface="Aptos"/>
              </a:rPr>
              <a:t>What quantitative or qualitative data could help us assess this in our school?</a:t>
            </a:r>
            <a:endParaRPr lang="en-US" sz="1300" b="1">
              <a:latin typeface="Aptos" panose="020B0004020202020204" pitchFamily="34" charset="0"/>
            </a:endParaRPr>
          </a:p>
          <a:p>
            <a:pPr algn="l" rtl="0" fontAlgn="base">
              <a:spcBef>
                <a:spcPts val="1200"/>
              </a:spcBef>
            </a:pPr>
            <a:r>
              <a:rPr lang="en-US" sz="1300" b="1" i="0">
                <a:effectLst/>
                <a:latin typeface="Aptos"/>
              </a:rPr>
              <a:t>Do we want to prioritize this—yes, no, or maybe?</a:t>
            </a:r>
          </a:p>
        </p:txBody>
      </p:sp>
      <p:sp>
        <p:nvSpPr>
          <p:cNvPr id="39" name="Rectangle 38">
            <a:extLst>
              <a:ext uri="{FF2B5EF4-FFF2-40B4-BE49-F238E27FC236}">
                <a16:creationId xmlns:a16="http://schemas.microsoft.com/office/drawing/2014/main" id="{F213C017-061D-8312-671A-12D6624516CE}"/>
              </a:ext>
            </a:extLst>
          </p:cNvPr>
          <p:cNvSpPr/>
          <p:nvPr/>
        </p:nvSpPr>
        <p:spPr>
          <a:xfrm>
            <a:off x="9339135" y="1313732"/>
            <a:ext cx="2852865" cy="471990"/>
          </a:xfrm>
          <a:prstGeom prst="rect">
            <a:avLst/>
          </a:prstGeom>
          <a:solidFill>
            <a:srgbClr val="9A8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40" name="TextBox 39">
            <a:extLst>
              <a:ext uri="{FF2B5EF4-FFF2-40B4-BE49-F238E27FC236}">
                <a16:creationId xmlns:a16="http://schemas.microsoft.com/office/drawing/2014/main" id="{8E37B539-AEFE-8347-9222-4F7CC99C6D39}"/>
              </a:ext>
            </a:extLst>
          </p:cNvPr>
          <p:cNvSpPr txBox="1"/>
          <p:nvPr/>
        </p:nvSpPr>
        <p:spPr>
          <a:xfrm>
            <a:off x="9339134" y="1427917"/>
            <a:ext cx="2852865"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DISCUSSION QUESTIONS</a:t>
            </a:r>
          </a:p>
        </p:txBody>
      </p:sp>
      <p:sp>
        <p:nvSpPr>
          <p:cNvPr id="41" name="Rectangle 40">
            <a:extLst>
              <a:ext uri="{FF2B5EF4-FFF2-40B4-BE49-F238E27FC236}">
                <a16:creationId xmlns:a16="http://schemas.microsoft.com/office/drawing/2014/main" id="{07F75FC2-42BD-BD28-12D6-D5AC99C546B0}"/>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itle 1">
            <a:extLst>
              <a:ext uri="{FF2B5EF4-FFF2-40B4-BE49-F238E27FC236}">
                <a16:creationId xmlns:a16="http://schemas.microsoft.com/office/drawing/2014/main" id="{3D6A1048-0124-6B1A-1BCF-06A826778E46}"/>
              </a:ext>
            </a:extLst>
          </p:cNvPr>
          <p:cNvSpPr txBox="1">
            <a:spLocks/>
          </p:cNvSpPr>
          <p:nvPr/>
        </p:nvSpPr>
        <p:spPr>
          <a:xfrm>
            <a:off x="342900" y="150338"/>
            <a:ext cx="9505435"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6</a:t>
            </a:r>
          </a:p>
          <a:p>
            <a:pPr>
              <a:lnSpc>
                <a:spcPts val="2940"/>
              </a:lnSpc>
              <a:defRPr/>
            </a:pPr>
            <a:r>
              <a:rPr lang="en-US" sz="2300">
                <a:solidFill>
                  <a:schemeClr val="bg1"/>
                </a:solidFill>
                <a:latin typeface="Aptos Narrow" panose="020B0004020202020204" pitchFamily="34" charset="0"/>
              </a:rPr>
              <a:t>Students of color are less likely than their peers to be enrolled in advanced coursework, even when they’ve met eligibility criteria.</a:t>
            </a:r>
          </a:p>
        </p:txBody>
      </p:sp>
      <p:pic>
        <p:nvPicPr>
          <p:cNvPr id="3" name="Picture 2">
            <a:extLst>
              <a:ext uri="{FF2B5EF4-FFF2-40B4-BE49-F238E27FC236}">
                <a16:creationId xmlns:a16="http://schemas.microsoft.com/office/drawing/2014/main" id="{B89CFA4C-799E-0E30-19DA-44B2C0293F4B}"/>
              </a:ext>
            </a:extLst>
          </p:cNvPr>
          <p:cNvPicPr>
            <a:picLocks noChangeAspect="1"/>
          </p:cNvPicPr>
          <p:nvPr/>
        </p:nvPicPr>
        <p:blipFill>
          <a:blip r:embed="rId6"/>
          <a:stretch>
            <a:fillRect/>
          </a:stretch>
        </p:blipFill>
        <p:spPr>
          <a:xfrm>
            <a:off x="10928939" y="217014"/>
            <a:ext cx="1088973" cy="914847"/>
          </a:xfrm>
          <a:prstGeom prst="rect">
            <a:avLst/>
          </a:prstGeom>
        </p:spPr>
      </p:pic>
      <p:sp>
        <p:nvSpPr>
          <p:cNvPr id="45" name="Rectangle 44">
            <a:extLst>
              <a:ext uri="{FF2B5EF4-FFF2-40B4-BE49-F238E27FC236}">
                <a16:creationId xmlns:a16="http://schemas.microsoft.com/office/drawing/2014/main" id="{0E324251-673B-142A-9EFE-3FA8C72227AE}"/>
              </a:ext>
            </a:extLst>
          </p:cNvPr>
          <p:cNvSpPr/>
          <p:nvPr/>
        </p:nvSpPr>
        <p:spPr>
          <a:xfrm>
            <a:off x="10939047" y="397213"/>
            <a:ext cx="1097337"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rgbClr val="9A8700"/>
                  </a:outerShdw>
                </a:effectLst>
                <a:latin typeface="Aptos" panose="020B0004020202020204" pitchFamily="34" charset="0"/>
              </a:rPr>
              <a:t>Empowering, Rigorous Content</a:t>
            </a:r>
          </a:p>
        </p:txBody>
      </p:sp>
      <p:graphicFrame>
        <p:nvGraphicFramePr>
          <p:cNvPr id="4" name="Chart 3">
            <a:extLst>
              <a:ext uri="{FF2B5EF4-FFF2-40B4-BE49-F238E27FC236}">
                <a16:creationId xmlns:a16="http://schemas.microsoft.com/office/drawing/2014/main" id="{5313D401-6CD1-A778-44F6-D69061282A02}"/>
              </a:ext>
            </a:extLst>
          </p:cNvPr>
          <p:cNvGraphicFramePr/>
          <p:nvPr>
            <p:extLst>
              <p:ext uri="{D42A27DB-BD31-4B8C-83A1-F6EECF244321}">
                <p14:modId xmlns:p14="http://schemas.microsoft.com/office/powerpoint/2010/main" val="1504693391"/>
              </p:ext>
            </p:extLst>
          </p:nvPr>
        </p:nvGraphicFramePr>
        <p:xfrm>
          <a:off x="1898843" y="3216831"/>
          <a:ext cx="6052035" cy="2712691"/>
        </p:xfrm>
        <a:graphic>
          <a:graphicData uri="http://schemas.openxmlformats.org/drawingml/2006/chart">
            <c:chart xmlns:c="http://schemas.openxmlformats.org/drawingml/2006/chart" xmlns:r="http://schemas.openxmlformats.org/officeDocument/2006/relationships" r:id="rId7"/>
          </a:graphicData>
        </a:graphic>
      </p:graphicFrame>
      <p:pic>
        <p:nvPicPr>
          <p:cNvPr id="2" name="Picture 1">
            <a:extLst>
              <a:ext uri="{FF2B5EF4-FFF2-40B4-BE49-F238E27FC236}">
                <a16:creationId xmlns:a16="http://schemas.microsoft.com/office/drawing/2014/main" id="{C6E55FFB-8F0A-491B-343D-D2F10796528A}"/>
              </a:ext>
            </a:extLst>
          </p:cNvPr>
          <p:cNvPicPr>
            <a:picLocks noChangeAspect="1"/>
          </p:cNvPicPr>
          <p:nvPr/>
        </p:nvPicPr>
        <p:blipFill>
          <a:blip r:embed="rId8"/>
          <a:stretch>
            <a:fillRect/>
          </a:stretch>
        </p:blipFill>
        <p:spPr>
          <a:xfrm>
            <a:off x="647863" y="1543781"/>
            <a:ext cx="671668" cy="658368"/>
          </a:xfrm>
          <a:prstGeom prst="rect">
            <a:avLst/>
          </a:prstGeom>
        </p:spPr>
      </p:pic>
      <p:sp>
        <p:nvSpPr>
          <p:cNvPr id="7" name="TextBox 6">
            <a:extLst>
              <a:ext uri="{FF2B5EF4-FFF2-40B4-BE49-F238E27FC236}">
                <a16:creationId xmlns:a16="http://schemas.microsoft.com/office/drawing/2014/main" id="{8E20019F-0BA5-31C7-B048-80F447DB1CAC}"/>
              </a:ext>
            </a:extLst>
          </p:cNvPr>
          <p:cNvSpPr txBox="1"/>
          <p:nvPr/>
        </p:nvSpPr>
        <p:spPr>
          <a:xfrm>
            <a:off x="4227446" y="3853711"/>
            <a:ext cx="2401432" cy="646331"/>
          </a:xfrm>
          <a:prstGeom prst="rect">
            <a:avLst/>
          </a:prstGeom>
          <a:noFill/>
        </p:spPr>
        <p:txBody>
          <a:bodyPr wrap="square" lIns="91440" tIns="45720" rIns="91440" bIns="45720" rtlCol="0" anchor="t">
            <a:spAutoFit/>
          </a:bodyPr>
          <a:lstStyle/>
          <a:p>
            <a:r>
              <a:rPr lang="en-US" sz="1200" b="1">
                <a:solidFill>
                  <a:srgbClr val="ACA400"/>
                </a:solidFill>
                <a:latin typeface="Aptos"/>
              </a:rPr>
              <a:t>8% of students weren’t assigned to algebra I </a:t>
            </a:r>
            <a:r>
              <a:rPr lang="en-US" sz="1200" b="1" i="1">
                <a:solidFill>
                  <a:srgbClr val="ACA400"/>
                </a:solidFill>
                <a:latin typeface="Aptos"/>
              </a:rPr>
              <a:t>despite </a:t>
            </a:r>
            <a:r>
              <a:rPr lang="en-US" sz="1200" b="1">
                <a:solidFill>
                  <a:srgbClr val="ACA400"/>
                </a:solidFill>
                <a:latin typeface="Aptos"/>
              </a:rPr>
              <a:t>meeting eligibility criteria</a:t>
            </a:r>
          </a:p>
        </p:txBody>
      </p:sp>
      <p:sp>
        <p:nvSpPr>
          <p:cNvPr id="8" name="Rectangle 7">
            <a:extLst>
              <a:ext uri="{FF2B5EF4-FFF2-40B4-BE49-F238E27FC236}">
                <a16:creationId xmlns:a16="http://schemas.microsoft.com/office/drawing/2014/main" id="{3ABB23FF-3D20-8DC0-CC62-44325C29BB3C}"/>
              </a:ext>
            </a:extLst>
          </p:cNvPr>
          <p:cNvSpPr/>
          <p:nvPr/>
        </p:nvSpPr>
        <p:spPr>
          <a:xfrm>
            <a:off x="4227446" y="4547994"/>
            <a:ext cx="1990971" cy="384443"/>
          </a:xfrm>
          <a:prstGeom prst="rect">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defRPr/>
            </a:pPr>
            <a:r>
              <a:rPr lang="en-US" sz="1200">
                <a:latin typeface="Aptos"/>
              </a:rPr>
              <a:t>15% of students didn't meet eligibility criteria</a:t>
            </a:r>
          </a:p>
        </p:txBody>
      </p:sp>
      <p:sp>
        <p:nvSpPr>
          <p:cNvPr id="13" name="Round Same Side Corner Rectangle 12">
            <a:extLst>
              <a:ext uri="{FF2B5EF4-FFF2-40B4-BE49-F238E27FC236}">
                <a16:creationId xmlns:a16="http://schemas.microsoft.com/office/drawing/2014/main" id="{49F60E2A-D798-25AE-E07C-AFF9561BF4F2}"/>
              </a:ext>
            </a:extLst>
          </p:cNvPr>
          <p:cNvSpPr/>
          <p:nvPr/>
        </p:nvSpPr>
        <p:spPr>
          <a:xfrm>
            <a:off x="1468838" y="2624449"/>
            <a:ext cx="6631967" cy="446504"/>
          </a:xfrm>
          <a:custGeom>
            <a:avLst/>
            <a:gdLst>
              <a:gd name="connsiteX0" fmla="*/ 44954 w 6631967"/>
              <a:gd name="connsiteY0" fmla="*/ 0 h 446504"/>
              <a:gd name="connsiteX1" fmla="*/ 699160 w 6631967"/>
              <a:gd name="connsiteY1" fmla="*/ 0 h 446504"/>
              <a:gd name="connsiteX2" fmla="*/ 1222525 w 6631967"/>
              <a:gd name="connsiteY2" fmla="*/ 0 h 446504"/>
              <a:gd name="connsiteX3" fmla="*/ 1942151 w 6631967"/>
              <a:gd name="connsiteY3" fmla="*/ 0 h 446504"/>
              <a:gd name="connsiteX4" fmla="*/ 2465516 w 6631967"/>
              <a:gd name="connsiteY4" fmla="*/ 0 h 446504"/>
              <a:gd name="connsiteX5" fmla="*/ 3185142 w 6631967"/>
              <a:gd name="connsiteY5" fmla="*/ 0 h 446504"/>
              <a:gd name="connsiteX6" fmla="*/ 3643086 w 6631967"/>
              <a:gd name="connsiteY6" fmla="*/ 0 h 446504"/>
              <a:gd name="connsiteX7" fmla="*/ 4362713 w 6631967"/>
              <a:gd name="connsiteY7" fmla="*/ 0 h 446504"/>
              <a:gd name="connsiteX8" fmla="*/ 4886078 w 6631967"/>
              <a:gd name="connsiteY8" fmla="*/ 0 h 446504"/>
              <a:gd name="connsiteX9" fmla="*/ 5344022 w 6631967"/>
              <a:gd name="connsiteY9" fmla="*/ 0 h 446504"/>
              <a:gd name="connsiteX10" fmla="*/ 5867387 w 6631967"/>
              <a:gd name="connsiteY10" fmla="*/ 0 h 446504"/>
              <a:gd name="connsiteX11" fmla="*/ 6587013 w 6631967"/>
              <a:gd name="connsiteY11" fmla="*/ 0 h 446504"/>
              <a:gd name="connsiteX12" fmla="*/ 6631967 w 6631967"/>
              <a:gd name="connsiteY12" fmla="*/ 44954 h 446504"/>
              <a:gd name="connsiteX13" fmla="*/ 6631967 w 6631967"/>
              <a:gd name="connsiteY13" fmla="*/ 446504 h 446504"/>
              <a:gd name="connsiteX14" fmla="*/ 6631967 w 6631967"/>
              <a:gd name="connsiteY14" fmla="*/ 446504 h 446504"/>
              <a:gd name="connsiteX15" fmla="*/ 6035090 w 6631967"/>
              <a:gd name="connsiteY15" fmla="*/ 446504 h 446504"/>
              <a:gd name="connsiteX16" fmla="*/ 5570852 w 6631967"/>
              <a:gd name="connsiteY16" fmla="*/ 446504 h 446504"/>
              <a:gd name="connsiteX17" fmla="*/ 4907656 w 6631967"/>
              <a:gd name="connsiteY17" fmla="*/ 446504 h 446504"/>
              <a:gd name="connsiteX18" fmla="*/ 4377098 w 6631967"/>
              <a:gd name="connsiteY18" fmla="*/ 446504 h 446504"/>
              <a:gd name="connsiteX19" fmla="*/ 3713902 w 6631967"/>
              <a:gd name="connsiteY19" fmla="*/ 446504 h 446504"/>
              <a:gd name="connsiteX20" fmla="*/ 3050705 w 6631967"/>
              <a:gd name="connsiteY20" fmla="*/ 446504 h 446504"/>
              <a:gd name="connsiteX21" fmla="*/ 2387508 w 6631967"/>
              <a:gd name="connsiteY21" fmla="*/ 446504 h 446504"/>
              <a:gd name="connsiteX22" fmla="*/ 1724311 w 6631967"/>
              <a:gd name="connsiteY22" fmla="*/ 446504 h 446504"/>
              <a:gd name="connsiteX23" fmla="*/ 1127434 w 6631967"/>
              <a:gd name="connsiteY23" fmla="*/ 446504 h 446504"/>
              <a:gd name="connsiteX24" fmla="*/ 0 w 6631967"/>
              <a:gd name="connsiteY24" fmla="*/ 446504 h 446504"/>
              <a:gd name="connsiteX25" fmla="*/ 0 w 6631967"/>
              <a:gd name="connsiteY25" fmla="*/ 446504 h 446504"/>
              <a:gd name="connsiteX26" fmla="*/ 0 w 6631967"/>
              <a:gd name="connsiteY26" fmla="*/ 44954 h 446504"/>
              <a:gd name="connsiteX27" fmla="*/ 44954 w 6631967"/>
              <a:gd name="connsiteY27" fmla="*/ 0 h 44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631967" h="446504" fill="none" extrusionOk="0">
                <a:moveTo>
                  <a:pt x="44954" y="0"/>
                </a:moveTo>
                <a:cubicBezTo>
                  <a:pt x="345041" y="-25696"/>
                  <a:pt x="435329" y="2413"/>
                  <a:pt x="699160" y="0"/>
                </a:cubicBezTo>
                <a:cubicBezTo>
                  <a:pt x="962991" y="-2413"/>
                  <a:pt x="1061299" y="-13636"/>
                  <a:pt x="1222525" y="0"/>
                </a:cubicBezTo>
                <a:cubicBezTo>
                  <a:pt x="1383752" y="13636"/>
                  <a:pt x="1793358" y="30874"/>
                  <a:pt x="1942151" y="0"/>
                </a:cubicBezTo>
                <a:cubicBezTo>
                  <a:pt x="2090944" y="-30874"/>
                  <a:pt x="2350551" y="14580"/>
                  <a:pt x="2465516" y="0"/>
                </a:cubicBezTo>
                <a:cubicBezTo>
                  <a:pt x="2580481" y="-14580"/>
                  <a:pt x="2932227" y="-24050"/>
                  <a:pt x="3185142" y="0"/>
                </a:cubicBezTo>
                <a:cubicBezTo>
                  <a:pt x="3438057" y="24050"/>
                  <a:pt x="3522866" y="-20372"/>
                  <a:pt x="3643086" y="0"/>
                </a:cubicBezTo>
                <a:cubicBezTo>
                  <a:pt x="3763306" y="20372"/>
                  <a:pt x="4195717" y="18867"/>
                  <a:pt x="4362713" y="0"/>
                </a:cubicBezTo>
                <a:cubicBezTo>
                  <a:pt x="4529709" y="-18867"/>
                  <a:pt x="4655997" y="5255"/>
                  <a:pt x="4886078" y="0"/>
                </a:cubicBezTo>
                <a:cubicBezTo>
                  <a:pt x="5116160" y="-5255"/>
                  <a:pt x="5129648" y="-11622"/>
                  <a:pt x="5344022" y="0"/>
                </a:cubicBezTo>
                <a:cubicBezTo>
                  <a:pt x="5558396" y="11622"/>
                  <a:pt x="5700839" y="26167"/>
                  <a:pt x="5867387" y="0"/>
                </a:cubicBezTo>
                <a:cubicBezTo>
                  <a:pt x="6033935" y="-26167"/>
                  <a:pt x="6337743" y="16467"/>
                  <a:pt x="6587013" y="0"/>
                </a:cubicBezTo>
                <a:cubicBezTo>
                  <a:pt x="6616065" y="-1118"/>
                  <a:pt x="6631173" y="25627"/>
                  <a:pt x="6631967" y="44954"/>
                </a:cubicBezTo>
                <a:cubicBezTo>
                  <a:pt x="6627531" y="218100"/>
                  <a:pt x="6632362" y="246922"/>
                  <a:pt x="6631967" y="446504"/>
                </a:cubicBezTo>
                <a:lnTo>
                  <a:pt x="6631967" y="446504"/>
                </a:lnTo>
                <a:cubicBezTo>
                  <a:pt x="6413168" y="451280"/>
                  <a:pt x="6169903" y="432350"/>
                  <a:pt x="6035090" y="446504"/>
                </a:cubicBezTo>
                <a:cubicBezTo>
                  <a:pt x="5900277" y="460658"/>
                  <a:pt x="5717056" y="455966"/>
                  <a:pt x="5570852" y="446504"/>
                </a:cubicBezTo>
                <a:cubicBezTo>
                  <a:pt x="5424648" y="437042"/>
                  <a:pt x="5224945" y="414819"/>
                  <a:pt x="4907656" y="446504"/>
                </a:cubicBezTo>
                <a:cubicBezTo>
                  <a:pt x="4590367" y="478189"/>
                  <a:pt x="4622410" y="438971"/>
                  <a:pt x="4377098" y="446504"/>
                </a:cubicBezTo>
                <a:cubicBezTo>
                  <a:pt x="4131786" y="454037"/>
                  <a:pt x="3907009" y="447131"/>
                  <a:pt x="3713902" y="446504"/>
                </a:cubicBezTo>
                <a:cubicBezTo>
                  <a:pt x="3520795" y="445877"/>
                  <a:pt x="3326181" y="432096"/>
                  <a:pt x="3050705" y="446504"/>
                </a:cubicBezTo>
                <a:cubicBezTo>
                  <a:pt x="2775229" y="460912"/>
                  <a:pt x="2608802" y="424015"/>
                  <a:pt x="2387508" y="446504"/>
                </a:cubicBezTo>
                <a:cubicBezTo>
                  <a:pt x="2166214" y="468993"/>
                  <a:pt x="1971140" y="448403"/>
                  <a:pt x="1724311" y="446504"/>
                </a:cubicBezTo>
                <a:cubicBezTo>
                  <a:pt x="1477482" y="444605"/>
                  <a:pt x="1259300" y="420414"/>
                  <a:pt x="1127434" y="446504"/>
                </a:cubicBezTo>
                <a:cubicBezTo>
                  <a:pt x="995568" y="472594"/>
                  <a:pt x="317196" y="480549"/>
                  <a:pt x="0" y="446504"/>
                </a:cubicBezTo>
                <a:lnTo>
                  <a:pt x="0" y="446504"/>
                </a:lnTo>
                <a:cubicBezTo>
                  <a:pt x="-6550" y="325406"/>
                  <a:pt x="-1668" y="240664"/>
                  <a:pt x="0" y="44954"/>
                </a:cubicBezTo>
                <a:cubicBezTo>
                  <a:pt x="1016" y="19934"/>
                  <a:pt x="20461" y="-1172"/>
                  <a:pt x="44954" y="0"/>
                </a:cubicBezTo>
                <a:close/>
              </a:path>
              <a:path w="6631967" h="446504" stroke="0" extrusionOk="0">
                <a:moveTo>
                  <a:pt x="44954" y="0"/>
                </a:moveTo>
                <a:cubicBezTo>
                  <a:pt x="327757" y="-11537"/>
                  <a:pt x="341746" y="1289"/>
                  <a:pt x="633739" y="0"/>
                </a:cubicBezTo>
                <a:cubicBezTo>
                  <a:pt x="925733" y="-1289"/>
                  <a:pt x="949162" y="21117"/>
                  <a:pt x="1091683" y="0"/>
                </a:cubicBezTo>
                <a:cubicBezTo>
                  <a:pt x="1234204" y="-21117"/>
                  <a:pt x="1585022" y="-18907"/>
                  <a:pt x="1876731" y="0"/>
                </a:cubicBezTo>
                <a:cubicBezTo>
                  <a:pt x="2168440" y="18907"/>
                  <a:pt x="2329289" y="3365"/>
                  <a:pt x="2465516" y="0"/>
                </a:cubicBezTo>
                <a:cubicBezTo>
                  <a:pt x="2601743" y="-3365"/>
                  <a:pt x="2825186" y="7390"/>
                  <a:pt x="3054301" y="0"/>
                </a:cubicBezTo>
                <a:cubicBezTo>
                  <a:pt x="3283417" y="-7390"/>
                  <a:pt x="3651152" y="-2829"/>
                  <a:pt x="3839348" y="0"/>
                </a:cubicBezTo>
                <a:cubicBezTo>
                  <a:pt x="4027544" y="2829"/>
                  <a:pt x="4240121" y="-7313"/>
                  <a:pt x="4362713" y="0"/>
                </a:cubicBezTo>
                <a:cubicBezTo>
                  <a:pt x="4485305" y="7313"/>
                  <a:pt x="4942092" y="27751"/>
                  <a:pt x="5147760" y="0"/>
                </a:cubicBezTo>
                <a:cubicBezTo>
                  <a:pt x="5353428" y="-27751"/>
                  <a:pt x="5733995" y="172"/>
                  <a:pt x="5932807" y="0"/>
                </a:cubicBezTo>
                <a:cubicBezTo>
                  <a:pt x="6131619" y="-172"/>
                  <a:pt x="6455991" y="-6454"/>
                  <a:pt x="6587013" y="0"/>
                </a:cubicBezTo>
                <a:cubicBezTo>
                  <a:pt x="6605785" y="-979"/>
                  <a:pt x="6635368" y="22909"/>
                  <a:pt x="6631967" y="44954"/>
                </a:cubicBezTo>
                <a:cubicBezTo>
                  <a:pt x="6635966" y="145804"/>
                  <a:pt x="6617197" y="304559"/>
                  <a:pt x="6631967" y="446504"/>
                </a:cubicBezTo>
                <a:lnTo>
                  <a:pt x="6631967" y="446504"/>
                </a:lnTo>
                <a:cubicBezTo>
                  <a:pt x="6353560" y="411778"/>
                  <a:pt x="6189684" y="438440"/>
                  <a:pt x="5902451" y="446504"/>
                </a:cubicBezTo>
                <a:cubicBezTo>
                  <a:pt x="5615218" y="454568"/>
                  <a:pt x="5556463" y="440581"/>
                  <a:pt x="5239254" y="446504"/>
                </a:cubicBezTo>
                <a:cubicBezTo>
                  <a:pt x="4922045" y="452427"/>
                  <a:pt x="4794925" y="420506"/>
                  <a:pt x="4576057" y="446504"/>
                </a:cubicBezTo>
                <a:cubicBezTo>
                  <a:pt x="4357189" y="472502"/>
                  <a:pt x="4133169" y="443428"/>
                  <a:pt x="3846541" y="446504"/>
                </a:cubicBezTo>
                <a:cubicBezTo>
                  <a:pt x="3559913" y="449580"/>
                  <a:pt x="3286222" y="470064"/>
                  <a:pt x="3117024" y="446504"/>
                </a:cubicBezTo>
                <a:cubicBezTo>
                  <a:pt x="2947826" y="422944"/>
                  <a:pt x="2689426" y="410355"/>
                  <a:pt x="2387508" y="446504"/>
                </a:cubicBezTo>
                <a:cubicBezTo>
                  <a:pt x="2085590" y="482653"/>
                  <a:pt x="2103605" y="437106"/>
                  <a:pt x="1923270" y="446504"/>
                </a:cubicBezTo>
                <a:cubicBezTo>
                  <a:pt x="1742935" y="455902"/>
                  <a:pt x="1651147" y="421414"/>
                  <a:pt x="1392713" y="446504"/>
                </a:cubicBezTo>
                <a:cubicBezTo>
                  <a:pt x="1134279" y="471594"/>
                  <a:pt x="825556" y="477906"/>
                  <a:pt x="663197" y="446504"/>
                </a:cubicBezTo>
                <a:cubicBezTo>
                  <a:pt x="500838" y="415102"/>
                  <a:pt x="187220" y="465524"/>
                  <a:pt x="0" y="446504"/>
                </a:cubicBezTo>
                <a:lnTo>
                  <a:pt x="0" y="446504"/>
                </a:lnTo>
                <a:cubicBezTo>
                  <a:pt x="-3848" y="327291"/>
                  <a:pt x="-15969" y="136583"/>
                  <a:pt x="0" y="44954"/>
                </a:cubicBezTo>
                <a:cubicBezTo>
                  <a:pt x="-5546" y="19813"/>
                  <a:pt x="22807" y="2307"/>
                  <a:pt x="44954" y="0"/>
                </a:cubicBezTo>
                <a:close/>
              </a:path>
            </a:pathLst>
          </a:custGeom>
          <a:solidFill>
            <a:schemeClr val="bg1">
              <a:lumMod val="95000"/>
            </a:schemeClr>
          </a:solidFill>
          <a:ln>
            <a:noFill/>
            <a:round/>
            <a:extLst>
              <a:ext uri="{C807C97D-BFC1-408E-A445-0C87EB9F89A2}">
                <ask:lineSketchStyleProps xmlns:ask="http://schemas.microsoft.com/office/drawing/2018/sketchyshapes" sd="1219033472">
                  <a:prstGeom prst="round2SameRect">
                    <a:avLst>
                      <a:gd name="adj1" fmla="val 10068"/>
                      <a:gd name="adj2" fmla="val 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4" name="Rectangle 13">
            <a:extLst>
              <a:ext uri="{FF2B5EF4-FFF2-40B4-BE49-F238E27FC236}">
                <a16:creationId xmlns:a16="http://schemas.microsoft.com/office/drawing/2014/main" id="{B7EC113E-03B7-D679-4EB3-7BA40F60A5C1}"/>
              </a:ext>
            </a:extLst>
          </p:cNvPr>
          <p:cNvSpPr/>
          <p:nvPr/>
        </p:nvSpPr>
        <p:spPr>
          <a:xfrm>
            <a:off x="1581634" y="2701538"/>
            <a:ext cx="7095799" cy="251831"/>
          </a:xfrm>
          <a:prstGeom prst="rect">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kumimoji="0" lang="en-US" sz="1300" b="1" i="0" u="none" strike="noStrike" kern="1200" cap="none" spc="0" normalizeH="0" baseline="0" noProof="0">
                <a:ln>
                  <a:noFill/>
                </a:ln>
                <a:effectLst/>
                <a:uLnTx/>
                <a:uFillTx/>
                <a:latin typeface="Aptos" panose="020B0004020202020204"/>
              </a:rPr>
              <a:t>8th Grade Algebra I Enrollment, by Race/Ethnicity</a:t>
            </a:r>
          </a:p>
        </p:txBody>
      </p:sp>
    </p:spTree>
    <p:extLst>
      <p:ext uri="{BB962C8B-B14F-4D97-AF65-F5344CB8AC3E}">
        <p14:creationId xmlns:p14="http://schemas.microsoft.com/office/powerpoint/2010/main" val="1910718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a:extLst>
            <a:ext uri="{FF2B5EF4-FFF2-40B4-BE49-F238E27FC236}">
              <a16:creationId xmlns:a16="http://schemas.microsoft.com/office/drawing/2014/main" id="{89EC8FB6-50E0-0E8F-7A31-BE166A90BF0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A33E9721-D552-2518-3422-E4498C425A1D}"/>
              </a:ext>
            </a:extLst>
          </p:cNvPr>
          <p:cNvSpPr/>
          <p:nvPr/>
        </p:nvSpPr>
        <p:spPr>
          <a:xfrm>
            <a:off x="-4" y="0"/>
            <a:ext cx="12192003" cy="1313732"/>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think-cell data - do not delete" hidden="1">
            <a:extLst>
              <a:ext uri="{FF2B5EF4-FFF2-40B4-BE49-F238E27FC236}">
                <a16:creationId xmlns:a16="http://schemas.microsoft.com/office/drawing/2014/main" id="{3C2833E3-0412-8390-5898-E070C1ACBEC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4" name="think-cell data - do not delete" hidden="1">
                        <a:extLst>
                          <a:ext uri="{FF2B5EF4-FFF2-40B4-BE49-F238E27FC236}">
                            <a16:creationId xmlns:a16="http://schemas.microsoft.com/office/drawing/2014/main" id="{3C2833E3-0412-8390-5898-E070C1ACBEC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C7B1F94F-6186-93CC-DF6C-21F6981817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11" name="Title 1">
            <a:extLst>
              <a:ext uri="{FF2B5EF4-FFF2-40B4-BE49-F238E27FC236}">
                <a16:creationId xmlns:a16="http://schemas.microsoft.com/office/drawing/2014/main" id="{BBA7F92C-7AE4-D202-CB39-22A4FC60DCDB}"/>
              </a:ext>
            </a:extLst>
          </p:cNvPr>
          <p:cNvSpPr txBox="1">
            <a:spLocks/>
          </p:cNvSpPr>
          <p:nvPr/>
        </p:nvSpPr>
        <p:spPr>
          <a:xfrm>
            <a:off x="354775" y="266572"/>
            <a:ext cx="10154888"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en-US" sz="1200" b="1" i="0" u="none" strike="noStrike" kern="1200" cap="none" spc="100" normalizeH="0" baseline="0" noProof="0">
                <a:ln>
                  <a:noFill/>
                </a:ln>
                <a:solidFill>
                  <a:srgbClr val="003057"/>
                </a:solidFill>
                <a:effectLst/>
                <a:uLnTx/>
                <a:uFillTx/>
                <a:latin typeface="Aptos ExtraBold"/>
                <a:ea typeface="+mj-ea"/>
                <a:cs typeface="+mj-cs"/>
              </a:rPr>
              <a:t>NOTES FOR FACILITATORS </a:t>
            </a:r>
          </a:p>
          <a:p>
            <a:pPr marL="0" marR="0" lvl="0" indent="0" algn="l" defTabSz="914400" rtl="0" eaLnBrk="1" fontAlgn="auto" latinLnBrk="0" hangingPunct="1">
              <a:lnSpc>
                <a:spcPts val="2940"/>
              </a:lnSpc>
              <a:spcBef>
                <a:spcPts val="1200"/>
              </a:spcBef>
              <a:spcAft>
                <a:spcPts val="0"/>
              </a:spcAft>
              <a:buClrTx/>
              <a:buSzTx/>
              <a:buFontTx/>
              <a:buNone/>
              <a:tabLst/>
              <a:defRPr/>
            </a:pPr>
            <a:r>
              <a:rPr kumimoji="0" lang="en-US" sz="4000" b="1" i="0" u="none" strike="noStrike" kern="1200" cap="none" spc="0" normalizeH="0" baseline="0" noProof="0">
                <a:ln>
                  <a:noFill/>
                </a:ln>
                <a:solidFill>
                  <a:srgbClr val="003057"/>
                </a:solidFill>
                <a:effectLst/>
                <a:uLnTx/>
                <a:uFillTx/>
                <a:latin typeface="Aptos"/>
                <a:ea typeface="+mj-ea"/>
                <a:cs typeface="+mj-cs"/>
              </a:rPr>
              <a:t>FAQs</a:t>
            </a:r>
            <a:endParaRPr kumimoji="0" lang="en-US" sz="4000" b="0" i="0" u="none" strike="noStrike" kern="1200" cap="none" spc="0" normalizeH="0" baseline="0" noProof="0">
              <a:ln>
                <a:noFill/>
              </a:ln>
              <a:solidFill>
                <a:srgbClr val="003057"/>
              </a:solidFill>
              <a:effectLst/>
              <a:uLnTx/>
              <a:uFillTx/>
              <a:latin typeface="Aptos Narrow" panose="020B0004020202020204" pitchFamily="34" charset="0"/>
              <a:ea typeface="+mj-ea"/>
              <a:cs typeface="+mj-cs"/>
            </a:endParaRPr>
          </a:p>
        </p:txBody>
      </p:sp>
      <p:sp>
        <p:nvSpPr>
          <p:cNvPr id="3" name="TextBox 2">
            <a:extLst>
              <a:ext uri="{FF2B5EF4-FFF2-40B4-BE49-F238E27FC236}">
                <a16:creationId xmlns:a16="http://schemas.microsoft.com/office/drawing/2014/main" id="{032B6694-1500-2C0D-EE9B-8C632FF4F593}"/>
              </a:ext>
            </a:extLst>
          </p:cNvPr>
          <p:cNvSpPr txBox="1"/>
          <p:nvPr/>
        </p:nvSpPr>
        <p:spPr>
          <a:xfrm>
            <a:off x="623021" y="1719183"/>
            <a:ext cx="10608754" cy="4637167"/>
          </a:xfrm>
          <a:prstGeom prst="rect">
            <a:avLst/>
          </a:prstGeom>
          <a:noFill/>
        </p:spPr>
        <p:txBody>
          <a:bodyPr wrap="square" lIns="91440" tIns="45720" rIns="91440" bIns="45720" anchor="t">
            <a:spAutoFit/>
          </a:bodyPr>
          <a:lstStyle/>
          <a:p>
            <a:pPr marL="0" marR="0" lvl="0" indent="0" algn="l" defTabSz="914400" rtl="0" eaLnBrk="1" fontAlgn="base" latinLnBrk="0" hangingPunct="1">
              <a:lnSpc>
                <a:spcPct val="100000"/>
              </a:lnSpc>
              <a:spcBef>
                <a:spcPts val="0"/>
              </a:spcBef>
              <a:spcAft>
                <a:spcPts val="40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a:ea typeface="+mn-ea"/>
                <a:cs typeface="+mn-cs"/>
              </a:rPr>
              <a:t>How does this facilitation guide/process work? Do I need to follow it </a:t>
            </a:r>
            <a:r>
              <a:rPr kumimoji="0" lang="en-US" sz="2000" b="1" i="1" u="none" strike="noStrike" kern="1200" cap="none" spc="0" normalizeH="0" baseline="0" noProof="0">
                <a:ln>
                  <a:noFill/>
                </a:ln>
                <a:solidFill>
                  <a:prstClr val="black"/>
                </a:solidFill>
                <a:effectLst/>
                <a:uLnTx/>
                <a:uFillTx/>
                <a:latin typeface="Aptos"/>
                <a:ea typeface="+mn-ea"/>
                <a:cs typeface="+mn-cs"/>
              </a:rPr>
              <a:t>exactly</a:t>
            </a:r>
            <a:r>
              <a:rPr kumimoji="0" lang="en-US" sz="2000" b="1" i="0" u="none" strike="noStrike" kern="1200" cap="none" spc="0" normalizeH="0" baseline="0" noProof="0">
                <a:ln>
                  <a:noFill/>
                </a:ln>
                <a:solidFill>
                  <a:prstClr val="black"/>
                </a:solidFill>
                <a:effectLst/>
                <a:uLnTx/>
                <a:uFillTx/>
                <a:latin typeface="Aptos"/>
                <a:ea typeface="+mn-ea"/>
                <a:cs typeface="+mn-cs"/>
              </a:rPr>
              <a:t>?</a:t>
            </a:r>
          </a:p>
          <a:p>
            <a:pPr marL="194310" marR="0" lvl="0" indent="-194310" algn="l" defTabSz="914400"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ptos"/>
                <a:ea typeface="+mn-ea"/>
                <a:cs typeface="+mn-cs"/>
              </a:rPr>
              <a:t>This facilitation guide is designed to support you through 5 one-hour meetings.</a:t>
            </a:r>
          </a:p>
          <a:p>
            <a:pPr marL="651510" marR="0" lvl="1" indent="-194310" algn="l" defTabSz="914400"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Aptos"/>
                <a:ea typeface="+mn-ea"/>
                <a:cs typeface="+mn-cs"/>
              </a:rPr>
              <a:t>Meeting 1</a:t>
            </a:r>
            <a:r>
              <a:rPr kumimoji="0" lang="en-US" sz="1400" b="0" i="0" u="none" strike="noStrike" kern="1200" cap="none" spc="0" normalizeH="0" baseline="0" noProof="0">
                <a:ln>
                  <a:noFill/>
                </a:ln>
                <a:solidFill>
                  <a:prstClr val="black"/>
                </a:solidFill>
                <a:effectLst/>
                <a:uLnTx/>
                <a:uFillTx/>
                <a:latin typeface="Aptos"/>
                <a:ea typeface="+mn-ea"/>
                <a:cs typeface="+mn-cs"/>
              </a:rPr>
              <a:t> outlines the process and tees you and your team up to decide whether this work is something you want to pursue. </a:t>
            </a:r>
          </a:p>
          <a:p>
            <a:pPr marL="651510" marR="0" lvl="1" indent="-194310" algn="l" defTabSz="914400"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Aptos"/>
                <a:ea typeface="+mn-ea"/>
                <a:cs typeface="+mn-cs"/>
              </a:rPr>
              <a:t>Meetings 2-5 </a:t>
            </a:r>
            <a:r>
              <a:rPr kumimoji="0" lang="en-US" sz="1400" b="0" i="0" u="none" strike="noStrike" kern="1200" cap="none" spc="0" normalizeH="0" baseline="0" noProof="0">
                <a:ln>
                  <a:noFill/>
                </a:ln>
                <a:solidFill>
                  <a:prstClr val="black"/>
                </a:solidFill>
                <a:effectLst/>
                <a:uLnTx/>
                <a:uFillTx/>
                <a:latin typeface="Aptos"/>
                <a:ea typeface="+mn-ea"/>
                <a:cs typeface="+mn-cs"/>
              </a:rPr>
              <a:t>help you understand common resource inequities, prioritize three areas for further investigation, and begin to action plan.</a:t>
            </a:r>
          </a:p>
          <a:p>
            <a:pPr marL="194310" marR="0" lvl="0" indent="-194310" algn="l" defTabSz="914400"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ptos"/>
                <a:ea typeface="+mn-ea"/>
                <a:cs typeface="+mn-cs"/>
              </a:rPr>
              <a:t>We’ve provided additional resources and guidance to support you and your team in implementing this work.</a:t>
            </a:r>
          </a:p>
          <a:p>
            <a:pPr marL="194310" marR="0" lvl="0" indent="-194310" algn="l" defTabSz="914400"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ptos"/>
                <a:ea typeface="+mn-ea"/>
                <a:cs typeface="+mn-cs"/>
              </a:rPr>
              <a:t>This is just a suggested meeting cadence. You should always feel free to add more meetings, increase the time allotted, or adjust anything else that would help your team take action to advance resource equity.</a:t>
            </a:r>
          </a:p>
          <a:p>
            <a:pPr marL="0" marR="0" lvl="0" indent="0" algn="l" defTabSz="914400" rtl="0" eaLnBrk="1" fontAlgn="base" latinLnBrk="0" hangingPunct="1">
              <a:lnSpc>
                <a:spcPct val="100000"/>
              </a:lnSpc>
              <a:spcBef>
                <a:spcPts val="120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a:ea typeface="+mn-ea"/>
                <a:cs typeface="+mn-cs"/>
              </a:rPr>
              <a:t>Do I need to adapt this content at all?</a:t>
            </a:r>
          </a:p>
          <a:p>
            <a:pPr marL="194310" marR="0" lvl="0" indent="-194310" algn="l" defTabSz="914400"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ptos"/>
                <a:ea typeface="+mn-ea"/>
                <a:cs typeface="+mn-cs"/>
              </a:rPr>
              <a:t>You can and should adapt these slides, and we’ve made that easy for you! The next slide has more detail. We’ll prompt you to:</a:t>
            </a:r>
          </a:p>
          <a:p>
            <a:pPr marL="651510" marR="0" lvl="1" indent="-194310" algn="l" defTabSz="914400"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ptos"/>
                <a:ea typeface="+mn-ea"/>
                <a:cs typeface="+mn-cs"/>
              </a:rPr>
              <a:t>Focus on resource inequities that are most relevant for your school size, population, and strategic priorities.</a:t>
            </a:r>
          </a:p>
          <a:p>
            <a:pPr marL="651510" marR="0" lvl="1" indent="-194310" algn="l" defTabSz="914400"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ptos"/>
                <a:ea typeface="+mn-ea"/>
                <a:cs typeface="+mn-cs"/>
              </a:rPr>
              <a:t>Dig deeper into data for demographic groups most relevant to your school’s specific context.</a:t>
            </a:r>
          </a:p>
          <a:p>
            <a:pPr marL="0" marR="0" lvl="0" indent="0" algn="l" defTabSz="914400" rtl="0" eaLnBrk="1" fontAlgn="base" latinLnBrk="0" hangingPunct="1">
              <a:lnSpc>
                <a:spcPct val="100000"/>
              </a:lnSpc>
              <a:spcBef>
                <a:spcPts val="120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a:ea typeface="+mn-ea"/>
                <a:cs typeface="+mn-cs"/>
              </a:rPr>
              <a:t>Who should be involved in these meetings?</a:t>
            </a:r>
          </a:p>
          <a:p>
            <a:pPr marL="194310" marR="0" lvl="0" indent="-194310" algn="l" defTabSz="914400"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ptos"/>
                <a:ea typeface="+mn-ea"/>
                <a:cs typeface="+mn-cs"/>
              </a:rPr>
              <a:t>We recommend selecting 4-5 key members of your school leadership team to participate in the initial process.</a:t>
            </a:r>
          </a:p>
          <a:p>
            <a:pPr marL="194310" marR="0" lvl="0" indent="-194310" algn="l" defTabSz="914400"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ptos"/>
                <a:ea typeface="+mn-ea"/>
                <a:cs typeface="+mn-cs"/>
              </a:rPr>
              <a:t>As you begin to unpack inequities and action plan, it’s critical to engage community members, students, educators, and other education advocates.</a:t>
            </a:r>
          </a:p>
        </p:txBody>
      </p:sp>
    </p:spTree>
    <p:extLst>
      <p:ext uri="{BB962C8B-B14F-4D97-AF65-F5344CB8AC3E}">
        <p14:creationId xmlns:p14="http://schemas.microsoft.com/office/powerpoint/2010/main" val="30465615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CE4AB-8E46-0DD9-BCCD-AEC7B7A73C0A}"/>
            </a:ext>
          </a:extLst>
        </p:cNvPr>
        <p:cNvGrpSpPr/>
        <p:nvPr/>
      </p:nvGrpSpPr>
      <p:grpSpPr>
        <a:xfrm>
          <a:off x="0" y="0"/>
          <a:ext cx="0" cy="0"/>
          <a:chOff x="0" y="0"/>
          <a:chExt cx="0" cy="0"/>
        </a:xfrm>
      </p:grpSpPr>
      <p:sp>
        <p:nvSpPr>
          <p:cNvPr id="15" name="Rounded Rectangle 14">
            <a:extLst>
              <a:ext uri="{FF2B5EF4-FFF2-40B4-BE49-F238E27FC236}">
                <a16:creationId xmlns:a16="http://schemas.microsoft.com/office/drawing/2014/main" id="{E779AAEC-6469-78C7-EF77-33EA83E7CBD4}"/>
              </a:ext>
            </a:extLst>
          </p:cNvPr>
          <p:cNvSpPr/>
          <p:nvPr/>
        </p:nvSpPr>
        <p:spPr>
          <a:xfrm>
            <a:off x="638364" y="2574569"/>
            <a:ext cx="8089797" cy="3366741"/>
          </a:xfrm>
          <a:prstGeom prst="roundRect">
            <a:avLst>
              <a:gd name="adj" fmla="val 2684"/>
            </a:avLst>
          </a:prstGeom>
          <a:solidFill>
            <a:schemeClr val="bg1"/>
          </a:solidFill>
          <a:ln w="25400">
            <a:solidFill>
              <a:schemeClr val="bg1">
                <a:lumMod val="95000"/>
              </a:schemeClr>
            </a:solidFill>
            <a:round/>
            <a:extLst>
              <a:ext uri="{C807C97D-BFC1-408E-A445-0C87EB9F89A2}">
                <ask:lineSketchStyleProps xmlns:ask="http://schemas.microsoft.com/office/drawing/2018/sketchyshapes" sd="1219033472">
                  <a:custGeom>
                    <a:avLst/>
                    <a:gdLst>
                      <a:gd name="connsiteX0" fmla="*/ 0 w 3624723"/>
                      <a:gd name="connsiteY0" fmla="*/ 0 h 3648584"/>
                      <a:gd name="connsiteX1" fmla="*/ 567873 w 3624723"/>
                      <a:gd name="connsiteY1" fmla="*/ 0 h 3648584"/>
                      <a:gd name="connsiteX2" fmla="*/ 1063252 w 3624723"/>
                      <a:gd name="connsiteY2" fmla="*/ 0 h 3648584"/>
                      <a:gd name="connsiteX3" fmla="*/ 1739867 w 3624723"/>
                      <a:gd name="connsiteY3" fmla="*/ 0 h 3648584"/>
                      <a:gd name="connsiteX4" fmla="*/ 2307740 w 3624723"/>
                      <a:gd name="connsiteY4" fmla="*/ 0 h 3648584"/>
                      <a:gd name="connsiteX5" fmla="*/ 2875614 w 3624723"/>
                      <a:gd name="connsiteY5" fmla="*/ 0 h 3648584"/>
                      <a:gd name="connsiteX6" fmla="*/ 3624723 w 3624723"/>
                      <a:gd name="connsiteY6" fmla="*/ 0 h 3648584"/>
                      <a:gd name="connsiteX7" fmla="*/ 3624723 w 3624723"/>
                      <a:gd name="connsiteY7" fmla="*/ 535126 h 3648584"/>
                      <a:gd name="connsiteX8" fmla="*/ 3624723 w 3624723"/>
                      <a:gd name="connsiteY8" fmla="*/ 1143223 h 3648584"/>
                      <a:gd name="connsiteX9" fmla="*/ 3624723 w 3624723"/>
                      <a:gd name="connsiteY9" fmla="*/ 1678349 h 3648584"/>
                      <a:gd name="connsiteX10" fmla="*/ 3624723 w 3624723"/>
                      <a:gd name="connsiteY10" fmla="*/ 2213474 h 3648584"/>
                      <a:gd name="connsiteX11" fmla="*/ 3624723 w 3624723"/>
                      <a:gd name="connsiteY11" fmla="*/ 2821572 h 3648584"/>
                      <a:gd name="connsiteX12" fmla="*/ 3624723 w 3624723"/>
                      <a:gd name="connsiteY12" fmla="*/ 3648584 h 3648584"/>
                      <a:gd name="connsiteX13" fmla="*/ 3129344 w 3624723"/>
                      <a:gd name="connsiteY13" fmla="*/ 3648584 h 3648584"/>
                      <a:gd name="connsiteX14" fmla="*/ 2452729 w 3624723"/>
                      <a:gd name="connsiteY14" fmla="*/ 3648584 h 3648584"/>
                      <a:gd name="connsiteX15" fmla="*/ 1921103 w 3624723"/>
                      <a:gd name="connsiteY15" fmla="*/ 3648584 h 3648584"/>
                      <a:gd name="connsiteX16" fmla="*/ 1316983 w 3624723"/>
                      <a:gd name="connsiteY16" fmla="*/ 3648584 h 3648584"/>
                      <a:gd name="connsiteX17" fmla="*/ 640368 w 3624723"/>
                      <a:gd name="connsiteY17" fmla="*/ 3648584 h 3648584"/>
                      <a:gd name="connsiteX18" fmla="*/ 0 w 3624723"/>
                      <a:gd name="connsiteY18" fmla="*/ 3648584 h 3648584"/>
                      <a:gd name="connsiteX19" fmla="*/ 0 w 3624723"/>
                      <a:gd name="connsiteY19" fmla="*/ 3149944 h 3648584"/>
                      <a:gd name="connsiteX20" fmla="*/ 0 w 3624723"/>
                      <a:gd name="connsiteY20" fmla="*/ 2614819 h 3648584"/>
                      <a:gd name="connsiteX21" fmla="*/ 0 w 3624723"/>
                      <a:gd name="connsiteY21" fmla="*/ 2043207 h 3648584"/>
                      <a:gd name="connsiteX22" fmla="*/ 0 w 3624723"/>
                      <a:gd name="connsiteY22" fmla="*/ 1362138 h 3648584"/>
                      <a:gd name="connsiteX23" fmla="*/ 0 w 3624723"/>
                      <a:gd name="connsiteY23" fmla="*/ 754041 h 3648584"/>
                      <a:gd name="connsiteX24" fmla="*/ 0 w 3624723"/>
                      <a:gd name="connsiteY24" fmla="*/ 0 h 364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24723" h="3648584" extrusionOk="0">
                        <a:moveTo>
                          <a:pt x="0" y="0"/>
                        </a:moveTo>
                        <a:cubicBezTo>
                          <a:pt x="124340" y="-14073"/>
                          <a:pt x="352761" y="-69"/>
                          <a:pt x="567873" y="0"/>
                        </a:cubicBezTo>
                        <a:cubicBezTo>
                          <a:pt x="782985" y="69"/>
                          <a:pt x="815697" y="-1548"/>
                          <a:pt x="1063252" y="0"/>
                        </a:cubicBezTo>
                        <a:cubicBezTo>
                          <a:pt x="1310807" y="1548"/>
                          <a:pt x="1403304" y="10828"/>
                          <a:pt x="1739867" y="0"/>
                        </a:cubicBezTo>
                        <a:cubicBezTo>
                          <a:pt x="2076430" y="-10828"/>
                          <a:pt x="2058646" y="-14593"/>
                          <a:pt x="2307740" y="0"/>
                        </a:cubicBezTo>
                        <a:cubicBezTo>
                          <a:pt x="2556834" y="14593"/>
                          <a:pt x="2641813" y="-22571"/>
                          <a:pt x="2875614" y="0"/>
                        </a:cubicBezTo>
                        <a:cubicBezTo>
                          <a:pt x="3109415" y="22571"/>
                          <a:pt x="3313388" y="-236"/>
                          <a:pt x="3624723" y="0"/>
                        </a:cubicBezTo>
                        <a:cubicBezTo>
                          <a:pt x="3606725" y="175805"/>
                          <a:pt x="3624282" y="336861"/>
                          <a:pt x="3624723" y="535126"/>
                        </a:cubicBezTo>
                        <a:cubicBezTo>
                          <a:pt x="3625164" y="733391"/>
                          <a:pt x="3605823" y="878195"/>
                          <a:pt x="3624723" y="1143223"/>
                        </a:cubicBezTo>
                        <a:cubicBezTo>
                          <a:pt x="3643623" y="1408251"/>
                          <a:pt x="3620389" y="1566423"/>
                          <a:pt x="3624723" y="1678349"/>
                        </a:cubicBezTo>
                        <a:cubicBezTo>
                          <a:pt x="3629057" y="1790275"/>
                          <a:pt x="3616114" y="2018691"/>
                          <a:pt x="3624723" y="2213474"/>
                        </a:cubicBezTo>
                        <a:cubicBezTo>
                          <a:pt x="3633332" y="2408257"/>
                          <a:pt x="3644556" y="2614273"/>
                          <a:pt x="3624723" y="2821572"/>
                        </a:cubicBezTo>
                        <a:cubicBezTo>
                          <a:pt x="3604890" y="3028871"/>
                          <a:pt x="3605442" y="3340825"/>
                          <a:pt x="3624723" y="3648584"/>
                        </a:cubicBezTo>
                        <a:cubicBezTo>
                          <a:pt x="3524989" y="3637396"/>
                          <a:pt x="3267100" y="3659777"/>
                          <a:pt x="3129344" y="3648584"/>
                        </a:cubicBezTo>
                        <a:cubicBezTo>
                          <a:pt x="2991588" y="3637391"/>
                          <a:pt x="2771636" y="3622026"/>
                          <a:pt x="2452729" y="3648584"/>
                        </a:cubicBezTo>
                        <a:cubicBezTo>
                          <a:pt x="2133823" y="3675142"/>
                          <a:pt x="2140689" y="3634346"/>
                          <a:pt x="1921103" y="3648584"/>
                        </a:cubicBezTo>
                        <a:cubicBezTo>
                          <a:pt x="1701517" y="3662822"/>
                          <a:pt x="1465637" y="3627275"/>
                          <a:pt x="1316983" y="3648584"/>
                        </a:cubicBezTo>
                        <a:cubicBezTo>
                          <a:pt x="1168329" y="3669893"/>
                          <a:pt x="933567" y="3647350"/>
                          <a:pt x="640368" y="3648584"/>
                        </a:cubicBezTo>
                        <a:cubicBezTo>
                          <a:pt x="347170" y="3649818"/>
                          <a:pt x="244466" y="3664399"/>
                          <a:pt x="0" y="3648584"/>
                        </a:cubicBezTo>
                        <a:cubicBezTo>
                          <a:pt x="14943" y="3464720"/>
                          <a:pt x="5765" y="3344300"/>
                          <a:pt x="0" y="3149944"/>
                        </a:cubicBezTo>
                        <a:cubicBezTo>
                          <a:pt x="-5765" y="2955588"/>
                          <a:pt x="22655" y="2761956"/>
                          <a:pt x="0" y="2614819"/>
                        </a:cubicBezTo>
                        <a:cubicBezTo>
                          <a:pt x="-22655" y="2467682"/>
                          <a:pt x="-11014" y="2281176"/>
                          <a:pt x="0" y="2043207"/>
                        </a:cubicBezTo>
                        <a:cubicBezTo>
                          <a:pt x="11014" y="1805238"/>
                          <a:pt x="25196" y="1552097"/>
                          <a:pt x="0" y="1362138"/>
                        </a:cubicBezTo>
                        <a:cubicBezTo>
                          <a:pt x="-25196" y="1172179"/>
                          <a:pt x="8498" y="931687"/>
                          <a:pt x="0" y="754041"/>
                        </a:cubicBezTo>
                        <a:cubicBezTo>
                          <a:pt x="-8498" y="576395"/>
                          <a:pt x="-7901" y="361797"/>
                          <a:pt x="0" y="0"/>
                        </a:cubicBezTo>
                        <a:close/>
                      </a:path>
                    </a:pathLst>
                  </a:custGeom>
                  <ask:type>
                    <ask:lineSketchNone/>
                  </ask:type>
                </ask:lineSketchStyleProps>
              </a:ext>
            </a:extLst>
          </a:ln>
          <a:effectLst>
            <a:outerShdw blurRad="121704" dist="50800" dir="2760000" algn="ctr" rotWithShape="0">
              <a:schemeClr val="tx1">
                <a:alpha val="4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hink-cell data - do not delete" hidden="1">
            <a:extLst>
              <a:ext uri="{FF2B5EF4-FFF2-40B4-BE49-F238E27FC236}">
                <a16:creationId xmlns:a16="http://schemas.microsoft.com/office/drawing/2014/main" id="{68EC9BDF-B1E3-7E4E-E481-3DF628B1A01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think-cell data - do not delete" hidden="1">
                        <a:extLst>
                          <a:ext uri="{FF2B5EF4-FFF2-40B4-BE49-F238E27FC236}">
                            <a16:creationId xmlns:a16="http://schemas.microsoft.com/office/drawing/2014/main" id="{68EC9BDF-B1E3-7E4E-E481-3DF628B1A01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Round Same Side Corner Rectangle 16">
            <a:extLst>
              <a:ext uri="{FF2B5EF4-FFF2-40B4-BE49-F238E27FC236}">
                <a16:creationId xmlns:a16="http://schemas.microsoft.com/office/drawing/2014/main" id="{BA96C5F7-3957-F4F5-017C-34B4788C2A3F}"/>
              </a:ext>
            </a:extLst>
          </p:cNvPr>
          <p:cNvSpPr/>
          <p:nvPr/>
        </p:nvSpPr>
        <p:spPr>
          <a:xfrm>
            <a:off x="625325" y="2572654"/>
            <a:ext cx="8102836" cy="594360"/>
          </a:xfrm>
          <a:custGeom>
            <a:avLst/>
            <a:gdLst>
              <a:gd name="connsiteX0" fmla="*/ 59840 w 8102836"/>
              <a:gd name="connsiteY0" fmla="*/ 0 h 594360"/>
              <a:gd name="connsiteX1" fmla="*/ 485608 w 8102836"/>
              <a:gd name="connsiteY1" fmla="*/ 0 h 594360"/>
              <a:gd name="connsiteX2" fmla="*/ 1230703 w 8102836"/>
              <a:gd name="connsiteY2" fmla="*/ 0 h 594360"/>
              <a:gd name="connsiteX3" fmla="*/ 1656471 w 8102836"/>
              <a:gd name="connsiteY3" fmla="*/ 0 h 594360"/>
              <a:gd name="connsiteX4" fmla="*/ 2401566 w 8102836"/>
              <a:gd name="connsiteY4" fmla="*/ 0 h 594360"/>
              <a:gd name="connsiteX5" fmla="*/ 2907166 w 8102836"/>
              <a:gd name="connsiteY5" fmla="*/ 0 h 594360"/>
              <a:gd name="connsiteX6" fmla="*/ 3332934 w 8102836"/>
              <a:gd name="connsiteY6" fmla="*/ 0 h 594360"/>
              <a:gd name="connsiteX7" fmla="*/ 3838534 w 8102836"/>
              <a:gd name="connsiteY7" fmla="*/ 0 h 594360"/>
              <a:gd name="connsiteX8" fmla="*/ 4583628 w 8102836"/>
              <a:gd name="connsiteY8" fmla="*/ 0 h 594360"/>
              <a:gd name="connsiteX9" fmla="*/ 5089228 w 8102836"/>
              <a:gd name="connsiteY9" fmla="*/ 0 h 594360"/>
              <a:gd name="connsiteX10" fmla="*/ 5514997 w 8102836"/>
              <a:gd name="connsiteY10" fmla="*/ 0 h 594360"/>
              <a:gd name="connsiteX11" fmla="*/ 6020596 w 8102836"/>
              <a:gd name="connsiteY11" fmla="*/ 0 h 594360"/>
              <a:gd name="connsiteX12" fmla="*/ 6606028 w 8102836"/>
              <a:gd name="connsiteY12" fmla="*/ 0 h 594360"/>
              <a:gd name="connsiteX13" fmla="*/ 7271291 w 8102836"/>
              <a:gd name="connsiteY13" fmla="*/ 0 h 594360"/>
              <a:gd name="connsiteX14" fmla="*/ 8042996 w 8102836"/>
              <a:gd name="connsiteY14" fmla="*/ 0 h 594360"/>
              <a:gd name="connsiteX15" fmla="*/ 8102836 w 8102836"/>
              <a:gd name="connsiteY15" fmla="*/ 59840 h 594360"/>
              <a:gd name="connsiteX16" fmla="*/ 8102836 w 8102836"/>
              <a:gd name="connsiteY16" fmla="*/ 594360 h 594360"/>
              <a:gd name="connsiteX17" fmla="*/ 8102836 w 8102836"/>
              <a:gd name="connsiteY17" fmla="*/ 594360 h 594360"/>
              <a:gd name="connsiteX18" fmla="*/ 7346571 w 8102836"/>
              <a:gd name="connsiteY18" fmla="*/ 594360 h 594360"/>
              <a:gd name="connsiteX19" fmla="*/ 6671335 w 8102836"/>
              <a:gd name="connsiteY19" fmla="*/ 594360 h 594360"/>
              <a:gd name="connsiteX20" fmla="*/ 6077127 w 8102836"/>
              <a:gd name="connsiteY20" fmla="*/ 594360 h 594360"/>
              <a:gd name="connsiteX21" fmla="*/ 5320862 w 8102836"/>
              <a:gd name="connsiteY21" fmla="*/ 594360 h 594360"/>
              <a:gd name="connsiteX22" fmla="*/ 4645626 w 8102836"/>
              <a:gd name="connsiteY22" fmla="*/ 594360 h 594360"/>
              <a:gd name="connsiteX23" fmla="*/ 3808333 w 8102836"/>
              <a:gd name="connsiteY23" fmla="*/ 594360 h 594360"/>
              <a:gd name="connsiteX24" fmla="*/ 2971040 w 8102836"/>
              <a:gd name="connsiteY24" fmla="*/ 594360 h 594360"/>
              <a:gd name="connsiteX25" fmla="*/ 2214775 w 8102836"/>
              <a:gd name="connsiteY25" fmla="*/ 594360 h 594360"/>
              <a:gd name="connsiteX26" fmla="*/ 1458510 w 8102836"/>
              <a:gd name="connsiteY26" fmla="*/ 594360 h 594360"/>
              <a:gd name="connsiteX27" fmla="*/ 702246 w 8102836"/>
              <a:gd name="connsiteY27" fmla="*/ 594360 h 594360"/>
              <a:gd name="connsiteX28" fmla="*/ 0 w 8102836"/>
              <a:gd name="connsiteY28" fmla="*/ 594360 h 594360"/>
              <a:gd name="connsiteX29" fmla="*/ 0 w 8102836"/>
              <a:gd name="connsiteY29" fmla="*/ 594360 h 594360"/>
              <a:gd name="connsiteX30" fmla="*/ 0 w 8102836"/>
              <a:gd name="connsiteY30" fmla="*/ 59840 h 594360"/>
              <a:gd name="connsiteX31" fmla="*/ 59840 w 8102836"/>
              <a:gd name="connsiteY31" fmla="*/ 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102836" h="594360" fill="none" extrusionOk="0">
                <a:moveTo>
                  <a:pt x="59840" y="0"/>
                </a:moveTo>
                <a:cubicBezTo>
                  <a:pt x="164828" y="19909"/>
                  <a:pt x="390347" y="7144"/>
                  <a:pt x="485608" y="0"/>
                </a:cubicBezTo>
                <a:cubicBezTo>
                  <a:pt x="580869" y="-7144"/>
                  <a:pt x="999595" y="-30346"/>
                  <a:pt x="1230703" y="0"/>
                </a:cubicBezTo>
                <a:cubicBezTo>
                  <a:pt x="1461811" y="30346"/>
                  <a:pt x="1529347" y="14237"/>
                  <a:pt x="1656471" y="0"/>
                </a:cubicBezTo>
                <a:cubicBezTo>
                  <a:pt x="1783595" y="-14237"/>
                  <a:pt x="2103177" y="12962"/>
                  <a:pt x="2401566" y="0"/>
                </a:cubicBezTo>
                <a:cubicBezTo>
                  <a:pt x="2699955" y="-12962"/>
                  <a:pt x="2774897" y="-12042"/>
                  <a:pt x="2907166" y="0"/>
                </a:cubicBezTo>
                <a:cubicBezTo>
                  <a:pt x="3039435" y="12042"/>
                  <a:pt x="3149828" y="16495"/>
                  <a:pt x="3332934" y="0"/>
                </a:cubicBezTo>
                <a:cubicBezTo>
                  <a:pt x="3516040" y="-16495"/>
                  <a:pt x="3647001" y="3296"/>
                  <a:pt x="3838534" y="0"/>
                </a:cubicBezTo>
                <a:cubicBezTo>
                  <a:pt x="4030067" y="-3296"/>
                  <a:pt x="4399928" y="6188"/>
                  <a:pt x="4583628" y="0"/>
                </a:cubicBezTo>
                <a:cubicBezTo>
                  <a:pt x="4767328" y="-6188"/>
                  <a:pt x="4898314" y="19659"/>
                  <a:pt x="5089228" y="0"/>
                </a:cubicBezTo>
                <a:cubicBezTo>
                  <a:pt x="5280142" y="-19659"/>
                  <a:pt x="5352917" y="9193"/>
                  <a:pt x="5514997" y="0"/>
                </a:cubicBezTo>
                <a:cubicBezTo>
                  <a:pt x="5677077" y="-9193"/>
                  <a:pt x="5884321" y="4358"/>
                  <a:pt x="6020596" y="0"/>
                </a:cubicBezTo>
                <a:cubicBezTo>
                  <a:pt x="6156871" y="-4358"/>
                  <a:pt x="6422462" y="-23151"/>
                  <a:pt x="6606028" y="0"/>
                </a:cubicBezTo>
                <a:cubicBezTo>
                  <a:pt x="6789594" y="23151"/>
                  <a:pt x="6953478" y="-4069"/>
                  <a:pt x="7271291" y="0"/>
                </a:cubicBezTo>
                <a:cubicBezTo>
                  <a:pt x="7589104" y="4069"/>
                  <a:pt x="7800937" y="-34159"/>
                  <a:pt x="8042996" y="0"/>
                </a:cubicBezTo>
                <a:cubicBezTo>
                  <a:pt x="8077208" y="2991"/>
                  <a:pt x="8106164" y="28339"/>
                  <a:pt x="8102836" y="59840"/>
                </a:cubicBezTo>
                <a:cubicBezTo>
                  <a:pt x="8106257" y="176148"/>
                  <a:pt x="8101615" y="486817"/>
                  <a:pt x="8102836" y="594360"/>
                </a:cubicBezTo>
                <a:lnTo>
                  <a:pt x="8102836" y="594360"/>
                </a:lnTo>
                <a:cubicBezTo>
                  <a:pt x="7904752" y="577882"/>
                  <a:pt x="7534653" y="579481"/>
                  <a:pt x="7346571" y="594360"/>
                </a:cubicBezTo>
                <a:cubicBezTo>
                  <a:pt x="7158489" y="609239"/>
                  <a:pt x="6879146" y="615697"/>
                  <a:pt x="6671335" y="594360"/>
                </a:cubicBezTo>
                <a:cubicBezTo>
                  <a:pt x="6463524" y="573023"/>
                  <a:pt x="6244037" y="606436"/>
                  <a:pt x="6077127" y="594360"/>
                </a:cubicBezTo>
                <a:cubicBezTo>
                  <a:pt x="5910217" y="582284"/>
                  <a:pt x="5548942" y="584715"/>
                  <a:pt x="5320862" y="594360"/>
                </a:cubicBezTo>
                <a:cubicBezTo>
                  <a:pt x="5092782" y="604005"/>
                  <a:pt x="4968140" y="585761"/>
                  <a:pt x="4645626" y="594360"/>
                </a:cubicBezTo>
                <a:cubicBezTo>
                  <a:pt x="4323112" y="602959"/>
                  <a:pt x="4043564" y="620800"/>
                  <a:pt x="3808333" y="594360"/>
                </a:cubicBezTo>
                <a:cubicBezTo>
                  <a:pt x="3573102" y="567920"/>
                  <a:pt x="3223420" y="589956"/>
                  <a:pt x="2971040" y="594360"/>
                </a:cubicBezTo>
                <a:cubicBezTo>
                  <a:pt x="2718660" y="598764"/>
                  <a:pt x="2465637" y="603550"/>
                  <a:pt x="2214775" y="594360"/>
                </a:cubicBezTo>
                <a:cubicBezTo>
                  <a:pt x="1963913" y="585170"/>
                  <a:pt x="1655034" y="577033"/>
                  <a:pt x="1458510" y="594360"/>
                </a:cubicBezTo>
                <a:cubicBezTo>
                  <a:pt x="1261987" y="611687"/>
                  <a:pt x="969798" y="592711"/>
                  <a:pt x="702246" y="594360"/>
                </a:cubicBezTo>
                <a:cubicBezTo>
                  <a:pt x="434694" y="596009"/>
                  <a:pt x="272352" y="593757"/>
                  <a:pt x="0" y="594360"/>
                </a:cubicBezTo>
                <a:lnTo>
                  <a:pt x="0" y="594360"/>
                </a:lnTo>
                <a:cubicBezTo>
                  <a:pt x="-16945" y="445176"/>
                  <a:pt x="5905" y="241053"/>
                  <a:pt x="0" y="59840"/>
                </a:cubicBezTo>
                <a:cubicBezTo>
                  <a:pt x="-5696" y="28904"/>
                  <a:pt x="26287" y="7619"/>
                  <a:pt x="59840" y="0"/>
                </a:cubicBezTo>
                <a:close/>
              </a:path>
              <a:path w="8102836" h="594360" stroke="0" extrusionOk="0">
                <a:moveTo>
                  <a:pt x="59840" y="0"/>
                </a:moveTo>
                <a:cubicBezTo>
                  <a:pt x="247920" y="-17334"/>
                  <a:pt x="440983" y="-28142"/>
                  <a:pt x="645271" y="0"/>
                </a:cubicBezTo>
                <a:cubicBezTo>
                  <a:pt x="849559" y="28142"/>
                  <a:pt x="893028" y="28"/>
                  <a:pt x="1071040" y="0"/>
                </a:cubicBezTo>
                <a:cubicBezTo>
                  <a:pt x="1249052" y="-28"/>
                  <a:pt x="1542525" y="18714"/>
                  <a:pt x="1895966" y="0"/>
                </a:cubicBezTo>
                <a:cubicBezTo>
                  <a:pt x="2249407" y="-18714"/>
                  <a:pt x="2269610" y="5697"/>
                  <a:pt x="2481397" y="0"/>
                </a:cubicBezTo>
                <a:cubicBezTo>
                  <a:pt x="2693184" y="-5697"/>
                  <a:pt x="2859694" y="-4399"/>
                  <a:pt x="3066829" y="0"/>
                </a:cubicBezTo>
                <a:cubicBezTo>
                  <a:pt x="3273964" y="4399"/>
                  <a:pt x="3547994" y="16556"/>
                  <a:pt x="3891755" y="0"/>
                </a:cubicBezTo>
                <a:cubicBezTo>
                  <a:pt x="4235516" y="-16556"/>
                  <a:pt x="4225079" y="22987"/>
                  <a:pt x="4397355" y="0"/>
                </a:cubicBezTo>
                <a:cubicBezTo>
                  <a:pt x="4569631" y="-22987"/>
                  <a:pt x="4810691" y="32822"/>
                  <a:pt x="5222281" y="0"/>
                </a:cubicBezTo>
                <a:cubicBezTo>
                  <a:pt x="5633871" y="-32822"/>
                  <a:pt x="5830467" y="819"/>
                  <a:pt x="6047207" y="0"/>
                </a:cubicBezTo>
                <a:cubicBezTo>
                  <a:pt x="6263947" y="-819"/>
                  <a:pt x="6524174" y="11621"/>
                  <a:pt x="6712470" y="0"/>
                </a:cubicBezTo>
                <a:cubicBezTo>
                  <a:pt x="6900766" y="-11621"/>
                  <a:pt x="7557817" y="56989"/>
                  <a:pt x="8042996" y="0"/>
                </a:cubicBezTo>
                <a:cubicBezTo>
                  <a:pt x="8078537" y="-6835"/>
                  <a:pt x="8105333" y="34547"/>
                  <a:pt x="8102836" y="59840"/>
                </a:cubicBezTo>
                <a:cubicBezTo>
                  <a:pt x="8128488" y="290770"/>
                  <a:pt x="8086885" y="393603"/>
                  <a:pt x="8102836" y="594360"/>
                </a:cubicBezTo>
                <a:lnTo>
                  <a:pt x="8102836" y="594360"/>
                </a:lnTo>
                <a:cubicBezTo>
                  <a:pt x="7819664" y="605656"/>
                  <a:pt x="7734188" y="573333"/>
                  <a:pt x="7508628" y="594360"/>
                </a:cubicBezTo>
                <a:cubicBezTo>
                  <a:pt x="7283068" y="615387"/>
                  <a:pt x="7021600" y="571356"/>
                  <a:pt x="6833392" y="594360"/>
                </a:cubicBezTo>
                <a:cubicBezTo>
                  <a:pt x="6645184" y="617364"/>
                  <a:pt x="6258000" y="571534"/>
                  <a:pt x="6077127" y="594360"/>
                </a:cubicBezTo>
                <a:cubicBezTo>
                  <a:pt x="5896254" y="617186"/>
                  <a:pt x="5589760" y="560624"/>
                  <a:pt x="5320862" y="594360"/>
                </a:cubicBezTo>
                <a:cubicBezTo>
                  <a:pt x="5051964" y="628096"/>
                  <a:pt x="4747802" y="563644"/>
                  <a:pt x="4564598" y="594360"/>
                </a:cubicBezTo>
                <a:cubicBezTo>
                  <a:pt x="4381394" y="625076"/>
                  <a:pt x="4282146" y="604364"/>
                  <a:pt x="4132446" y="594360"/>
                </a:cubicBezTo>
                <a:cubicBezTo>
                  <a:pt x="3982746" y="584356"/>
                  <a:pt x="3756059" y="575726"/>
                  <a:pt x="3619267" y="594360"/>
                </a:cubicBezTo>
                <a:cubicBezTo>
                  <a:pt x="3482475" y="612994"/>
                  <a:pt x="3212356" y="575727"/>
                  <a:pt x="2863002" y="594360"/>
                </a:cubicBezTo>
                <a:cubicBezTo>
                  <a:pt x="2513649" y="612993"/>
                  <a:pt x="2450036" y="589115"/>
                  <a:pt x="2268794" y="594360"/>
                </a:cubicBezTo>
                <a:cubicBezTo>
                  <a:pt x="2087552" y="599605"/>
                  <a:pt x="1961961" y="602598"/>
                  <a:pt x="1755614" y="594360"/>
                </a:cubicBezTo>
                <a:cubicBezTo>
                  <a:pt x="1549267" y="586122"/>
                  <a:pt x="1328028" y="600008"/>
                  <a:pt x="999350" y="594360"/>
                </a:cubicBezTo>
                <a:cubicBezTo>
                  <a:pt x="670672" y="588712"/>
                  <a:pt x="486479" y="583434"/>
                  <a:pt x="0" y="594360"/>
                </a:cubicBezTo>
                <a:lnTo>
                  <a:pt x="0" y="594360"/>
                </a:lnTo>
                <a:cubicBezTo>
                  <a:pt x="-14947" y="476879"/>
                  <a:pt x="-2642" y="277922"/>
                  <a:pt x="0" y="59840"/>
                </a:cubicBezTo>
                <a:cubicBezTo>
                  <a:pt x="3450" y="27999"/>
                  <a:pt x="28218" y="4805"/>
                  <a:pt x="59840" y="0"/>
                </a:cubicBezTo>
                <a:close/>
              </a:path>
            </a:pathLst>
          </a:custGeom>
          <a:solidFill>
            <a:schemeClr val="bg1">
              <a:lumMod val="95000"/>
            </a:schemeClr>
          </a:solidFill>
          <a:ln>
            <a:noFill/>
            <a:round/>
            <a:extLst>
              <a:ext uri="{C807C97D-BFC1-408E-A445-0C87EB9F89A2}">
                <ask:lineSketchStyleProps xmlns:ask="http://schemas.microsoft.com/office/drawing/2018/sketchyshapes" sd="1219033472">
                  <a:prstGeom prst="round2SameRect">
                    <a:avLst>
                      <a:gd name="adj1" fmla="val 10068"/>
                      <a:gd name="adj2" fmla="val 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2" name="TextBox 21">
            <a:extLst>
              <a:ext uri="{FF2B5EF4-FFF2-40B4-BE49-F238E27FC236}">
                <a16:creationId xmlns:a16="http://schemas.microsoft.com/office/drawing/2014/main" id="{B51EC4E2-738A-9667-E6B6-6BB7E2A9F0C1}"/>
              </a:ext>
            </a:extLst>
          </p:cNvPr>
          <p:cNvSpPr txBox="1"/>
          <p:nvPr/>
        </p:nvSpPr>
        <p:spPr>
          <a:xfrm>
            <a:off x="1468838" y="1693691"/>
            <a:ext cx="7675162"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a:latin typeface="Aptos" panose="020B0004020202020204" pitchFamily="34" charset="0"/>
              </a:rPr>
              <a:t>For example:</a:t>
            </a:r>
            <a:r>
              <a:rPr lang="en-US" sz="1300">
                <a:latin typeface="Aptos" panose="020B0004020202020204" pitchFamily="34" charset="0"/>
              </a:rPr>
              <a:t> At this school, student survey data reveals that Hispanic/Latinx and Black/African American students are </a:t>
            </a:r>
            <a:r>
              <a:rPr lang="en-US" sz="1300" i="1">
                <a:latin typeface="Aptos" panose="020B0004020202020204" pitchFamily="34" charset="0"/>
              </a:rPr>
              <a:t>less likely</a:t>
            </a:r>
            <a:r>
              <a:rPr lang="en-US" sz="1300">
                <a:latin typeface="Aptos" panose="020B0004020202020204" pitchFamily="34" charset="0"/>
              </a:rPr>
              <a:t> to be satisfied with the amount of time they spend in arts and enrichment.</a:t>
            </a:r>
            <a:endParaRPr kumimoji="0" lang="en-US" sz="1300" i="0" u="none" strike="noStrike" kern="1200" cap="none" spc="0" normalizeH="0" baseline="0" noProof="0">
              <a:ln>
                <a:noFill/>
              </a:ln>
              <a:solidFill>
                <a:prstClr val="black"/>
              </a:solidFill>
              <a:effectLst/>
              <a:uLnTx/>
              <a:uFillTx/>
              <a:latin typeface="Aptos" panose="020B0004020202020204" pitchFamily="34" charset="0"/>
            </a:endParaRPr>
          </a:p>
        </p:txBody>
      </p:sp>
      <p:sp>
        <p:nvSpPr>
          <p:cNvPr id="26" name="TextBox 25">
            <a:extLst>
              <a:ext uri="{FF2B5EF4-FFF2-40B4-BE49-F238E27FC236}">
                <a16:creationId xmlns:a16="http://schemas.microsoft.com/office/drawing/2014/main" id="{4318AB94-8A1D-1854-5F97-1F621C2B3A13}"/>
              </a:ext>
            </a:extLst>
          </p:cNvPr>
          <p:cNvSpPr txBox="1"/>
          <p:nvPr/>
        </p:nvSpPr>
        <p:spPr>
          <a:xfrm>
            <a:off x="647863" y="6326080"/>
            <a:ext cx="8691271" cy="400110"/>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Note: We show sample Panorama data here, but data from other sources could be useful (e.g., school-specific surveys, anecdotal evidence, interviews).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Source: ARE analysis of common trends in middle schools.</a:t>
            </a:r>
          </a:p>
        </p:txBody>
      </p:sp>
      <p:sp>
        <p:nvSpPr>
          <p:cNvPr id="31" name="Rectangle 30">
            <a:extLst>
              <a:ext uri="{FF2B5EF4-FFF2-40B4-BE49-F238E27FC236}">
                <a16:creationId xmlns:a16="http://schemas.microsoft.com/office/drawing/2014/main" id="{3265D8DB-2449-61A1-52F9-1B4A7788894E}"/>
              </a:ext>
            </a:extLst>
          </p:cNvPr>
          <p:cNvSpPr/>
          <p:nvPr/>
        </p:nvSpPr>
        <p:spPr>
          <a:xfrm>
            <a:off x="738121" y="2625481"/>
            <a:ext cx="7888085" cy="408580"/>
          </a:xfrm>
          <a:prstGeom prst="rect">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kumimoji="0" lang="en-US" sz="1100" b="1" i="0" strike="noStrike" kern="1200" cap="none" spc="0" normalizeH="0" baseline="0" noProof="0">
                <a:ln>
                  <a:noFill/>
                </a:ln>
                <a:effectLst/>
                <a:uLnTx/>
                <a:uFillTx/>
                <a:latin typeface="Aptos" panose="020B0004020202020204"/>
              </a:rPr>
              <a:t>STUDENT SURVEY </a:t>
            </a:r>
            <a:br>
              <a:rPr kumimoji="0" lang="en-US" sz="1400" i="0" u="none" strike="noStrike" kern="1200" cap="none" spc="0" normalizeH="0" baseline="0" noProof="0">
                <a:ln>
                  <a:noFill/>
                </a:ln>
                <a:effectLst/>
                <a:uLnTx/>
                <a:uFillTx/>
                <a:latin typeface="Aptos" panose="020B0004020202020204"/>
              </a:rPr>
            </a:br>
            <a:r>
              <a:rPr kumimoji="0" lang="en-US" sz="1300" i="0" u="none" strike="noStrike" kern="1200" cap="none" spc="0" normalizeH="0" baseline="0" noProof="0">
                <a:ln>
                  <a:noFill/>
                </a:ln>
                <a:effectLst/>
                <a:uLnTx/>
                <a:uFillTx/>
                <a:latin typeface="Aptos" panose="020B0004020202020204"/>
              </a:rPr>
              <a:t>How happy are you with the amount of time you spend in specials or enrichment (art, music, PE, etc.)?</a:t>
            </a:r>
          </a:p>
        </p:txBody>
      </p:sp>
      <p:sp>
        <p:nvSpPr>
          <p:cNvPr id="35" name="TextBox 34">
            <a:extLst>
              <a:ext uri="{FF2B5EF4-FFF2-40B4-BE49-F238E27FC236}">
                <a16:creationId xmlns:a16="http://schemas.microsoft.com/office/drawing/2014/main" id="{AD784C3F-89F6-2788-3B64-B74C2416CAF4}"/>
              </a:ext>
            </a:extLst>
          </p:cNvPr>
          <p:cNvSpPr txBox="1"/>
          <p:nvPr/>
        </p:nvSpPr>
        <p:spPr>
          <a:xfrm>
            <a:off x="716972" y="3583082"/>
            <a:ext cx="1761823" cy="1600438"/>
          </a:xfrm>
          <a:prstGeom prst="rect">
            <a:avLst/>
          </a:prstGeom>
          <a:noFill/>
        </p:spPr>
        <p:txBody>
          <a:bodyPr wrap="square" rtlCol="0" anchor="ctr">
            <a:spAutoFit/>
          </a:bodyPr>
          <a:lstStyle/>
          <a:p>
            <a:pPr algn="r">
              <a:spcAft>
                <a:spcPts val="3000"/>
              </a:spcAft>
            </a:pPr>
            <a:r>
              <a:rPr lang="en-US" sz="1200">
                <a:latin typeface="Aptos" panose="020B0004020202020204" pitchFamily="34" charset="0"/>
              </a:rPr>
              <a:t>White</a:t>
            </a:r>
            <a:endParaRPr lang="en-US" sz="1600">
              <a:latin typeface="Aptos" panose="020B0004020202020204" pitchFamily="34" charset="0"/>
            </a:endParaRPr>
          </a:p>
          <a:p>
            <a:pPr algn="r">
              <a:spcAft>
                <a:spcPts val="3000"/>
              </a:spcAft>
            </a:pPr>
            <a:r>
              <a:rPr lang="en-US" sz="1200">
                <a:latin typeface="Aptos" panose="020B0004020202020204" pitchFamily="34" charset="0"/>
              </a:rPr>
              <a:t>Hispanic or Latinx</a:t>
            </a:r>
          </a:p>
          <a:p>
            <a:pPr algn="r">
              <a:spcAft>
                <a:spcPts val="3000"/>
              </a:spcAft>
            </a:pPr>
            <a:r>
              <a:rPr lang="en-US" sz="1200">
                <a:latin typeface="Aptos" panose="020B0004020202020204" pitchFamily="34" charset="0"/>
              </a:rPr>
              <a:t>Black or African American</a:t>
            </a:r>
            <a:endParaRPr lang="en-US">
              <a:latin typeface="Aptos" panose="020B0004020202020204" pitchFamily="34" charset="0"/>
            </a:endParaRPr>
          </a:p>
        </p:txBody>
      </p:sp>
      <p:sp>
        <p:nvSpPr>
          <p:cNvPr id="37" name="Rectangle 36">
            <a:extLst>
              <a:ext uri="{FF2B5EF4-FFF2-40B4-BE49-F238E27FC236}">
                <a16:creationId xmlns:a16="http://schemas.microsoft.com/office/drawing/2014/main" id="{97045B07-E4A8-D1DE-C22C-9E6841ACE0A2}"/>
              </a:ext>
            </a:extLst>
          </p:cNvPr>
          <p:cNvSpPr/>
          <p:nvPr/>
        </p:nvSpPr>
        <p:spPr>
          <a:xfrm>
            <a:off x="9339135" y="1313732"/>
            <a:ext cx="2852864" cy="5544268"/>
          </a:xfrm>
          <a:prstGeom prst="rect">
            <a:avLst/>
          </a:prstGeom>
          <a:solidFill>
            <a:srgbClr val="9A8700">
              <a:alpha val="2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38" name="TextBox 37">
            <a:extLst>
              <a:ext uri="{FF2B5EF4-FFF2-40B4-BE49-F238E27FC236}">
                <a16:creationId xmlns:a16="http://schemas.microsoft.com/office/drawing/2014/main" id="{43427352-F602-55F8-9613-B3F4F8208FA4}"/>
              </a:ext>
            </a:extLst>
          </p:cNvPr>
          <p:cNvSpPr txBox="1"/>
          <p:nvPr/>
        </p:nvSpPr>
        <p:spPr>
          <a:xfrm>
            <a:off x="9716236" y="2108556"/>
            <a:ext cx="2131332" cy="3703578"/>
          </a:xfrm>
          <a:prstGeom prst="rect">
            <a:avLst/>
          </a:prstGeom>
          <a:noFill/>
        </p:spPr>
        <p:txBody>
          <a:bodyPr wrap="square" lIns="91440" tIns="45720" rIns="91440" bIns="45720" anchor="t">
            <a:spAutoFit/>
          </a:bodyPr>
          <a:lstStyle/>
          <a:p>
            <a:pPr algn="l" rtl="0" fontAlgn="base">
              <a:spcAft>
                <a:spcPts val="400"/>
              </a:spcAft>
            </a:pPr>
            <a:r>
              <a:rPr lang="en-US" sz="1300" b="1" i="0">
                <a:effectLst/>
                <a:latin typeface="Aptos"/>
              </a:rPr>
              <a:t>Do we think this resource inequity exists in our school?</a:t>
            </a:r>
          </a:p>
          <a:p>
            <a:pPr marL="194310" indent="-194310" algn="l" rtl="0" fontAlgn="base">
              <a:spcAft>
                <a:spcPts val="400"/>
              </a:spcAft>
              <a:buFont typeface="Arial" panose="020B0604020202020204" pitchFamily="34" charset="0"/>
              <a:buChar char="•"/>
            </a:pPr>
            <a:r>
              <a:rPr lang="en-US" sz="1300">
                <a:latin typeface="Aptos"/>
              </a:rPr>
              <a:t>Do participation rates </a:t>
            </a:r>
            <a:br>
              <a:rPr lang="en-US" sz="1300">
                <a:latin typeface="Aptos"/>
              </a:rPr>
            </a:br>
            <a:r>
              <a:rPr lang="en-US" sz="1300">
                <a:latin typeface="Aptos"/>
              </a:rPr>
              <a:t>in art programs, enrichment courses, student clubs, after-school extracurriculars, etc. vary across student groups?</a:t>
            </a:r>
          </a:p>
          <a:p>
            <a:pPr algn="l" rtl="0" fontAlgn="base">
              <a:spcBef>
                <a:spcPts val="1200"/>
              </a:spcBef>
            </a:pPr>
            <a:r>
              <a:rPr lang="en-US" sz="1300" b="1" i="0">
                <a:effectLst/>
                <a:latin typeface="Aptos"/>
              </a:rPr>
              <a:t>What quantitative or qualitative data could help us assess this in </a:t>
            </a:r>
            <a:br>
              <a:rPr lang="en-US" sz="1300" b="1" i="0">
                <a:effectLst/>
                <a:latin typeface="Aptos"/>
              </a:rPr>
            </a:br>
            <a:r>
              <a:rPr lang="en-US" sz="1300" b="1" i="0">
                <a:effectLst/>
                <a:latin typeface="Aptos"/>
              </a:rPr>
              <a:t>our school?</a:t>
            </a:r>
            <a:endParaRPr lang="en-US" sz="1300" b="1">
              <a:latin typeface="Aptos" panose="020B0004020202020204" pitchFamily="34" charset="0"/>
            </a:endParaRPr>
          </a:p>
          <a:p>
            <a:pPr algn="l" rtl="0" fontAlgn="base">
              <a:spcBef>
                <a:spcPts val="1200"/>
              </a:spcBef>
            </a:pPr>
            <a:r>
              <a:rPr lang="en-US" sz="1300" b="1" i="0">
                <a:effectLst/>
                <a:latin typeface="Aptos"/>
              </a:rPr>
              <a:t>Do we want to prioritize this—yes, no, or maybe?</a:t>
            </a:r>
          </a:p>
        </p:txBody>
      </p:sp>
      <p:sp>
        <p:nvSpPr>
          <p:cNvPr id="39" name="Rectangle 38">
            <a:extLst>
              <a:ext uri="{FF2B5EF4-FFF2-40B4-BE49-F238E27FC236}">
                <a16:creationId xmlns:a16="http://schemas.microsoft.com/office/drawing/2014/main" id="{F213C017-061D-8312-671A-12D6624516CE}"/>
              </a:ext>
            </a:extLst>
          </p:cNvPr>
          <p:cNvSpPr/>
          <p:nvPr/>
        </p:nvSpPr>
        <p:spPr>
          <a:xfrm>
            <a:off x="9339135" y="1313732"/>
            <a:ext cx="2852865" cy="471990"/>
          </a:xfrm>
          <a:prstGeom prst="rect">
            <a:avLst/>
          </a:prstGeom>
          <a:solidFill>
            <a:srgbClr val="9A8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40" name="TextBox 39">
            <a:extLst>
              <a:ext uri="{FF2B5EF4-FFF2-40B4-BE49-F238E27FC236}">
                <a16:creationId xmlns:a16="http://schemas.microsoft.com/office/drawing/2014/main" id="{8E37B539-AEFE-8347-9222-4F7CC99C6D39}"/>
              </a:ext>
            </a:extLst>
          </p:cNvPr>
          <p:cNvSpPr txBox="1"/>
          <p:nvPr/>
        </p:nvSpPr>
        <p:spPr>
          <a:xfrm>
            <a:off x="9339134" y="1427917"/>
            <a:ext cx="2852865"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DISCUSSION QUESTIONS</a:t>
            </a:r>
          </a:p>
        </p:txBody>
      </p:sp>
      <p:sp>
        <p:nvSpPr>
          <p:cNvPr id="41" name="Rectangle 40">
            <a:extLst>
              <a:ext uri="{FF2B5EF4-FFF2-40B4-BE49-F238E27FC236}">
                <a16:creationId xmlns:a16="http://schemas.microsoft.com/office/drawing/2014/main" id="{07F75FC2-42BD-BD28-12D6-D5AC99C546B0}"/>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itle 1">
            <a:extLst>
              <a:ext uri="{FF2B5EF4-FFF2-40B4-BE49-F238E27FC236}">
                <a16:creationId xmlns:a16="http://schemas.microsoft.com/office/drawing/2014/main" id="{3D6A1048-0124-6B1A-1BCF-06A826778E46}"/>
              </a:ext>
            </a:extLst>
          </p:cNvPr>
          <p:cNvSpPr txBox="1">
            <a:spLocks/>
          </p:cNvSpPr>
          <p:nvPr/>
        </p:nvSpPr>
        <p:spPr>
          <a:xfrm>
            <a:off x="342900" y="150338"/>
            <a:ext cx="9208873"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a:t>
            </a:r>
            <a:r>
              <a:rPr lang="en-US" sz="1200" b="1" spc="100">
                <a:solidFill>
                  <a:schemeClr val="bg1"/>
                </a:solidFill>
                <a:latin typeface="Aptos ExtraBold" panose="020B0004020202020204" pitchFamily="34" charset="0"/>
                <a:ea typeface="+mn-ea"/>
                <a:cs typeface="+mn-cs"/>
              </a:rPr>
              <a:t>7</a:t>
            </a:r>
            <a:endPar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endParaRPr>
          </a:p>
          <a:p>
            <a:pPr>
              <a:lnSpc>
                <a:spcPts val="2940"/>
              </a:lnSpc>
              <a:defRPr/>
            </a:pPr>
            <a:r>
              <a:rPr lang="en-US" sz="2300">
                <a:solidFill>
                  <a:schemeClr val="bg1"/>
                </a:solidFill>
                <a:latin typeface="Aptos Narrow" panose="020B0004020202020204" pitchFamily="34" charset="0"/>
              </a:rPr>
              <a:t>Students of color and students from low-income backgrounds are less likely than their peers to have access to arts and enrichment opportunities.</a:t>
            </a:r>
          </a:p>
        </p:txBody>
      </p:sp>
      <p:pic>
        <p:nvPicPr>
          <p:cNvPr id="3" name="Picture 2">
            <a:extLst>
              <a:ext uri="{FF2B5EF4-FFF2-40B4-BE49-F238E27FC236}">
                <a16:creationId xmlns:a16="http://schemas.microsoft.com/office/drawing/2014/main" id="{B89CFA4C-799E-0E30-19DA-44B2C0293F4B}"/>
              </a:ext>
            </a:extLst>
          </p:cNvPr>
          <p:cNvPicPr>
            <a:picLocks noChangeAspect="1"/>
          </p:cNvPicPr>
          <p:nvPr/>
        </p:nvPicPr>
        <p:blipFill>
          <a:blip r:embed="rId6"/>
          <a:stretch>
            <a:fillRect/>
          </a:stretch>
        </p:blipFill>
        <p:spPr>
          <a:xfrm>
            <a:off x="10928939" y="217014"/>
            <a:ext cx="1088973" cy="914847"/>
          </a:xfrm>
          <a:prstGeom prst="rect">
            <a:avLst/>
          </a:prstGeom>
        </p:spPr>
      </p:pic>
      <p:sp>
        <p:nvSpPr>
          <p:cNvPr id="45" name="Rectangle 44">
            <a:extLst>
              <a:ext uri="{FF2B5EF4-FFF2-40B4-BE49-F238E27FC236}">
                <a16:creationId xmlns:a16="http://schemas.microsoft.com/office/drawing/2014/main" id="{0E324251-673B-142A-9EFE-3FA8C72227AE}"/>
              </a:ext>
            </a:extLst>
          </p:cNvPr>
          <p:cNvSpPr/>
          <p:nvPr/>
        </p:nvSpPr>
        <p:spPr>
          <a:xfrm>
            <a:off x="10939047" y="397213"/>
            <a:ext cx="1097337"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rgbClr val="9A8700"/>
                  </a:outerShdw>
                </a:effectLst>
                <a:latin typeface="Aptos" panose="020B0004020202020204" pitchFamily="34" charset="0"/>
              </a:rPr>
              <a:t>Empowering, Rigorous Content</a:t>
            </a:r>
          </a:p>
        </p:txBody>
      </p:sp>
      <p:pic>
        <p:nvPicPr>
          <p:cNvPr id="2" name="Picture 1">
            <a:extLst>
              <a:ext uri="{FF2B5EF4-FFF2-40B4-BE49-F238E27FC236}">
                <a16:creationId xmlns:a16="http://schemas.microsoft.com/office/drawing/2014/main" id="{C6E55FFB-8F0A-491B-343D-D2F10796528A}"/>
              </a:ext>
            </a:extLst>
          </p:cNvPr>
          <p:cNvPicPr>
            <a:picLocks noChangeAspect="1"/>
          </p:cNvPicPr>
          <p:nvPr/>
        </p:nvPicPr>
        <p:blipFill>
          <a:blip r:embed="rId7"/>
          <a:stretch>
            <a:fillRect/>
          </a:stretch>
        </p:blipFill>
        <p:spPr>
          <a:xfrm>
            <a:off x="647863" y="1543781"/>
            <a:ext cx="671668" cy="658368"/>
          </a:xfrm>
          <a:prstGeom prst="rect">
            <a:avLst/>
          </a:prstGeom>
        </p:spPr>
      </p:pic>
      <p:graphicFrame>
        <p:nvGraphicFramePr>
          <p:cNvPr id="4" name="Chart 3">
            <a:extLst>
              <a:ext uri="{FF2B5EF4-FFF2-40B4-BE49-F238E27FC236}">
                <a16:creationId xmlns:a16="http://schemas.microsoft.com/office/drawing/2014/main" id="{D0D0C5A2-75B5-078E-19F1-1C24E327B348}"/>
              </a:ext>
            </a:extLst>
          </p:cNvPr>
          <p:cNvGraphicFramePr/>
          <p:nvPr>
            <p:extLst>
              <p:ext uri="{D42A27DB-BD31-4B8C-83A1-F6EECF244321}">
                <p14:modId xmlns:p14="http://schemas.microsoft.com/office/powerpoint/2010/main" val="2289506963"/>
              </p:ext>
            </p:extLst>
          </p:nvPr>
        </p:nvGraphicFramePr>
        <p:xfrm>
          <a:off x="396304" y="2855471"/>
          <a:ext cx="8331857" cy="3048951"/>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3180236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CE4AB-8E46-0DD9-BCCD-AEC7B7A73C0A}"/>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8EC9BDF-B1E3-7E4E-E481-3DF628B1A01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think-cell data - do not delete" hidden="1">
                        <a:extLst>
                          <a:ext uri="{FF2B5EF4-FFF2-40B4-BE49-F238E27FC236}">
                            <a16:creationId xmlns:a16="http://schemas.microsoft.com/office/drawing/2014/main" id="{68EC9BDF-B1E3-7E4E-E481-3DF628B1A01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2" name="TextBox 21">
            <a:extLst>
              <a:ext uri="{FF2B5EF4-FFF2-40B4-BE49-F238E27FC236}">
                <a16:creationId xmlns:a16="http://schemas.microsoft.com/office/drawing/2014/main" id="{B51EC4E2-738A-9667-E6B6-6BB7E2A9F0C1}"/>
              </a:ext>
            </a:extLst>
          </p:cNvPr>
          <p:cNvSpPr txBox="1"/>
          <p:nvPr/>
        </p:nvSpPr>
        <p:spPr>
          <a:xfrm>
            <a:off x="1468838" y="1693691"/>
            <a:ext cx="7383062"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a:latin typeface="Aptos" panose="020B0004020202020204" pitchFamily="34" charset="0"/>
              </a:rPr>
              <a:t>For example:</a:t>
            </a:r>
            <a:r>
              <a:rPr lang="en-US" sz="1300">
                <a:latin typeface="Aptos" panose="020B0004020202020204" pitchFamily="34" charset="0"/>
              </a:rPr>
              <a:t> This school differentiates instructional time in math by assigning students who need more support to a math support course—but only starting in 7th grade. This means that:</a:t>
            </a:r>
            <a:endParaRPr kumimoji="0" lang="en-US" sz="1300" i="0" u="none" strike="noStrike" kern="1200" cap="none" spc="0" normalizeH="0" baseline="0" noProof="0">
              <a:ln>
                <a:noFill/>
              </a:ln>
              <a:solidFill>
                <a:prstClr val="black"/>
              </a:solidFill>
              <a:effectLst/>
              <a:uLnTx/>
              <a:uFillTx/>
              <a:latin typeface="Aptos" panose="020B0004020202020204" pitchFamily="34" charset="0"/>
            </a:endParaRPr>
          </a:p>
        </p:txBody>
      </p:sp>
      <p:sp>
        <p:nvSpPr>
          <p:cNvPr id="26" name="TextBox 25">
            <a:extLst>
              <a:ext uri="{FF2B5EF4-FFF2-40B4-BE49-F238E27FC236}">
                <a16:creationId xmlns:a16="http://schemas.microsoft.com/office/drawing/2014/main" id="{4318AB94-8A1D-1854-5F97-1F621C2B3A13}"/>
              </a:ext>
            </a:extLst>
          </p:cNvPr>
          <p:cNvSpPr txBox="1"/>
          <p:nvPr/>
        </p:nvSpPr>
        <p:spPr>
          <a:xfrm>
            <a:off x="644632" y="6434482"/>
            <a:ext cx="8304746" cy="246221"/>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Source: ARE analysis of common trends in</a:t>
            </a:r>
            <a:r>
              <a:rPr lang="en-US" sz="1000">
                <a:solidFill>
                  <a:prstClr val="black"/>
                </a:solidFill>
                <a:latin typeface="Aptos" panose="020B0004020202020204"/>
              </a:rPr>
              <a:t> middle </a:t>
            </a: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schools.</a:t>
            </a:r>
          </a:p>
        </p:txBody>
      </p:sp>
      <p:sp>
        <p:nvSpPr>
          <p:cNvPr id="37" name="Rectangle 36">
            <a:extLst>
              <a:ext uri="{FF2B5EF4-FFF2-40B4-BE49-F238E27FC236}">
                <a16:creationId xmlns:a16="http://schemas.microsoft.com/office/drawing/2014/main" id="{97045B07-E4A8-D1DE-C22C-9E6841ACE0A2}"/>
              </a:ext>
            </a:extLst>
          </p:cNvPr>
          <p:cNvSpPr/>
          <p:nvPr/>
        </p:nvSpPr>
        <p:spPr>
          <a:xfrm>
            <a:off x="9339135" y="1313732"/>
            <a:ext cx="2852864" cy="5544268"/>
          </a:xfrm>
          <a:prstGeom prst="rect">
            <a:avLst/>
          </a:prstGeom>
          <a:solidFill>
            <a:srgbClr val="CF4520">
              <a:alpha val="2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38" name="TextBox 37">
            <a:extLst>
              <a:ext uri="{FF2B5EF4-FFF2-40B4-BE49-F238E27FC236}">
                <a16:creationId xmlns:a16="http://schemas.microsoft.com/office/drawing/2014/main" id="{43427352-F602-55F8-9613-B3F4F8208FA4}"/>
              </a:ext>
            </a:extLst>
          </p:cNvPr>
          <p:cNvSpPr txBox="1"/>
          <p:nvPr/>
        </p:nvSpPr>
        <p:spPr>
          <a:xfrm>
            <a:off x="9716236" y="2108556"/>
            <a:ext cx="2131332" cy="4555093"/>
          </a:xfrm>
          <a:prstGeom prst="rect">
            <a:avLst/>
          </a:prstGeom>
          <a:noFill/>
        </p:spPr>
        <p:txBody>
          <a:bodyPr wrap="square" lIns="91440" tIns="45720" rIns="91440" bIns="45720" anchor="t">
            <a:spAutoFit/>
          </a:bodyPr>
          <a:lstStyle/>
          <a:p>
            <a:pPr algn="l" rtl="0" fontAlgn="base">
              <a:spcAft>
                <a:spcPts val="400"/>
              </a:spcAft>
            </a:pPr>
            <a:r>
              <a:rPr lang="en-US" sz="1300" b="1" i="0">
                <a:effectLst/>
                <a:latin typeface="Aptos"/>
              </a:rPr>
              <a:t>Do we think this resource inequity exists in our school?</a:t>
            </a:r>
          </a:p>
          <a:p>
            <a:pPr marL="194310" indent="-194310" algn="l" rtl="0" fontAlgn="base">
              <a:spcAft>
                <a:spcPts val="400"/>
              </a:spcAft>
              <a:buFont typeface="Arial" panose="020B0604020202020204" pitchFamily="34" charset="0"/>
              <a:buChar char="•"/>
            </a:pPr>
            <a:r>
              <a:rPr lang="en-US" sz="1300">
                <a:latin typeface="Aptos"/>
              </a:rPr>
              <a:t>When and how do </a:t>
            </a:r>
            <a:br>
              <a:rPr lang="en-US" sz="1300">
                <a:latin typeface="Aptos"/>
              </a:rPr>
            </a:br>
            <a:r>
              <a:rPr lang="en-US" sz="1300">
                <a:latin typeface="Aptos"/>
              </a:rPr>
              <a:t>we differentiate instructional time for students who need more help (e.g., offering an </a:t>
            </a:r>
            <a:r>
              <a:rPr lang="en-US" sz="1300" err="1">
                <a:latin typeface="Aptos"/>
              </a:rPr>
              <a:t>add'l</a:t>
            </a:r>
            <a:r>
              <a:rPr lang="en-US" sz="1300">
                <a:latin typeface="Aptos"/>
              </a:rPr>
              <a:t> support course or extending the school day?)</a:t>
            </a:r>
          </a:p>
          <a:p>
            <a:pPr marL="194310" indent="-194310" algn="l" rtl="0" fontAlgn="base">
              <a:spcAft>
                <a:spcPts val="400"/>
              </a:spcAft>
              <a:buFont typeface="Arial" panose="020B0604020202020204" pitchFamily="34" charset="0"/>
              <a:buChar char="•"/>
            </a:pPr>
            <a:r>
              <a:rPr lang="en-US" sz="1300">
                <a:latin typeface="Aptos"/>
              </a:rPr>
              <a:t>How does this differ across subjects and student groups? </a:t>
            </a:r>
          </a:p>
          <a:p>
            <a:pPr algn="l" rtl="0" fontAlgn="base">
              <a:spcBef>
                <a:spcPts val="1200"/>
              </a:spcBef>
            </a:pPr>
            <a:r>
              <a:rPr lang="en-US" sz="1300" b="1" i="0">
                <a:effectLst/>
                <a:latin typeface="Aptos"/>
              </a:rPr>
              <a:t>What quantitative or qualitative data could help us assess this in our school?</a:t>
            </a:r>
            <a:endParaRPr lang="en-US" sz="1300" b="1">
              <a:latin typeface="Aptos" panose="020B0004020202020204" pitchFamily="34" charset="0"/>
            </a:endParaRPr>
          </a:p>
          <a:p>
            <a:pPr algn="l" rtl="0" fontAlgn="base">
              <a:spcBef>
                <a:spcPts val="1200"/>
              </a:spcBef>
            </a:pPr>
            <a:r>
              <a:rPr lang="en-US" sz="1300" b="1" i="0">
                <a:effectLst/>
                <a:latin typeface="Aptos"/>
              </a:rPr>
              <a:t>Do we want to prioritize this—yes, no, or maybe?</a:t>
            </a:r>
          </a:p>
        </p:txBody>
      </p:sp>
      <p:sp>
        <p:nvSpPr>
          <p:cNvPr id="39" name="Rectangle 38">
            <a:extLst>
              <a:ext uri="{FF2B5EF4-FFF2-40B4-BE49-F238E27FC236}">
                <a16:creationId xmlns:a16="http://schemas.microsoft.com/office/drawing/2014/main" id="{F213C017-061D-8312-671A-12D6624516CE}"/>
              </a:ext>
            </a:extLst>
          </p:cNvPr>
          <p:cNvSpPr/>
          <p:nvPr/>
        </p:nvSpPr>
        <p:spPr>
          <a:xfrm>
            <a:off x="9339135" y="1313732"/>
            <a:ext cx="2852865" cy="471990"/>
          </a:xfrm>
          <a:prstGeom prst="rect">
            <a:avLst/>
          </a:prstGeom>
          <a:solidFill>
            <a:srgbClr val="9638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40" name="TextBox 39">
            <a:extLst>
              <a:ext uri="{FF2B5EF4-FFF2-40B4-BE49-F238E27FC236}">
                <a16:creationId xmlns:a16="http://schemas.microsoft.com/office/drawing/2014/main" id="{8E37B539-AEFE-8347-9222-4F7CC99C6D39}"/>
              </a:ext>
            </a:extLst>
          </p:cNvPr>
          <p:cNvSpPr txBox="1"/>
          <p:nvPr/>
        </p:nvSpPr>
        <p:spPr>
          <a:xfrm>
            <a:off x="9339134" y="1427917"/>
            <a:ext cx="2852865"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DISCUSSION QUESTIONS</a:t>
            </a:r>
          </a:p>
        </p:txBody>
      </p:sp>
      <p:sp>
        <p:nvSpPr>
          <p:cNvPr id="41" name="Rectangle 40">
            <a:extLst>
              <a:ext uri="{FF2B5EF4-FFF2-40B4-BE49-F238E27FC236}">
                <a16:creationId xmlns:a16="http://schemas.microsoft.com/office/drawing/2014/main" id="{07F75FC2-42BD-BD28-12D6-D5AC99C546B0}"/>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itle 1">
            <a:extLst>
              <a:ext uri="{FF2B5EF4-FFF2-40B4-BE49-F238E27FC236}">
                <a16:creationId xmlns:a16="http://schemas.microsoft.com/office/drawing/2014/main" id="{3D6A1048-0124-6B1A-1BCF-06A826778E46}"/>
              </a:ext>
            </a:extLst>
          </p:cNvPr>
          <p:cNvSpPr txBox="1">
            <a:spLocks/>
          </p:cNvSpPr>
          <p:nvPr/>
        </p:nvSpPr>
        <p:spPr>
          <a:xfrm>
            <a:off x="342900" y="150338"/>
            <a:ext cx="9258300"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8</a:t>
            </a:r>
          </a:p>
          <a:p>
            <a:pPr>
              <a:lnSpc>
                <a:spcPts val="2940"/>
              </a:lnSpc>
              <a:defRPr/>
            </a:pPr>
            <a:r>
              <a:rPr lang="en-US" sz="2300">
                <a:solidFill>
                  <a:schemeClr val="bg1"/>
                </a:solidFill>
                <a:latin typeface="Aptos Narrow" panose="020B0004020202020204" pitchFamily="34" charset="0"/>
              </a:rPr>
              <a:t>Lower-performing students don’t consistently receive additional instructional time in the subjects they’re behind in.</a:t>
            </a:r>
          </a:p>
        </p:txBody>
      </p:sp>
      <p:pic>
        <p:nvPicPr>
          <p:cNvPr id="6" name="Picture 5">
            <a:extLst>
              <a:ext uri="{FF2B5EF4-FFF2-40B4-BE49-F238E27FC236}">
                <a16:creationId xmlns:a16="http://schemas.microsoft.com/office/drawing/2014/main" id="{73241AA6-FC28-44A7-90CB-E1C084F7CFDC}"/>
              </a:ext>
            </a:extLst>
          </p:cNvPr>
          <p:cNvPicPr>
            <a:picLocks noChangeAspect="1"/>
          </p:cNvPicPr>
          <p:nvPr/>
        </p:nvPicPr>
        <p:blipFill>
          <a:blip r:embed="rId6"/>
          <a:stretch>
            <a:fillRect/>
          </a:stretch>
        </p:blipFill>
        <p:spPr>
          <a:xfrm>
            <a:off x="10825459" y="153700"/>
            <a:ext cx="1197870" cy="1006332"/>
          </a:xfrm>
          <a:prstGeom prst="rect">
            <a:avLst/>
          </a:prstGeom>
        </p:spPr>
      </p:pic>
      <p:sp>
        <p:nvSpPr>
          <p:cNvPr id="45" name="Rectangle 44">
            <a:extLst>
              <a:ext uri="{FF2B5EF4-FFF2-40B4-BE49-F238E27FC236}">
                <a16:creationId xmlns:a16="http://schemas.microsoft.com/office/drawing/2014/main" id="{0E324251-673B-142A-9EFE-3FA8C72227AE}"/>
              </a:ext>
            </a:extLst>
          </p:cNvPr>
          <p:cNvSpPr/>
          <p:nvPr/>
        </p:nvSpPr>
        <p:spPr>
          <a:xfrm>
            <a:off x="10884680" y="331018"/>
            <a:ext cx="1097337"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rgbClr val="963821"/>
                  </a:outerShdw>
                </a:effectLst>
                <a:latin typeface="Aptos" panose="020B0004020202020204" pitchFamily="34" charset="0"/>
              </a:rPr>
              <a:t>Instructional Time &amp; Attention</a:t>
            </a:r>
          </a:p>
        </p:txBody>
      </p:sp>
      <p:pic>
        <p:nvPicPr>
          <p:cNvPr id="12" name="Picture 11">
            <a:extLst>
              <a:ext uri="{FF2B5EF4-FFF2-40B4-BE49-F238E27FC236}">
                <a16:creationId xmlns:a16="http://schemas.microsoft.com/office/drawing/2014/main" id="{6B7083E7-965A-013C-B120-8549FF5931F3}"/>
              </a:ext>
            </a:extLst>
          </p:cNvPr>
          <p:cNvPicPr>
            <a:picLocks noChangeAspect="1"/>
          </p:cNvPicPr>
          <p:nvPr/>
        </p:nvPicPr>
        <p:blipFill>
          <a:blip r:embed="rId7"/>
          <a:stretch>
            <a:fillRect/>
          </a:stretch>
        </p:blipFill>
        <p:spPr>
          <a:xfrm>
            <a:off x="647863" y="1594754"/>
            <a:ext cx="671668" cy="658368"/>
          </a:xfrm>
          <a:prstGeom prst="rect">
            <a:avLst/>
          </a:prstGeom>
        </p:spPr>
      </p:pic>
      <p:sp>
        <p:nvSpPr>
          <p:cNvPr id="2" name="TextBox 1">
            <a:extLst>
              <a:ext uri="{FF2B5EF4-FFF2-40B4-BE49-F238E27FC236}">
                <a16:creationId xmlns:a16="http://schemas.microsoft.com/office/drawing/2014/main" id="{6695ADED-65B6-8E4C-ED91-EE47ADDFB0B1}"/>
              </a:ext>
            </a:extLst>
          </p:cNvPr>
          <p:cNvSpPr txBox="1"/>
          <p:nvPr/>
        </p:nvSpPr>
        <p:spPr>
          <a:xfrm>
            <a:off x="1468838" y="2750834"/>
            <a:ext cx="1446971" cy="1015663"/>
          </a:xfrm>
          <a:prstGeom prst="rect">
            <a:avLst/>
          </a:prstGeom>
          <a:noFill/>
        </p:spPr>
        <p:txBody>
          <a:bodyPr wrap="square" rtlCol="0">
            <a:spAutoFit/>
          </a:bodyPr>
          <a:lstStyle/>
          <a:p>
            <a:r>
              <a:rPr lang="en-US" sz="6000" b="1">
                <a:solidFill>
                  <a:srgbClr val="963821"/>
                </a:solidFill>
                <a:latin typeface="Aptos" panose="020B0004020202020204" pitchFamily="34" charset="0"/>
              </a:rPr>
              <a:t>0%</a:t>
            </a:r>
          </a:p>
        </p:txBody>
      </p:sp>
      <p:sp>
        <p:nvSpPr>
          <p:cNvPr id="3" name="TextBox 2">
            <a:extLst>
              <a:ext uri="{FF2B5EF4-FFF2-40B4-BE49-F238E27FC236}">
                <a16:creationId xmlns:a16="http://schemas.microsoft.com/office/drawing/2014/main" id="{F7EFA315-A0C1-CF47-12D4-CC82C96BEE82}"/>
              </a:ext>
            </a:extLst>
          </p:cNvPr>
          <p:cNvSpPr txBox="1"/>
          <p:nvPr/>
        </p:nvSpPr>
        <p:spPr>
          <a:xfrm>
            <a:off x="3391457" y="2990233"/>
            <a:ext cx="4444410" cy="646331"/>
          </a:xfrm>
          <a:prstGeom prst="rect">
            <a:avLst/>
          </a:prstGeom>
          <a:noFill/>
        </p:spPr>
        <p:txBody>
          <a:bodyPr wrap="square" lIns="91440" tIns="45720" rIns="91440" bIns="45720" rtlCol="0" anchor="t">
            <a:spAutoFit/>
          </a:bodyPr>
          <a:lstStyle/>
          <a:p>
            <a:r>
              <a:rPr lang="en-US">
                <a:latin typeface="Aptos"/>
              </a:rPr>
              <a:t>of 6</a:t>
            </a:r>
            <a:r>
              <a:rPr lang="en-US" baseline="30000">
                <a:latin typeface="Aptos"/>
              </a:rPr>
              <a:t>th</a:t>
            </a:r>
            <a:r>
              <a:rPr lang="en-US">
                <a:latin typeface="Aptos"/>
              </a:rPr>
              <a:t> graders were enrolled in the math support course at this school, despite …</a:t>
            </a:r>
          </a:p>
        </p:txBody>
      </p:sp>
      <p:sp>
        <p:nvSpPr>
          <p:cNvPr id="4" name="TextBox 3">
            <a:extLst>
              <a:ext uri="{FF2B5EF4-FFF2-40B4-BE49-F238E27FC236}">
                <a16:creationId xmlns:a16="http://schemas.microsoft.com/office/drawing/2014/main" id="{260BE088-D181-617F-5E45-5D700C86F322}"/>
              </a:ext>
            </a:extLst>
          </p:cNvPr>
          <p:cNvSpPr txBox="1"/>
          <p:nvPr/>
        </p:nvSpPr>
        <p:spPr>
          <a:xfrm>
            <a:off x="1468838" y="3918604"/>
            <a:ext cx="1822807" cy="995010"/>
          </a:xfrm>
          <a:prstGeom prst="rect">
            <a:avLst/>
          </a:prstGeom>
          <a:noFill/>
        </p:spPr>
        <p:txBody>
          <a:bodyPr wrap="square" rtlCol="0">
            <a:spAutoFit/>
          </a:bodyPr>
          <a:lstStyle/>
          <a:p>
            <a:r>
              <a:rPr lang="en-US" sz="6000" b="1">
                <a:solidFill>
                  <a:srgbClr val="963821"/>
                </a:solidFill>
                <a:latin typeface="Aptos" panose="020B0004020202020204" pitchFamily="34" charset="0"/>
              </a:rPr>
              <a:t>43%</a:t>
            </a:r>
          </a:p>
        </p:txBody>
      </p:sp>
      <p:sp>
        <p:nvSpPr>
          <p:cNvPr id="7" name="TextBox 6">
            <a:extLst>
              <a:ext uri="{FF2B5EF4-FFF2-40B4-BE49-F238E27FC236}">
                <a16:creationId xmlns:a16="http://schemas.microsoft.com/office/drawing/2014/main" id="{CB26053B-DA29-BEBC-FA91-32F116C349D3}"/>
              </a:ext>
            </a:extLst>
          </p:cNvPr>
          <p:cNvSpPr txBox="1"/>
          <p:nvPr/>
        </p:nvSpPr>
        <p:spPr>
          <a:xfrm>
            <a:off x="3391457" y="4129597"/>
            <a:ext cx="4444410" cy="646331"/>
          </a:xfrm>
          <a:prstGeom prst="rect">
            <a:avLst/>
          </a:prstGeom>
          <a:noFill/>
        </p:spPr>
        <p:txBody>
          <a:bodyPr wrap="square" lIns="91440" tIns="45720" rIns="91440" bIns="45720" rtlCol="0" anchor="t">
            <a:spAutoFit/>
          </a:bodyPr>
          <a:lstStyle/>
          <a:p>
            <a:r>
              <a:rPr lang="en-US">
                <a:latin typeface="Aptos"/>
              </a:rPr>
              <a:t>of 6</a:t>
            </a:r>
            <a:r>
              <a:rPr lang="en-US" baseline="30000">
                <a:latin typeface="Aptos"/>
              </a:rPr>
              <a:t>th</a:t>
            </a:r>
            <a:r>
              <a:rPr lang="en-US">
                <a:latin typeface="Aptos"/>
              </a:rPr>
              <a:t> graders failing their prior-year (5</a:t>
            </a:r>
            <a:r>
              <a:rPr lang="en-US" baseline="30000">
                <a:latin typeface="Aptos"/>
              </a:rPr>
              <a:t>th</a:t>
            </a:r>
            <a:r>
              <a:rPr lang="en-US">
                <a:latin typeface="Aptos"/>
              </a:rPr>
              <a:t> grade) math assessment.</a:t>
            </a:r>
            <a:endParaRPr lang="en-US">
              <a:latin typeface="Aptos" panose="020B0004020202020204" pitchFamily="34" charset="0"/>
            </a:endParaRPr>
          </a:p>
        </p:txBody>
      </p:sp>
    </p:spTree>
    <p:extLst>
      <p:ext uri="{BB962C8B-B14F-4D97-AF65-F5344CB8AC3E}">
        <p14:creationId xmlns:p14="http://schemas.microsoft.com/office/powerpoint/2010/main" val="3844064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CE4AB-8E46-0DD9-BCCD-AEC7B7A73C0A}"/>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8EC9BDF-B1E3-7E4E-E481-3DF628B1A01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think-cell data - do not delete" hidden="1">
                        <a:extLst>
                          <a:ext uri="{FF2B5EF4-FFF2-40B4-BE49-F238E27FC236}">
                            <a16:creationId xmlns:a16="http://schemas.microsoft.com/office/drawing/2014/main" id="{68EC9BDF-B1E3-7E4E-E481-3DF628B1A01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2" name="TextBox 21">
            <a:extLst>
              <a:ext uri="{FF2B5EF4-FFF2-40B4-BE49-F238E27FC236}">
                <a16:creationId xmlns:a16="http://schemas.microsoft.com/office/drawing/2014/main" id="{B51EC4E2-738A-9667-E6B6-6BB7E2A9F0C1}"/>
              </a:ext>
            </a:extLst>
          </p:cNvPr>
          <p:cNvSpPr txBox="1"/>
          <p:nvPr/>
        </p:nvSpPr>
        <p:spPr>
          <a:xfrm>
            <a:off x="1468838" y="1693691"/>
            <a:ext cx="6501644"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a:latin typeface="Aptos" panose="020B0004020202020204" pitchFamily="34" charset="0"/>
              </a:rPr>
              <a:t>For example:</a:t>
            </a:r>
            <a:r>
              <a:rPr lang="en-US" sz="1300">
                <a:latin typeface="Aptos" panose="020B0004020202020204" pitchFamily="34" charset="0"/>
              </a:rPr>
              <a:t> At this school, 6th grade math and math support classes tend to have higher class sizes than algebra I classes.</a:t>
            </a:r>
            <a:endParaRPr kumimoji="0" lang="en-US" sz="1300" i="0" u="none" strike="noStrike" kern="1200" cap="none" spc="0" normalizeH="0" baseline="0" noProof="0">
              <a:ln>
                <a:noFill/>
              </a:ln>
              <a:solidFill>
                <a:prstClr val="black"/>
              </a:solidFill>
              <a:effectLst/>
              <a:uLnTx/>
              <a:uFillTx/>
              <a:latin typeface="Aptos" panose="020B0004020202020204" pitchFamily="34" charset="0"/>
            </a:endParaRPr>
          </a:p>
        </p:txBody>
      </p:sp>
      <p:sp>
        <p:nvSpPr>
          <p:cNvPr id="26" name="TextBox 25">
            <a:extLst>
              <a:ext uri="{FF2B5EF4-FFF2-40B4-BE49-F238E27FC236}">
                <a16:creationId xmlns:a16="http://schemas.microsoft.com/office/drawing/2014/main" id="{4318AB94-8A1D-1854-5F97-1F621C2B3A13}"/>
              </a:ext>
            </a:extLst>
          </p:cNvPr>
          <p:cNvSpPr txBox="1"/>
          <p:nvPr/>
        </p:nvSpPr>
        <p:spPr>
          <a:xfrm>
            <a:off x="711307" y="6436903"/>
            <a:ext cx="8304746" cy="246221"/>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Source: ARE analysis of common trends in middle schools.</a:t>
            </a:r>
          </a:p>
        </p:txBody>
      </p:sp>
      <p:sp>
        <p:nvSpPr>
          <p:cNvPr id="37" name="Rectangle 36">
            <a:extLst>
              <a:ext uri="{FF2B5EF4-FFF2-40B4-BE49-F238E27FC236}">
                <a16:creationId xmlns:a16="http://schemas.microsoft.com/office/drawing/2014/main" id="{97045B07-E4A8-D1DE-C22C-9E6841ACE0A2}"/>
              </a:ext>
            </a:extLst>
          </p:cNvPr>
          <p:cNvSpPr/>
          <p:nvPr/>
        </p:nvSpPr>
        <p:spPr>
          <a:xfrm>
            <a:off x="9339135" y="1313732"/>
            <a:ext cx="2852864" cy="5544268"/>
          </a:xfrm>
          <a:prstGeom prst="rect">
            <a:avLst/>
          </a:prstGeom>
          <a:solidFill>
            <a:srgbClr val="CF4520">
              <a:alpha val="2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38" name="TextBox 37">
            <a:extLst>
              <a:ext uri="{FF2B5EF4-FFF2-40B4-BE49-F238E27FC236}">
                <a16:creationId xmlns:a16="http://schemas.microsoft.com/office/drawing/2014/main" id="{43427352-F602-55F8-9613-B3F4F8208FA4}"/>
              </a:ext>
            </a:extLst>
          </p:cNvPr>
          <p:cNvSpPr txBox="1"/>
          <p:nvPr/>
        </p:nvSpPr>
        <p:spPr>
          <a:xfrm>
            <a:off x="9716236" y="2108556"/>
            <a:ext cx="2131332" cy="4154984"/>
          </a:xfrm>
          <a:prstGeom prst="rect">
            <a:avLst/>
          </a:prstGeom>
          <a:noFill/>
        </p:spPr>
        <p:txBody>
          <a:bodyPr wrap="square" lIns="91440" tIns="45720" rIns="91440" bIns="45720" anchor="t">
            <a:spAutoFit/>
          </a:bodyPr>
          <a:lstStyle/>
          <a:p>
            <a:pPr algn="l" rtl="0" fontAlgn="base">
              <a:spcAft>
                <a:spcPts val="400"/>
              </a:spcAft>
            </a:pPr>
            <a:r>
              <a:rPr lang="en-US" sz="1300" b="1" i="0">
                <a:effectLst/>
                <a:latin typeface="Aptos"/>
              </a:rPr>
              <a:t>Do we think this resource inequity exists in our school?</a:t>
            </a:r>
          </a:p>
          <a:p>
            <a:pPr marL="194310" indent="-194310" algn="l" rtl="0" fontAlgn="base">
              <a:spcAft>
                <a:spcPts val="400"/>
              </a:spcAft>
              <a:buFont typeface="Arial" panose="020B0604020202020204" pitchFamily="34" charset="0"/>
              <a:buChar char="•"/>
            </a:pPr>
            <a:r>
              <a:rPr lang="en-US" sz="1300">
                <a:latin typeface="Aptos"/>
              </a:rPr>
              <a:t>What is our approach to differentiating instructional attention (e.g., class sizes or  group sizes) for students who need more help?</a:t>
            </a:r>
          </a:p>
          <a:p>
            <a:pPr marL="194310" indent="-194310" algn="l" rtl="0" fontAlgn="base">
              <a:spcAft>
                <a:spcPts val="400"/>
              </a:spcAft>
              <a:buFont typeface="Arial" panose="020B0604020202020204" pitchFamily="34" charset="0"/>
              <a:buChar char="•"/>
            </a:pPr>
            <a:r>
              <a:rPr lang="en-US" sz="1300">
                <a:latin typeface="Aptos"/>
              </a:rPr>
              <a:t>How does this approach differ across subjects and student groups? </a:t>
            </a:r>
          </a:p>
          <a:p>
            <a:pPr algn="l" rtl="0" fontAlgn="base">
              <a:spcBef>
                <a:spcPts val="1200"/>
              </a:spcBef>
            </a:pPr>
            <a:r>
              <a:rPr lang="en-US" sz="1300" b="1" i="0">
                <a:effectLst/>
                <a:latin typeface="Aptos"/>
              </a:rPr>
              <a:t>What quantitative or qualitative data could help us assess this in our school?</a:t>
            </a:r>
          </a:p>
          <a:p>
            <a:pPr algn="l" rtl="0" fontAlgn="base">
              <a:spcBef>
                <a:spcPts val="1200"/>
              </a:spcBef>
            </a:pPr>
            <a:r>
              <a:rPr lang="en-US" sz="1300" b="1" i="0">
                <a:effectLst/>
                <a:latin typeface="Aptos"/>
              </a:rPr>
              <a:t>Do we want to prioritize this—yes, no, or maybe?</a:t>
            </a:r>
          </a:p>
        </p:txBody>
      </p:sp>
      <p:sp>
        <p:nvSpPr>
          <p:cNvPr id="39" name="Rectangle 38">
            <a:extLst>
              <a:ext uri="{FF2B5EF4-FFF2-40B4-BE49-F238E27FC236}">
                <a16:creationId xmlns:a16="http://schemas.microsoft.com/office/drawing/2014/main" id="{F213C017-061D-8312-671A-12D6624516CE}"/>
              </a:ext>
            </a:extLst>
          </p:cNvPr>
          <p:cNvSpPr/>
          <p:nvPr/>
        </p:nvSpPr>
        <p:spPr>
          <a:xfrm>
            <a:off x="9339135" y="1313732"/>
            <a:ext cx="2852865" cy="471990"/>
          </a:xfrm>
          <a:prstGeom prst="rect">
            <a:avLst/>
          </a:prstGeom>
          <a:solidFill>
            <a:srgbClr val="9638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40" name="TextBox 39">
            <a:extLst>
              <a:ext uri="{FF2B5EF4-FFF2-40B4-BE49-F238E27FC236}">
                <a16:creationId xmlns:a16="http://schemas.microsoft.com/office/drawing/2014/main" id="{8E37B539-AEFE-8347-9222-4F7CC99C6D39}"/>
              </a:ext>
            </a:extLst>
          </p:cNvPr>
          <p:cNvSpPr txBox="1"/>
          <p:nvPr/>
        </p:nvSpPr>
        <p:spPr>
          <a:xfrm>
            <a:off x="9339134" y="1427917"/>
            <a:ext cx="2852865"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DISCUSSION QUESTIONS</a:t>
            </a:r>
          </a:p>
        </p:txBody>
      </p:sp>
      <p:sp>
        <p:nvSpPr>
          <p:cNvPr id="41" name="Rectangle 40">
            <a:extLst>
              <a:ext uri="{FF2B5EF4-FFF2-40B4-BE49-F238E27FC236}">
                <a16:creationId xmlns:a16="http://schemas.microsoft.com/office/drawing/2014/main" id="{07F75FC2-42BD-BD28-12D6-D5AC99C546B0}"/>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itle 1">
            <a:extLst>
              <a:ext uri="{FF2B5EF4-FFF2-40B4-BE49-F238E27FC236}">
                <a16:creationId xmlns:a16="http://schemas.microsoft.com/office/drawing/2014/main" id="{3D6A1048-0124-6B1A-1BCF-06A826778E46}"/>
              </a:ext>
            </a:extLst>
          </p:cNvPr>
          <p:cNvSpPr txBox="1">
            <a:spLocks/>
          </p:cNvSpPr>
          <p:nvPr/>
        </p:nvSpPr>
        <p:spPr>
          <a:xfrm>
            <a:off x="342900" y="150338"/>
            <a:ext cx="9258300"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a:t>
            </a:r>
            <a:r>
              <a:rPr lang="en-US" sz="1200" b="1" spc="100">
                <a:solidFill>
                  <a:schemeClr val="bg1"/>
                </a:solidFill>
                <a:latin typeface="Aptos ExtraBold" panose="020B0004020202020204" pitchFamily="34" charset="0"/>
                <a:ea typeface="+mn-ea"/>
                <a:cs typeface="+mn-cs"/>
              </a:rPr>
              <a:t>9</a:t>
            </a:r>
            <a:endPar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endParaRPr>
          </a:p>
          <a:p>
            <a:pPr>
              <a:lnSpc>
                <a:spcPts val="2940"/>
              </a:lnSpc>
              <a:defRPr/>
            </a:pPr>
            <a:r>
              <a:rPr lang="en-US" sz="2300">
                <a:solidFill>
                  <a:schemeClr val="bg1"/>
                </a:solidFill>
                <a:latin typeface="Aptos Narrow" panose="020B0004020202020204" pitchFamily="34" charset="0"/>
              </a:rPr>
              <a:t>Lower-performing students don’t consistently receive additional instructional attention in the subjects they're behind in.</a:t>
            </a:r>
          </a:p>
        </p:txBody>
      </p:sp>
      <p:pic>
        <p:nvPicPr>
          <p:cNvPr id="6" name="Picture 5">
            <a:extLst>
              <a:ext uri="{FF2B5EF4-FFF2-40B4-BE49-F238E27FC236}">
                <a16:creationId xmlns:a16="http://schemas.microsoft.com/office/drawing/2014/main" id="{73241AA6-FC28-44A7-90CB-E1C084F7CFDC}"/>
              </a:ext>
            </a:extLst>
          </p:cNvPr>
          <p:cNvPicPr>
            <a:picLocks noChangeAspect="1"/>
          </p:cNvPicPr>
          <p:nvPr/>
        </p:nvPicPr>
        <p:blipFill>
          <a:blip r:embed="rId6"/>
          <a:stretch>
            <a:fillRect/>
          </a:stretch>
        </p:blipFill>
        <p:spPr>
          <a:xfrm>
            <a:off x="10825459" y="153700"/>
            <a:ext cx="1197870" cy="1006332"/>
          </a:xfrm>
          <a:prstGeom prst="rect">
            <a:avLst/>
          </a:prstGeom>
        </p:spPr>
      </p:pic>
      <p:sp>
        <p:nvSpPr>
          <p:cNvPr id="45" name="Rectangle 44">
            <a:extLst>
              <a:ext uri="{FF2B5EF4-FFF2-40B4-BE49-F238E27FC236}">
                <a16:creationId xmlns:a16="http://schemas.microsoft.com/office/drawing/2014/main" id="{0E324251-673B-142A-9EFE-3FA8C72227AE}"/>
              </a:ext>
            </a:extLst>
          </p:cNvPr>
          <p:cNvSpPr/>
          <p:nvPr/>
        </p:nvSpPr>
        <p:spPr>
          <a:xfrm>
            <a:off x="10884680" y="331018"/>
            <a:ext cx="1097337"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rgbClr val="963821"/>
                  </a:outerShdw>
                </a:effectLst>
                <a:latin typeface="Aptos" panose="020B0004020202020204" pitchFamily="34" charset="0"/>
              </a:rPr>
              <a:t>Instructional Time &amp; Attention</a:t>
            </a:r>
          </a:p>
        </p:txBody>
      </p:sp>
      <p:pic>
        <p:nvPicPr>
          <p:cNvPr id="12" name="Picture 11">
            <a:extLst>
              <a:ext uri="{FF2B5EF4-FFF2-40B4-BE49-F238E27FC236}">
                <a16:creationId xmlns:a16="http://schemas.microsoft.com/office/drawing/2014/main" id="{6B7083E7-965A-013C-B120-8549FF5931F3}"/>
              </a:ext>
            </a:extLst>
          </p:cNvPr>
          <p:cNvPicPr>
            <a:picLocks noChangeAspect="1"/>
          </p:cNvPicPr>
          <p:nvPr/>
        </p:nvPicPr>
        <p:blipFill>
          <a:blip r:embed="rId7"/>
          <a:stretch>
            <a:fillRect/>
          </a:stretch>
        </p:blipFill>
        <p:spPr>
          <a:xfrm>
            <a:off x="647863" y="1537604"/>
            <a:ext cx="671668" cy="658368"/>
          </a:xfrm>
          <a:prstGeom prst="rect">
            <a:avLst/>
          </a:prstGeom>
        </p:spPr>
      </p:pic>
      <p:sp>
        <p:nvSpPr>
          <p:cNvPr id="2" name="Rounded Rectangle 1">
            <a:extLst>
              <a:ext uri="{FF2B5EF4-FFF2-40B4-BE49-F238E27FC236}">
                <a16:creationId xmlns:a16="http://schemas.microsoft.com/office/drawing/2014/main" id="{05EC38A0-2660-B5D9-263F-1396A077E038}"/>
              </a:ext>
            </a:extLst>
          </p:cNvPr>
          <p:cNvSpPr/>
          <p:nvPr/>
        </p:nvSpPr>
        <p:spPr>
          <a:xfrm>
            <a:off x="638365" y="2449876"/>
            <a:ext cx="7847267" cy="3762368"/>
          </a:xfrm>
          <a:prstGeom prst="roundRect">
            <a:avLst>
              <a:gd name="adj" fmla="val 2684"/>
            </a:avLst>
          </a:prstGeom>
          <a:solidFill>
            <a:schemeClr val="bg1"/>
          </a:solidFill>
          <a:ln w="25400">
            <a:solidFill>
              <a:schemeClr val="bg1">
                <a:lumMod val="95000"/>
              </a:schemeClr>
            </a:solidFill>
            <a:round/>
            <a:extLst>
              <a:ext uri="{C807C97D-BFC1-408E-A445-0C87EB9F89A2}">
                <ask:lineSketchStyleProps xmlns:ask="http://schemas.microsoft.com/office/drawing/2018/sketchyshapes" sd="1219033472">
                  <a:custGeom>
                    <a:avLst/>
                    <a:gdLst>
                      <a:gd name="connsiteX0" fmla="*/ 0 w 3624723"/>
                      <a:gd name="connsiteY0" fmla="*/ 0 h 3648584"/>
                      <a:gd name="connsiteX1" fmla="*/ 567873 w 3624723"/>
                      <a:gd name="connsiteY1" fmla="*/ 0 h 3648584"/>
                      <a:gd name="connsiteX2" fmla="*/ 1063252 w 3624723"/>
                      <a:gd name="connsiteY2" fmla="*/ 0 h 3648584"/>
                      <a:gd name="connsiteX3" fmla="*/ 1739867 w 3624723"/>
                      <a:gd name="connsiteY3" fmla="*/ 0 h 3648584"/>
                      <a:gd name="connsiteX4" fmla="*/ 2307740 w 3624723"/>
                      <a:gd name="connsiteY4" fmla="*/ 0 h 3648584"/>
                      <a:gd name="connsiteX5" fmla="*/ 2875614 w 3624723"/>
                      <a:gd name="connsiteY5" fmla="*/ 0 h 3648584"/>
                      <a:gd name="connsiteX6" fmla="*/ 3624723 w 3624723"/>
                      <a:gd name="connsiteY6" fmla="*/ 0 h 3648584"/>
                      <a:gd name="connsiteX7" fmla="*/ 3624723 w 3624723"/>
                      <a:gd name="connsiteY7" fmla="*/ 535126 h 3648584"/>
                      <a:gd name="connsiteX8" fmla="*/ 3624723 w 3624723"/>
                      <a:gd name="connsiteY8" fmla="*/ 1143223 h 3648584"/>
                      <a:gd name="connsiteX9" fmla="*/ 3624723 w 3624723"/>
                      <a:gd name="connsiteY9" fmla="*/ 1678349 h 3648584"/>
                      <a:gd name="connsiteX10" fmla="*/ 3624723 w 3624723"/>
                      <a:gd name="connsiteY10" fmla="*/ 2213474 h 3648584"/>
                      <a:gd name="connsiteX11" fmla="*/ 3624723 w 3624723"/>
                      <a:gd name="connsiteY11" fmla="*/ 2821572 h 3648584"/>
                      <a:gd name="connsiteX12" fmla="*/ 3624723 w 3624723"/>
                      <a:gd name="connsiteY12" fmla="*/ 3648584 h 3648584"/>
                      <a:gd name="connsiteX13" fmla="*/ 3129344 w 3624723"/>
                      <a:gd name="connsiteY13" fmla="*/ 3648584 h 3648584"/>
                      <a:gd name="connsiteX14" fmla="*/ 2452729 w 3624723"/>
                      <a:gd name="connsiteY14" fmla="*/ 3648584 h 3648584"/>
                      <a:gd name="connsiteX15" fmla="*/ 1921103 w 3624723"/>
                      <a:gd name="connsiteY15" fmla="*/ 3648584 h 3648584"/>
                      <a:gd name="connsiteX16" fmla="*/ 1316983 w 3624723"/>
                      <a:gd name="connsiteY16" fmla="*/ 3648584 h 3648584"/>
                      <a:gd name="connsiteX17" fmla="*/ 640368 w 3624723"/>
                      <a:gd name="connsiteY17" fmla="*/ 3648584 h 3648584"/>
                      <a:gd name="connsiteX18" fmla="*/ 0 w 3624723"/>
                      <a:gd name="connsiteY18" fmla="*/ 3648584 h 3648584"/>
                      <a:gd name="connsiteX19" fmla="*/ 0 w 3624723"/>
                      <a:gd name="connsiteY19" fmla="*/ 3149944 h 3648584"/>
                      <a:gd name="connsiteX20" fmla="*/ 0 w 3624723"/>
                      <a:gd name="connsiteY20" fmla="*/ 2614819 h 3648584"/>
                      <a:gd name="connsiteX21" fmla="*/ 0 w 3624723"/>
                      <a:gd name="connsiteY21" fmla="*/ 2043207 h 3648584"/>
                      <a:gd name="connsiteX22" fmla="*/ 0 w 3624723"/>
                      <a:gd name="connsiteY22" fmla="*/ 1362138 h 3648584"/>
                      <a:gd name="connsiteX23" fmla="*/ 0 w 3624723"/>
                      <a:gd name="connsiteY23" fmla="*/ 754041 h 3648584"/>
                      <a:gd name="connsiteX24" fmla="*/ 0 w 3624723"/>
                      <a:gd name="connsiteY24" fmla="*/ 0 h 364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24723" h="3648584" extrusionOk="0">
                        <a:moveTo>
                          <a:pt x="0" y="0"/>
                        </a:moveTo>
                        <a:cubicBezTo>
                          <a:pt x="124340" y="-14073"/>
                          <a:pt x="352761" y="-69"/>
                          <a:pt x="567873" y="0"/>
                        </a:cubicBezTo>
                        <a:cubicBezTo>
                          <a:pt x="782985" y="69"/>
                          <a:pt x="815697" y="-1548"/>
                          <a:pt x="1063252" y="0"/>
                        </a:cubicBezTo>
                        <a:cubicBezTo>
                          <a:pt x="1310807" y="1548"/>
                          <a:pt x="1403304" y="10828"/>
                          <a:pt x="1739867" y="0"/>
                        </a:cubicBezTo>
                        <a:cubicBezTo>
                          <a:pt x="2076430" y="-10828"/>
                          <a:pt x="2058646" y="-14593"/>
                          <a:pt x="2307740" y="0"/>
                        </a:cubicBezTo>
                        <a:cubicBezTo>
                          <a:pt x="2556834" y="14593"/>
                          <a:pt x="2641813" y="-22571"/>
                          <a:pt x="2875614" y="0"/>
                        </a:cubicBezTo>
                        <a:cubicBezTo>
                          <a:pt x="3109415" y="22571"/>
                          <a:pt x="3313388" y="-236"/>
                          <a:pt x="3624723" y="0"/>
                        </a:cubicBezTo>
                        <a:cubicBezTo>
                          <a:pt x="3606725" y="175805"/>
                          <a:pt x="3624282" y="336861"/>
                          <a:pt x="3624723" y="535126"/>
                        </a:cubicBezTo>
                        <a:cubicBezTo>
                          <a:pt x="3625164" y="733391"/>
                          <a:pt x="3605823" y="878195"/>
                          <a:pt x="3624723" y="1143223"/>
                        </a:cubicBezTo>
                        <a:cubicBezTo>
                          <a:pt x="3643623" y="1408251"/>
                          <a:pt x="3620389" y="1566423"/>
                          <a:pt x="3624723" y="1678349"/>
                        </a:cubicBezTo>
                        <a:cubicBezTo>
                          <a:pt x="3629057" y="1790275"/>
                          <a:pt x="3616114" y="2018691"/>
                          <a:pt x="3624723" y="2213474"/>
                        </a:cubicBezTo>
                        <a:cubicBezTo>
                          <a:pt x="3633332" y="2408257"/>
                          <a:pt x="3644556" y="2614273"/>
                          <a:pt x="3624723" y="2821572"/>
                        </a:cubicBezTo>
                        <a:cubicBezTo>
                          <a:pt x="3604890" y="3028871"/>
                          <a:pt x="3605442" y="3340825"/>
                          <a:pt x="3624723" y="3648584"/>
                        </a:cubicBezTo>
                        <a:cubicBezTo>
                          <a:pt x="3524989" y="3637396"/>
                          <a:pt x="3267100" y="3659777"/>
                          <a:pt x="3129344" y="3648584"/>
                        </a:cubicBezTo>
                        <a:cubicBezTo>
                          <a:pt x="2991588" y="3637391"/>
                          <a:pt x="2771636" y="3622026"/>
                          <a:pt x="2452729" y="3648584"/>
                        </a:cubicBezTo>
                        <a:cubicBezTo>
                          <a:pt x="2133823" y="3675142"/>
                          <a:pt x="2140689" y="3634346"/>
                          <a:pt x="1921103" y="3648584"/>
                        </a:cubicBezTo>
                        <a:cubicBezTo>
                          <a:pt x="1701517" y="3662822"/>
                          <a:pt x="1465637" y="3627275"/>
                          <a:pt x="1316983" y="3648584"/>
                        </a:cubicBezTo>
                        <a:cubicBezTo>
                          <a:pt x="1168329" y="3669893"/>
                          <a:pt x="933567" y="3647350"/>
                          <a:pt x="640368" y="3648584"/>
                        </a:cubicBezTo>
                        <a:cubicBezTo>
                          <a:pt x="347170" y="3649818"/>
                          <a:pt x="244466" y="3664399"/>
                          <a:pt x="0" y="3648584"/>
                        </a:cubicBezTo>
                        <a:cubicBezTo>
                          <a:pt x="14943" y="3464720"/>
                          <a:pt x="5765" y="3344300"/>
                          <a:pt x="0" y="3149944"/>
                        </a:cubicBezTo>
                        <a:cubicBezTo>
                          <a:pt x="-5765" y="2955588"/>
                          <a:pt x="22655" y="2761956"/>
                          <a:pt x="0" y="2614819"/>
                        </a:cubicBezTo>
                        <a:cubicBezTo>
                          <a:pt x="-22655" y="2467682"/>
                          <a:pt x="-11014" y="2281176"/>
                          <a:pt x="0" y="2043207"/>
                        </a:cubicBezTo>
                        <a:cubicBezTo>
                          <a:pt x="11014" y="1805238"/>
                          <a:pt x="25196" y="1552097"/>
                          <a:pt x="0" y="1362138"/>
                        </a:cubicBezTo>
                        <a:cubicBezTo>
                          <a:pt x="-25196" y="1172179"/>
                          <a:pt x="8498" y="931687"/>
                          <a:pt x="0" y="754041"/>
                        </a:cubicBezTo>
                        <a:cubicBezTo>
                          <a:pt x="-8498" y="576395"/>
                          <a:pt x="-7901" y="361797"/>
                          <a:pt x="0" y="0"/>
                        </a:cubicBezTo>
                        <a:close/>
                      </a:path>
                    </a:pathLst>
                  </a:custGeom>
                  <ask:type>
                    <ask:lineSketchNone/>
                  </ask:type>
                </ask:lineSketchStyleProps>
              </a:ext>
            </a:extLst>
          </a:ln>
          <a:effectLst>
            <a:outerShdw blurRad="121704" dist="50800" dir="2760000" algn="ctr" rotWithShape="0">
              <a:schemeClr val="tx1">
                <a:alpha val="4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Same Side Corner Rectangle 2">
            <a:extLst>
              <a:ext uri="{FF2B5EF4-FFF2-40B4-BE49-F238E27FC236}">
                <a16:creationId xmlns:a16="http://schemas.microsoft.com/office/drawing/2014/main" id="{836289B5-2F4D-A3EC-FC83-426A261C8D07}"/>
              </a:ext>
            </a:extLst>
          </p:cNvPr>
          <p:cNvSpPr/>
          <p:nvPr/>
        </p:nvSpPr>
        <p:spPr>
          <a:xfrm>
            <a:off x="625325" y="2435771"/>
            <a:ext cx="7847267" cy="446504"/>
          </a:xfrm>
          <a:custGeom>
            <a:avLst/>
            <a:gdLst>
              <a:gd name="connsiteX0" fmla="*/ 44954 w 7847267"/>
              <a:gd name="connsiteY0" fmla="*/ 0 h 446504"/>
              <a:gd name="connsiteX1" fmla="*/ 458680 w 7847267"/>
              <a:gd name="connsiteY1" fmla="*/ 0 h 446504"/>
              <a:gd name="connsiteX2" fmla="*/ 1182700 w 7847267"/>
              <a:gd name="connsiteY2" fmla="*/ 0 h 446504"/>
              <a:gd name="connsiteX3" fmla="*/ 1596426 w 7847267"/>
              <a:gd name="connsiteY3" fmla="*/ 0 h 446504"/>
              <a:gd name="connsiteX4" fmla="*/ 2320446 w 7847267"/>
              <a:gd name="connsiteY4" fmla="*/ 0 h 446504"/>
              <a:gd name="connsiteX5" fmla="*/ 2811745 w 7847267"/>
              <a:gd name="connsiteY5" fmla="*/ 0 h 446504"/>
              <a:gd name="connsiteX6" fmla="*/ 3225471 w 7847267"/>
              <a:gd name="connsiteY6" fmla="*/ 0 h 446504"/>
              <a:gd name="connsiteX7" fmla="*/ 3716771 w 7847267"/>
              <a:gd name="connsiteY7" fmla="*/ 0 h 446504"/>
              <a:gd name="connsiteX8" fmla="*/ 4440791 w 7847267"/>
              <a:gd name="connsiteY8" fmla="*/ 0 h 446504"/>
              <a:gd name="connsiteX9" fmla="*/ 4932090 w 7847267"/>
              <a:gd name="connsiteY9" fmla="*/ 0 h 446504"/>
              <a:gd name="connsiteX10" fmla="*/ 5345816 w 7847267"/>
              <a:gd name="connsiteY10" fmla="*/ 0 h 446504"/>
              <a:gd name="connsiteX11" fmla="*/ 5837115 w 7847267"/>
              <a:gd name="connsiteY11" fmla="*/ 0 h 446504"/>
              <a:gd name="connsiteX12" fmla="*/ 6405988 w 7847267"/>
              <a:gd name="connsiteY12" fmla="*/ 0 h 446504"/>
              <a:gd name="connsiteX13" fmla="*/ 7052435 w 7847267"/>
              <a:gd name="connsiteY13" fmla="*/ 0 h 446504"/>
              <a:gd name="connsiteX14" fmla="*/ 7802313 w 7847267"/>
              <a:gd name="connsiteY14" fmla="*/ 0 h 446504"/>
              <a:gd name="connsiteX15" fmla="*/ 7847267 w 7847267"/>
              <a:gd name="connsiteY15" fmla="*/ 44954 h 446504"/>
              <a:gd name="connsiteX16" fmla="*/ 7847267 w 7847267"/>
              <a:gd name="connsiteY16" fmla="*/ 446504 h 446504"/>
              <a:gd name="connsiteX17" fmla="*/ 7847267 w 7847267"/>
              <a:gd name="connsiteY17" fmla="*/ 446504 h 446504"/>
              <a:gd name="connsiteX18" fmla="*/ 7114855 w 7847267"/>
              <a:gd name="connsiteY18" fmla="*/ 446504 h 446504"/>
              <a:gd name="connsiteX19" fmla="*/ 6460916 w 7847267"/>
              <a:gd name="connsiteY19" fmla="*/ 446504 h 446504"/>
              <a:gd name="connsiteX20" fmla="*/ 5885450 w 7847267"/>
              <a:gd name="connsiteY20" fmla="*/ 446504 h 446504"/>
              <a:gd name="connsiteX21" fmla="*/ 5153039 w 7847267"/>
              <a:gd name="connsiteY21" fmla="*/ 446504 h 446504"/>
              <a:gd name="connsiteX22" fmla="*/ 4499100 w 7847267"/>
              <a:gd name="connsiteY22" fmla="*/ 446504 h 446504"/>
              <a:gd name="connsiteX23" fmla="*/ 3688215 w 7847267"/>
              <a:gd name="connsiteY23" fmla="*/ 446504 h 446504"/>
              <a:gd name="connsiteX24" fmla="*/ 2877331 w 7847267"/>
              <a:gd name="connsiteY24" fmla="*/ 446504 h 446504"/>
              <a:gd name="connsiteX25" fmla="*/ 2144920 w 7847267"/>
              <a:gd name="connsiteY25" fmla="*/ 446504 h 446504"/>
              <a:gd name="connsiteX26" fmla="*/ 1412508 w 7847267"/>
              <a:gd name="connsiteY26" fmla="*/ 446504 h 446504"/>
              <a:gd name="connsiteX27" fmla="*/ 680096 w 7847267"/>
              <a:gd name="connsiteY27" fmla="*/ 446504 h 446504"/>
              <a:gd name="connsiteX28" fmla="*/ 0 w 7847267"/>
              <a:gd name="connsiteY28" fmla="*/ 446504 h 446504"/>
              <a:gd name="connsiteX29" fmla="*/ 0 w 7847267"/>
              <a:gd name="connsiteY29" fmla="*/ 446504 h 446504"/>
              <a:gd name="connsiteX30" fmla="*/ 0 w 7847267"/>
              <a:gd name="connsiteY30" fmla="*/ 44954 h 446504"/>
              <a:gd name="connsiteX31" fmla="*/ 44954 w 7847267"/>
              <a:gd name="connsiteY31" fmla="*/ 0 h 44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847267" h="446504" fill="none" extrusionOk="0">
                <a:moveTo>
                  <a:pt x="44954" y="0"/>
                </a:moveTo>
                <a:cubicBezTo>
                  <a:pt x="146887" y="-6937"/>
                  <a:pt x="253229" y="-5199"/>
                  <a:pt x="458680" y="0"/>
                </a:cubicBezTo>
                <a:cubicBezTo>
                  <a:pt x="664131" y="5199"/>
                  <a:pt x="844514" y="-34557"/>
                  <a:pt x="1182700" y="0"/>
                </a:cubicBezTo>
                <a:cubicBezTo>
                  <a:pt x="1520886" y="34557"/>
                  <a:pt x="1480075" y="-18159"/>
                  <a:pt x="1596426" y="0"/>
                </a:cubicBezTo>
                <a:cubicBezTo>
                  <a:pt x="1712777" y="18159"/>
                  <a:pt x="2040892" y="-25586"/>
                  <a:pt x="2320446" y="0"/>
                </a:cubicBezTo>
                <a:cubicBezTo>
                  <a:pt x="2600000" y="25586"/>
                  <a:pt x="2572709" y="-15453"/>
                  <a:pt x="2811745" y="0"/>
                </a:cubicBezTo>
                <a:cubicBezTo>
                  <a:pt x="3050781" y="15453"/>
                  <a:pt x="3085398" y="-18900"/>
                  <a:pt x="3225471" y="0"/>
                </a:cubicBezTo>
                <a:cubicBezTo>
                  <a:pt x="3365544" y="18900"/>
                  <a:pt x="3613853" y="8271"/>
                  <a:pt x="3716771" y="0"/>
                </a:cubicBezTo>
                <a:cubicBezTo>
                  <a:pt x="3819689" y="-8271"/>
                  <a:pt x="4180661" y="-5626"/>
                  <a:pt x="4440791" y="0"/>
                </a:cubicBezTo>
                <a:cubicBezTo>
                  <a:pt x="4700921" y="5626"/>
                  <a:pt x="4695803" y="-14339"/>
                  <a:pt x="4932090" y="0"/>
                </a:cubicBezTo>
                <a:cubicBezTo>
                  <a:pt x="5168377" y="14339"/>
                  <a:pt x="5247155" y="10156"/>
                  <a:pt x="5345816" y="0"/>
                </a:cubicBezTo>
                <a:cubicBezTo>
                  <a:pt x="5444477" y="-10156"/>
                  <a:pt x="5659413" y="-24210"/>
                  <a:pt x="5837115" y="0"/>
                </a:cubicBezTo>
                <a:cubicBezTo>
                  <a:pt x="6014817" y="24210"/>
                  <a:pt x="6250233" y="2126"/>
                  <a:pt x="6405988" y="0"/>
                </a:cubicBezTo>
                <a:cubicBezTo>
                  <a:pt x="6561743" y="-2126"/>
                  <a:pt x="6902981" y="-18598"/>
                  <a:pt x="7052435" y="0"/>
                </a:cubicBezTo>
                <a:cubicBezTo>
                  <a:pt x="7201889" y="18598"/>
                  <a:pt x="7555494" y="6082"/>
                  <a:pt x="7802313" y="0"/>
                </a:cubicBezTo>
                <a:cubicBezTo>
                  <a:pt x="7829118" y="5085"/>
                  <a:pt x="7848589" y="20742"/>
                  <a:pt x="7847267" y="44954"/>
                </a:cubicBezTo>
                <a:cubicBezTo>
                  <a:pt x="7841144" y="223841"/>
                  <a:pt x="7834282" y="334449"/>
                  <a:pt x="7847267" y="446504"/>
                </a:cubicBezTo>
                <a:lnTo>
                  <a:pt x="7847267" y="446504"/>
                </a:lnTo>
                <a:cubicBezTo>
                  <a:pt x="7627007" y="442994"/>
                  <a:pt x="7351073" y="434540"/>
                  <a:pt x="7114855" y="446504"/>
                </a:cubicBezTo>
                <a:cubicBezTo>
                  <a:pt x="6878637" y="458468"/>
                  <a:pt x="6725565" y="430674"/>
                  <a:pt x="6460916" y="446504"/>
                </a:cubicBezTo>
                <a:cubicBezTo>
                  <a:pt x="6196267" y="462334"/>
                  <a:pt x="6001684" y="459329"/>
                  <a:pt x="5885450" y="446504"/>
                </a:cubicBezTo>
                <a:cubicBezTo>
                  <a:pt x="5769216" y="433679"/>
                  <a:pt x="5334646" y="452409"/>
                  <a:pt x="5153039" y="446504"/>
                </a:cubicBezTo>
                <a:cubicBezTo>
                  <a:pt x="4971432" y="440599"/>
                  <a:pt x="4815063" y="478652"/>
                  <a:pt x="4499100" y="446504"/>
                </a:cubicBezTo>
                <a:cubicBezTo>
                  <a:pt x="4183137" y="414356"/>
                  <a:pt x="4066553" y="462252"/>
                  <a:pt x="3688215" y="446504"/>
                </a:cubicBezTo>
                <a:cubicBezTo>
                  <a:pt x="3309877" y="430756"/>
                  <a:pt x="3097165" y="425241"/>
                  <a:pt x="2877331" y="446504"/>
                </a:cubicBezTo>
                <a:cubicBezTo>
                  <a:pt x="2657497" y="467767"/>
                  <a:pt x="2429482" y="459080"/>
                  <a:pt x="2144920" y="446504"/>
                </a:cubicBezTo>
                <a:cubicBezTo>
                  <a:pt x="1860358" y="433928"/>
                  <a:pt x="1563311" y="440084"/>
                  <a:pt x="1412508" y="446504"/>
                </a:cubicBezTo>
                <a:cubicBezTo>
                  <a:pt x="1261705" y="452924"/>
                  <a:pt x="1031032" y="473791"/>
                  <a:pt x="680096" y="446504"/>
                </a:cubicBezTo>
                <a:cubicBezTo>
                  <a:pt x="329160" y="419217"/>
                  <a:pt x="164715" y="447600"/>
                  <a:pt x="0" y="446504"/>
                </a:cubicBezTo>
                <a:lnTo>
                  <a:pt x="0" y="446504"/>
                </a:lnTo>
                <a:cubicBezTo>
                  <a:pt x="-10535" y="254784"/>
                  <a:pt x="-17598" y="233136"/>
                  <a:pt x="0" y="44954"/>
                </a:cubicBezTo>
                <a:cubicBezTo>
                  <a:pt x="-2251" y="20962"/>
                  <a:pt x="19841" y="4334"/>
                  <a:pt x="44954" y="0"/>
                </a:cubicBezTo>
                <a:close/>
              </a:path>
              <a:path w="7847267" h="446504" stroke="0" extrusionOk="0">
                <a:moveTo>
                  <a:pt x="44954" y="0"/>
                </a:moveTo>
                <a:cubicBezTo>
                  <a:pt x="190912" y="-1507"/>
                  <a:pt x="449785" y="25327"/>
                  <a:pt x="613827" y="0"/>
                </a:cubicBezTo>
                <a:cubicBezTo>
                  <a:pt x="777869" y="-25327"/>
                  <a:pt x="908619" y="-8434"/>
                  <a:pt x="1027553" y="0"/>
                </a:cubicBezTo>
                <a:cubicBezTo>
                  <a:pt x="1146487" y="8434"/>
                  <a:pt x="1493642" y="9432"/>
                  <a:pt x="1829147" y="0"/>
                </a:cubicBezTo>
                <a:cubicBezTo>
                  <a:pt x="2164652" y="-9432"/>
                  <a:pt x="2180270" y="23444"/>
                  <a:pt x="2398020" y="0"/>
                </a:cubicBezTo>
                <a:cubicBezTo>
                  <a:pt x="2615770" y="-23444"/>
                  <a:pt x="2813183" y="-20096"/>
                  <a:pt x="2966893" y="0"/>
                </a:cubicBezTo>
                <a:cubicBezTo>
                  <a:pt x="3120603" y="20096"/>
                  <a:pt x="3534761" y="17316"/>
                  <a:pt x="3768486" y="0"/>
                </a:cubicBezTo>
                <a:cubicBezTo>
                  <a:pt x="4002211" y="-17316"/>
                  <a:pt x="4086735" y="11832"/>
                  <a:pt x="4259786" y="0"/>
                </a:cubicBezTo>
                <a:cubicBezTo>
                  <a:pt x="4432837" y="-11832"/>
                  <a:pt x="4751836" y="-35923"/>
                  <a:pt x="5061379" y="0"/>
                </a:cubicBezTo>
                <a:cubicBezTo>
                  <a:pt x="5370922" y="35923"/>
                  <a:pt x="5586497" y="-39064"/>
                  <a:pt x="5862973" y="0"/>
                </a:cubicBezTo>
                <a:cubicBezTo>
                  <a:pt x="6139449" y="39064"/>
                  <a:pt x="6243329" y="-5072"/>
                  <a:pt x="6509420" y="0"/>
                </a:cubicBezTo>
                <a:cubicBezTo>
                  <a:pt x="6775511" y="5072"/>
                  <a:pt x="7443683" y="35472"/>
                  <a:pt x="7802313" y="0"/>
                </a:cubicBezTo>
                <a:cubicBezTo>
                  <a:pt x="7828329" y="-3261"/>
                  <a:pt x="7847913" y="22133"/>
                  <a:pt x="7847267" y="44954"/>
                </a:cubicBezTo>
                <a:cubicBezTo>
                  <a:pt x="7845462" y="146246"/>
                  <a:pt x="7838155" y="343928"/>
                  <a:pt x="7847267" y="446504"/>
                </a:cubicBezTo>
                <a:lnTo>
                  <a:pt x="7847267" y="446504"/>
                </a:lnTo>
                <a:cubicBezTo>
                  <a:pt x="7646439" y="423911"/>
                  <a:pt x="7503219" y="449672"/>
                  <a:pt x="7271801" y="446504"/>
                </a:cubicBezTo>
                <a:cubicBezTo>
                  <a:pt x="7040383" y="443336"/>
                  <a:pt x="6941603" y="433278"/>
                  <a:pt x="6617862" y="446504"/>
                </a:cubicBezTo>
                <a:cubicBezTo>
                  <a:pt x="6294121" y="459730"/>
                  <a:pt x="6035113" y="456991"/>
                  <a:pt x="5885450" y="446504"/>
                </a:cubicBezTo>
                <a:cubicBezTo>
                  <a:pt x="5735787" y="436017"/>
                  <a:pt x="5460055" y="461987"/>
                  <a:pt x="5153039" y="446504"/>
                </a:cubicBezTo>
                <a:cubicBezTo>
                  <a:pt x="4846023" y="431021"/>
                  <a:pt x="4663076" y="439049"/>
                  <a:pt x="4420627" y="446504"/>
                </a:cubicBezTo>
                <a:cubicBezTo>
                  <a:pt x="4178178" y="453959"/>
                  <a:pt x="4198359" y="439296"/>
                  <a:pt x="4002106" y="446504"/>
                </a:cubicBezTo>
                <a:cubicBezTo>
                  <a:pt x="3805853" y="453712"/>
                  <a:pt x="3690800" y="446687"/>
                  <a:pt x="3505113" y="446504"/>
                </a:cubicBezTo>
                <a:cubicBezTo>
                  <a:pt x="3319426" y="446321"/>
                  <a:pt x="3128595" y="471587"/>
                  <a:pt x="2772701" y="446504"/>
                </a:cubicBezTo>
                <a:cubicBezTo>
                  <a:pt x="2416807" y="421421"/>
                  <a:pt x="2417262" y="470201"/>
                  <a:pt x="2197235" y="446504"/>
                </a:cubicBezTo>
                <a:cubicBezTo>
                  <a:pt x="1977208" y="422807"/>
                  <a:pt x="1880519" y="448805"/>
                  <a:pt x="1700241" y="446504"/>
                </a:cubicBezTo>
                <a:cubicBezTo>
                  <a:pt x="1519963" y="444203"/>
                  <a:pt x="1276825" y="432062"/>
                  <a:pt x="967830" y="446504"/>
                </a:cubicBezTo>
                <a:cubicBezTo>
                  <a:pt x="658835" y="460946"/>
                  <a:pt x="477781" y="477109"/>
                  <a:pt x="0" y="446504"/>
                </a:cubicBezTo>
                <a:lnTo>
                  <a:pt x="0" y="446504"/>
                </a:lnTo>
                <a:cubicBezTo>
                  <a:pt x="5552" y="263342"/>
                  <a:pt x="14916" y="237974"/>
                  <a:pt x="0" y="44954"/>
                </a:cubicBezTo>
                <a:cubicBezTo>
                  <a:pt x="3906" y="21494"/>
                  <a:pt x="21699" y="5294"/>
                  <a:pt x="44954" y="0"/>
                </a:cubicBezTo>
                <a:close/>
              </a:path>
            </a:pathLst>
          </a:custGeom>
          <a:solidFill>
            <a:schemeClr val="bg1">
              <a:lumMod val="95000"/>
            </a:schemeClr>
          </a:solidFill>
          <a:ln>
            <a:noFill/>
            <a:round/>
            <a:extLst>
              <a:ext uri="{C807C97D-BFC1-408E-A445-0C87EB9F89A2}">
                <ask:lineSketchStyleProps xmlns:ask="http://schemas.microsoft.com/office/drawing/2018/sketchyshapes" sd="1219033472">
                  <a:prstGeom prst="round2SameRect">
                    <a:avLst>
                      <a:gd name="adj1" fmla="val 10068"/>
                      <a:gd name="adj2" fmla="val 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 name="Rectangle 3">
            <a:extLst>
              <a:ext uri="{FF2B5EF4-FFF2-40B4-BE49-F238E27FC236}">
                <a16:creationId xmlns:a16="http://schemas.microsoft.com/office/drawing/2014/main" id="{4DF86B54-9A8E-8ED8-33C7-9317451DF5A4}"/>
              </a:ext>
            </a:extLst>
          </p:cNvPr>
          <p:cNvSpPr/>
          <p:nvPr/>
        </p:nvSpPr>
        <p:spPr>
          <a:xfrm>
            <a:off x="738122" y="2512860"/>
            <a:ext cx="7747510" cy="251831"/>
          </a:xfrm>
          <a:prstGeom prst="rect">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kumimoji="0" lang="en-US" sz="1300" b="1" i="0" u="none" strike="noStrike" kern="1200" cap="none" spc="0" normalizeH="0" baseline="0" noProof="0">
                <a:ln>
                  <a:noFill/>
                </a:ln>
                <a:effectLst/>
                <a:uLnTx/>
                <a:uFillTx/>
                <a:latin typeface="Aptos" panose="020B0004020202020204"/>
              </a:rPr>
              <a:t>Average Math Class Size, by Course</a:t>
            </a:r>
          </a:p>
        </p:txBody>
      </p:sp>
      <p:sp>
        <p:nvSpPr>
          <p:cNvPr id="9" name="TextBox 8">
            <a:extLst>
              <a:ext uri="{FF2B5EF4-FFF2-40B4-BE49-F238E27FC236}">
                <a16:creationId xmlns:a16="http://schemas.microsoft.com/office/drawing/2014/main" id="{500644C2-71FA-5275-4A29-A32B7A5B0562}"/>
              </a:ext>
            </a:extLst>
          </p:cNvPr>
          <p:cNvSpPr txBox="1"/>
          <p:nvPr/>
        </p:nvSpPr>
        <p:spPr>
          <a:xfrm>
            <a:off x="921705" y="5127973"/>
            <a:ext cx="3286791" cy="646331"/>
          </a:xfrm>
          <a:prstGeom prst="rect">
            <a:avLst/>
          </a:prstGeom>
          <a:noFill/>
        </p:spPr>
        <p:txBody>
          <a:bodyPr wrap="square" lIns="91440" tIns="45720" rIns="91440" bIns="45720" anchor="t">
            <a:spAutoFit/>
          </a:bodyPr>
          <a:lstStyle/>
          <a:p>
            <a:pPr>
              <a:defRPr/>
            </a:pPr>
            <a:r>
              <a:rPr lang="en-US" sz="1200">
                <a:latin typeface="Aptos" panose="020B0004020202020204" pitchFamily="34" charset="0"/>
              </a:rPr>
              <a:t>At this school, data shows that 6th graders struggle the most with math, yet they face one of the highest average class sizes …</a:t>
            </a:r>
          </a:p>
        </p:txBody>
      </p:sp>
      <p:sp>
        <p:nvSpPr>
          <p:cNvPr id="10" name="TextBox 9">
            <a:extLst>
              <a:ext uri="{FF2B5EF4-FFF2-40B4-BE49-F238E27FC236}">
                <a16:creationId xmlns:a16="http://schemas.microsoft.com/office/drawing/2014/main" id="{D449D16E-EC30-6250-9F09-0260C1140BA6}"/>
              </a:ext>
            </a:extLst>
          </p:cNvPr>
          <p:cNvSpPr txBox="1"/>
          <p:nvPr/>
        </p:nvSpPr>
        <p:spPr>
          <a:xfrm>
            <a:off x="5006772" y="5127973"/>
            <a:ext cx="3286791" cy="830997"/>
          </a:xfrm>
          <a:prstGeom prst="rect">
            <a:avLst/>
          </a:prstGeom>
          <a:noFill/>
        </p:spPr>
        <p:txBody>
          <a:bodyPr wrap="square" lIns="91440" tIns="45720" rIns="91440" bIns="45720" anchor="t">
            <a:spAutoFit/>
          </a:bodyPr>
          <a:lstStyle/>
          <a:p>
            <a:pPr algn="r">
              <a:defRPr/>
            </a:pPr>
            <a:r>
              <a:rPr lang="en-US" sz="1200">
                <a:latin typeface="Aptos" panose="020B0004020202020204" pitchFamily="34" charset="0"/>
              </a:rPr>
              <a:t>… which is especially concerning since these classes are also more likely to be taught by less effective teachers. </a:t>
            </a:r>
          </a:p>
          <a:p>
            <a:pPr algn="r">
              <a:defRPr/>
            </a:pPr>
            <a:r>
              <a:rPr lang="en-US" sz="1200">
                <a:latin typeface="Aptos" panose="020B0004020202020204" pitchFamily="34" charset="0"/>
              </a:rPr>
              <a:t>(See Common Resource Inequity 1)</a:t>
            </a:r>
          </a:p>
        </p:txBody>
      </p:sp>
      <p:graphicFrame>
        <p:nvGraphicFramePr>
          <p:cNvPr id="7" name="Chart 6">
            <a:extLst>
              <a:ext uri="{FF2B5EF4-FFF2-40B4-BE49-F238E27FC236}">
                <a16:creationId xmlns:a16="http://schemas.microsoft.com/office/drawing/2014/main" id="{CD5E291B-75A9-8E24-E9DD-A4FC3C2696B8}"/>
              </a:ext>
            </a:extLst>
          </p:cNvPr>
          <p:cNvGraphicFramePr/>
          <p:nvPr>
            <p:extLst>
              <p:ext uri="{D42A27DB-BD31-4B8C-83A1-F6EECF244321}">
                <p14:modId xmlns:p14="http://schemas.microsoft.com/office/powerpoint/2010/main" val="149707357"/>
              </p:ext>
            </p:extLst>
          </p:nvPr>
        </p:nvGraphicFramePr>
        <p:xfrm>
          <a:off x="967103" y="2928400"/>
          <a:ext cx="7049465" cy="231203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5359175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CE4AB-8E46-0DD9-BCCD-AEC7B7A73C0A}"/>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8EC9BDF-B1E3-7E4E-E481-3DF628B1A01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think-cell data - do not delete" hidden="1">
                        <a:extLst>
                          <a:ext uri="{FF2B5EF4-FFF2-40B4-BE49-F238E27FC236}">
                            <a16:creationId xmlns:a16="http://schemas.microsoft.com/office/drawing/2014/main" id="{68EC9BDF-B1E3-7E4E-E481-3DF628B1A01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2" name="TextBox 21">
            <a:extLst>
              <a:ext uri="{FF2B5EF4-FFF2-40B4-BE49-F238E27FC236}">
                <a16:creationId xmlns:a16="http://schemas.microsoft.com/office/drawing/2014/main" id="{B51EC4E2-738A-9667-E6B6-6BB7E2A9F0C1}"/>
              </a:ext>
            </a:extLst>
          </p:cNvPr>
          <p:cNvSpPr txBox="1"/>
          <p:nvPr/>
        </p:nvSpPr>
        <p:spPr>
          <a:xfrm>
            <a:off x="1468837" y="1604791"/>
            <a:ext cx="6813047" cy="6924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a:latin typeface="Aptos" panose="020B0004020202020204" pitchFamily="34" charset="0"/>
              </a:rPr>
              <a:t>For example:</a:t>
            </a:r>
            <a:r>
              <a:rPr lang="en-US" sz="1300">
                <a:latin typeface="Aptos" panose="020B0004020202020204" pitchFamily="34" charset="0"/>
              </a:rPr>
              <a:t> At this school, Black/African American students are suspended and expelled </a:t>
            </a:r>
            <a:br>
              <a:rPr lang="en-US" sz="1300">
                <a:latin typeface="Aptos" panose="020B0004020202020204" pitchFamily="34" charset="0"/>
              </a:rPr>
            </a:br>
            <a:r>
              <a:rPr lang="en-US" sz="1300">
                <a:latin typeface="Aptos" panose="020B0004020202020204" pitchFamily="34" charset="0"/>
              </a:rPr>
              <a:t>at approximately 3x the rate of white students, and Hispanic/Latinx students at approximately 2x the rate of white students.</a:t>
            </a:r>
          </a:p>
        </p:txBody>
      </p:sp>
      <p:sp>
        <p:nvSpPr>
          <p:cNvPr id="37" name="Rectangle 36">
            <a:extLst>
              <a:ext uri="{FF2B5EF4-FFF2-40B4-BE49-F238E27FC236}">
                <a16:creationId xmlns:a16="http://schemas.microsoft.com/office/drawing/2014/main" id="{97045B07-E4A8-D1DE-C22C-9E6841ACE0A2}"/>
              </a:ext>
            </a:extLst>
          </p:cNvPr>
          <p:cNvSpPr/>
          <p:nvPr/>
        </p:nvSpPr>
        <p:spPr>
          <a:xfrm>
            <a:off x="9339135" y="1313732"/>
            <a:ext cx="2852864" cy="5544268"/>
          </a:xfrm>
          <a:prstGeom prst="rect">
            <a:avLst/>
          </a:prstGeom>
          <a:solidFill>
            <a:srgbClr val="003594">
              <a:alpha val="1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38" name="TextBox 37">
            <a:extLst>
              <a:ext uri="{FF2B5EF4-FFF2-40B4-BE49-F238E27FC236}">
                <a16:creationId xmlns:a16="http://schemas.microsoft.com/office/drawing/2014/main" id="{43427352-F602-55F8-9613-B3F4F8208FA4}"/>
              </a:ext>
            </a:extLst>
          </p:cNvPr>
          <p:cNvSpPr txBox="1"/>
          <p:nvPr/>
        </p:nvSpPr>
        <p:spPr>
          <a:xfrm>
            <a:off x="9716236" y="2108556"/>
            <a:ext cx="2131332" cy="4154984"/>
          </a:xfrm>
          <a:prstGeom prst="rect">
            <a:avLst/>
          </a:prstGeom>
          <a:noFill/>
        </p:spPr>
        <p:txBody>
          <a:bodyPr wrap="square" lIns="91440" tIns="45720" rIns="91440" bIns="45720" anchor="t">
            <a:spAutoFit/>
          </a:bodyPr>
          <a:lstStyle/>
          <a:p>
            <a:pPr algn="l" rtl="0" fontAlgn="base">
              <a:spcAft>
                <a:spcPts val="400"/>
              </a:spcAft>
            </a:pPr>
            <a:r>
              <a:rPr lang="en-US" sz="1300" b="1" i="0">
                <a:effectLst/>
                <a:latin typeface="Aptos"/>
              </a:rPr>
              <a:t>Do we think this resource inequity exists in our school?</a:t>
            </a:r>
          </a:p>
          <a:p>
            <a:pPr marL="194310" indent="-194310" algn="l" rtl="0" fontAlgn="base">
              <a:spcAft>
                <a:spcPts val="400"/>
              </a:spcAft>
              <a:buFont typeface="Arial" panose="020B0604020202020204" pitchFamily="34" charset="0"/>
              <a:buChar char="•"/>
            </a:pPr>
            <a:r>
              <a:rPr lang="en-US" sz="1300">
                <a:latin typeface="Aptos"/>
              </a:rPr>
              <a:t>Do discipline rates </a:t>
            </a:r>
            <a:br>
              <a:rPr lang="en-US" sz="1300">
                <a:latin typeface="Aptos"/>
              </a:rPr>
            </a:br>
            <a:r>
              <a:rPr lang="en-US" sz="1300">
                <a:latin typeface="Aptos"/>
              </a:rPr>
              <a:t>(e.g., office referrals, suspensions, expulsions) vary across student groups? </a:t>
            </a:r>
          </a:p>
          <a:p>
            <a:pPr marL="194310" indent="-194310" algn="l" rtl="0" fontAlgn="base">
              <a:spcAft>
                <a:spcPts val="400"/>
              </a:spcAft>
              <a:buFont typeface="Arial" panose="020B0604020202020204" pitchFamily="34" charset="0"/>
              <a:buChar char="•"/>
            </a:pPr>
            <a:r>
              <a:rPr lang="en-US" sz="1300">
                <a:latin typeface="Aptos"/>
              </a:rPr>
              <a:t>How do other demographic factors, such as gender, relate </a:t>
            </a:r>
            <a:br>
              <a:rPr lang="en-US" sz="1300">
                <a:latin typeface="Aptos"/>
              </a:rPr>
            </a:br>
            <a:r>
              <a:rPr lang="en-US" sz="1300">
                <a:latin typeface="Aptos"/>
              </a:rPr>
              <a:t>to these rates?</a:t>
            </a:r>
          </a:p>
          <a:p>
            <a:pPr algn="l" rtl="0" fontAlgn="base">
              <a:spcBef>
                <a:spcPts val="1200"/>
              </a:spcBef>
            </a:pPr>
            <a:r>
              <a:rPr lang="en-US" sz="1300" b="1" i="0">
                <a:effectLst/>
                <a:latin typeface="Aptos"/>
              </a:rPr>
              <a:t>What quantitative or qualitative data could help us assess this in </a:t>
            </a:r>
            <a:br>
              <a:rPr lang="en-US" sz="1300" b="1" i="0">
                <a:effectLst/>
                <a:latin typeface="Aptos"/>
              </a:rPr>
            </a:br>
            <a:r>
              <a:rPr lang="en-US" sz="1300" b="1" i="0">
                <a:effectLst/>
                <a:latin typeface="Aptos"/>
              </a:rPr>
              <a:t>our school?</a:t>
            </a:r>
          </a:p>
          <a:p>
            <a:pPr algn="l" rtl="0" fontAlgn="base">
              <a:spcBef>
                <a:spcPts val="1200"/>
              </a:spcBef>
            </a:pPr>
            <a:r>
              <a:rPr lang="en-US" sz="1300" b="1" i="0">
                <a:effectLst/>
                <a:latin typeface="Aptos"/>
              </a:rPr>
              <a:t>Do we want to prioritize this—yes, no, or maybe?</a:t>
            </a:r>
          </a:p>
        </p:txBody>
      </p:sp>
      <p:sp>
        <p:nvSpPr>
          <p:cNvPr id="39" name="Rectangle 38">
            <a:extLst>
              <a:ext uri="{FF2B5EF4-FFF2-40B4-BE49-F238E27FC236}">
                <a16:creationId xmlns:a16="http://schemas.microsoft.com/office/drawing/2014/main" id="{F213C017-061D-8312-671A-12D6624516CE}"/>
              </a:ext>
            </a:extLst>
          </p:cNvPr>
          <p:cNvSpPr/>
          <p:nvPr/>
        </p:nvSpPr>
        <p:spPr>
          <a:xfrm>
            <a:off x="9339135" y="1313732"/>
            <a:ext cx="2852865" cy="471990"/>
          </a:xfrm>
          <a:prstGeom prst="rect">
            <a:avLst/>
          </a:prstGeom>
          <a:solidFill>
            <a:srgbClr val="0035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40" name="TextBox 39">
            <a:extLst>
              <a:ext uri="{FF2B5EF4-FFF2-40B4-BE49-F238E27FC236}">
                <a16:creationId xmlns:a16="http://schemas.microsoft.com/office/drawing/2014/main" id="{8E37B539-AEFE-8347-9222-4F7CC99C6D39}"/>
              </a:ext>
            </a:extLst>
          </p:cNvPr>
          <p:cNvSpPr txBox="1"/>
          <p:nvPr/>
        </p:nvSpPr>
        <p:spPr>
          <a:xfrm>
            <a:off x="9339134" y="1427917"/>
            <a:ext cx="2852865"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DISCUSSION QUESTIONS</a:t>
            </a:r>
          </a:p>
        </p:txBody>
      </p:sp>
      <p:sp>
        <p:nvSpPr>
          <p:cNvPr id="41" name="Rectangle 40">
            <a:extLst>
              <a:ext uri="{FF2B5EF4-FFF2-40B4-BE49-F238E27FC236}">
                <a16:creationId xmlns:a16="http://schemas.microsoft.com/office/drawing/2014/main" id="{07F75FC2-42BD-BD28-12D6-D5AC99C546B0}"/>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itle 1">
            <a:extLst>
              <a:ext uri="{FF2B5EF4-FFF2-40B4-BE49-F238E27FC236}">
                <a16:creationId xmlns:a16="http://schemas.microsoft.com/office/drawing/2014/main" id="{3D6A1048-0124-6B1A-1BCF-06A826778E46}"/>
              </a:ext>
            </a:extLst>
          </p:cNvPr>
          <p:cNvSpPr txBox="1">
            <a:spLocks/>
          </p:cNvSpPr>
          <p:nvPr/>
        </p:nvSpPr>
        <p:spPr>
          <a:xfrm>
            <a:off x="342900" y="150338"/>
            <a:ext cx="9591514" cy="1124693"/>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10</a:t>
            </a:r>
          </a:p>
          <a:p>
            <a:pPr>
              <a:lnSpc>
                <a:spcPts val="2940"/>
              </a:lnSpc>
              <a:defRPr/>
            </a:pPr>
            <a:r>
              <a:rPr lang="en-US" sz="2300">
                <a:solidFill>
                  <a:schemeClr val="bg1"/>
                </a:solidFill>
                <a:latin typeface="Aptos Narrow" panose="020B0004020202020204" pitchFamily="34" charset="0"/>
              </a:rPr>
              <a:t>Students of color are more likely to be expelled and suspended than their peers.</a:t>
            </a:r>
          </a:p>
        </p:txBody>
      </p:sp>
      <p:pic>
        <p:nvPicPr>
          <p:cNvPr id="7" name="Picture 6">
            <a:extLst>
              <a:ext uri="{FF2B5EF4-FFF2-40B4-BE49-F238E27FC236}">
                <a16:creationId xmlns:a16="http://schemas.microsoft.com/office/drawing/2014/main" id="{A874BE28-CB95-2725-C4BD-AC05D39F9E9E}"/>
              </a:ext>
            </a:extLst>
          </p:cNvPr>
          <p:cNvPicPr>
            <a:picLocks noChangeAspect="1"/>
          </p:cNvPicPr>
          <p:nvPr/>
        </p:nvPicPr>
        <p:blipFill>
          <a:blip r:embed="rId6"/>
          <a:stretch>
            <a:fillRect/>
          </a:stretch>
        </p:blipFill>
        <p:spPr>
          <a:xfrm>
            <a:off x="10663441" y="98502"/>
            <a:ext cx="1397921" cy="1101046"/>
          </a:xfrm>
          <a:prstGeom prst="rect">
            <a:avLst/>
          </a:prstGeom>
        </p:spPr>
      </p:pic>
      <p:sp>
        <p:nvSpPr>
          <p:cNvPr id="45" name="Rectangle 44">
            <a:extLst>
              <a:ext uri="{FF2B5EF4-FFF2-40B4-BE49-F238E27FC236}">
                <a16:creationId xmlns:a16="http://schemas.microsoft.com/office/drawing/2014/main" id="{0E324251-673B-142A-9EFE-3FA8C72227AE}"/>
              </a:ext>
            </a:extLst>
          </p:cNvPr>
          <p:cNvSpPr/>
          <p:nvPr/>
        </p:nvSpPr>
        <p:spPr>
          <a:xfrm>
            <a:off x="10707467" y="300022"/>
            <a:ext cx="1327778"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rgbClr val="003594"/>
                  </a:outerShdw>
                </a:effectLst>
                <a:latin typeface="Aptos" panose="020B0004020202020204" pitchFamily="34" charset="0"/>
              </a:rPr>
              <a:t>Positive &amp; Inviting School Climate</a:t>
            </a:r>
          </a:p>
        </p:txBody>
      </p:sp>
      <p:sp>
        <p:nvSpPr>
          <p:cNvPr id="2" name="Rounded Rectangle 1">
            <a:extLst>
              <a:ext uri="{FF2B5EF4-FFF2-40B4-BE49-F238E27FC236}">
                <a16:creationId xmlns:a16="http://schemas.microsoft.com/office/drawing/2014/main" id="{05EC38A0-2660-B5D9-263F-1396A077E038}"/>
              </a:ext>
            </a:extLst>
          </p:cNvPr>
          <p:cNvSpPr/>
          <p:nvPr/>
        </p:nvSpPr>
        <p:spPr>
          <a:xfrm>
            <a:off x="638366" y="2589358"/>
            <a:ext cx="6914959" cy="3096117"/>
          </a:xfrm>
          <a:prstGeom prst="roundRect">
            <a:avLst>
              <a:gd name="adj" fmla="val 2684"/>
            </a:avLst>
          </a:prstGeom>
          <a:solidFill>
            <a:schemeClr val="bg1"/>
          </a:solidFill>
          <a:ln w="25400">
            <a:solidFill>
              <a:schemeClr val="bg1">
                <a:lumMod val="95000"/>
              </a:schemeClr>
            </a:solidFill>
            <a:round/>
            <a:extLst>
              <a:ext uri="{C807C97D-BFC1-408E-A445-0C87EB9F89A2}">
                <ask:lineSketchStyleProps xmlns:ask="http://schemas.microsoft.com/office/drawing/2018/sketchyshapes" sd="1219033472">
                  <a:custGeom>
                    <a:avLst/>
                    <a:gdLst>
                      <a:gd name="connsiteX0" fmla="*/ 0 w 3624723"/>
                      <a:gd name="connsiteY0" fmla="*/ 0 h 3648584"/>
                      <a:gd name="connsiteX1" fmla="*/ 567873 w 3624723"/>
                      <a:gd name="connsiteY1" fmla="*/ 0 h 3648584"/>
                      <a:gd name="connsiteX2" fmla="*/ 1063252 w 3624723"/>
                      <a:gd name="connsiteY2" fmla="*/ 0 h 3648584"/>
                      <a:gd name="connsiteX3" fmla="*/ 1739867 w 3624723"/>
                      <a:gd name="connsiteY3" fmla="*/ 0 h 3648584"/>
                      <a:gd name="connsiteX4" fmla="*/ 2307740 w 3624723"/>
                      <a:gd name="connsiteY4" fmla="*/ 0 h 3648584"/>
                      <a:gd name="connsiteX5" fmla="*/ 2875614 w 3624723"/>
                      <a:gd name="connsiteY5" fmla="*/ 0 h 3648584"/>
                      <a:gd name="connsiteX6" fmla="*/ 3624723 w 3624723"/>
                      <a:gd name="connsiteY6" fmla="*/ 0 h 3648584"/>
                      <a:gd name="connsiteX7" fmla="*/ 3624723 w 3624723"/>
                      <a:gd name="connsiteY7" fmla="*/ 535126 h 3648584"/>
                      <a:gd name="connsiteX8" fmla="*/ 3624723 w 3624723"/>
                      <a:gd name="connsiteY8" fmla="*/ 1143223 h 3648584"/>
                      <a:gd name="connsiteX9" fmla="*/ 3624723 w 3624723"/>
                      <a:gd name="connsiteY9" fmla="*/ 1678349 h 3648584"/>
                      <a:gd name="connsiteX10" fmla="*/ 3624723 w 3624723"/>
                      <a:gd name="connsiteY10" fmla="*/ 2213474 h 3648584"/>
                      <a:gd name="connsiteX11" fmla="*/ 3624723 w 3624723"/>
                      <a:gd name="connsiteY11" fmla="*/ 2821572 h 3648584"/>
                      <a:gd name="connsiteX12" fmla="*/ 3624723 w 3624723"/>
                      <a:gd name="connsiteY12" fmla="*/ 3648584 h 3648584"/>
                      <a:gd name="connsiteX13" fmla="*/ 3129344 w 3624723"/>
                      <a:gd name="connsiteY13" fmla="*/ 3648584 h 3648584"/>
                      <a:gd name="connsiteX14" fmla="*/ 2452729 w 3624723"/>
                      <a:gd name="connsiteY14" fmla="*/ 3648584 h 3648584"/>
                      <a:gd name="connsiteX15" fmla="*/ 1921103 w 3624723"/>
                      <a:gd name="connsiteY15" fmla="*/ 3648584 h 3648584"/>
                      <a:gd name="connsiteX16" fmla="*/ 1316983 w 3624723"/>
                      <a:gd name="connsiteY16" fmla="*/ 3648584 h 3648584"/>
                      <a:gd name="connsiteX17" fmla="*/ 640368 w 3624723"/>
                      <a:gd name="connsiteY17" fmla="*/ 3648584 h 3648584"/>
                      <a:gd name="connsiteX18" fmla="*/ 0 w 3624723"/>
                      <a:gd name="connsiteY18" fmla="*/ 3648584 h 3648584"/>
                      <a:gd name="connsiteX19" fmla="*/ 0 w 3624723"/>
                      <a:gd name="connsiteY19" fmla="*/ 3149944 h 3648584"/>
                      <a:gd name="connsiteX20" fmla="*/ 0 w 3624723"/>
                      <a:gd name="connsiteY20" fmla="*/ 2614819 h 3648584"/>
                      <a:gd name="connsiteX21" fmla="*/ 0 w 3624723"/>
                      <a:gd name="connsiteY21" fmla="*/ 2043207 h 3648584"/>
                      <a:gd name="connsiteX22" fmla="*/ 0 w 3624723"/>
                      <a:gd name="connsiteY22" fmla="*/ 1362138 h 3648584"/>
                      <a:gd name="connsiteX23" fmla="*/ 0 w 3624723"/>
                      <a:gd name="connsiteY23" fmla="*/ 754041 h 3648584"/>
                      <a:gd name="connsiteX24" fmla="*/ 0 w 3624723"/>
                      <a:gd name="connsiteY24" fmla="*/ 0 h 364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24723" h="3648584" extrusionOk="0">
                        <a:moveTo>
                          <a:pt x="0" y="0"/>
                        </a:moveTo>
                        <a:cubicBezTo>
                          <a:pt x="124340" y="-14073"/>
                          <a:pt x="352761" y="-69"/>
                          <a:pt x="567873" y="0"/>
                        </a:cubicBezTo>
                        <a:cubicBezTo>
                          <a:pt x="782985" y="69"/>
                          <a:pt x="815697" y="-1548"/>
                          <a:pt x="1063252" y="0"/>
                        </a:cubicBezTo>
                        <a:cubicBezTo>
                          <a:pt x="1310807" y="1548"/>
                          <a:pt x="1403304" y="10828"/>
                          <a:pt x="1739867" y="0"/>
                        </a:cubicBezTo>
                        <a:cubicBezTo>
                          <a:pt x="2076430" y="-10828"/>
                          <a:pt x="2058646" y="-14593"/>
                          <a:pt x="2307740" y="0"/>
                        </a:cubicBezTo>
                        <a:cubicBezTo>
                          <a:pt x="2556834" y="14593"/>
                          <a:pt x="2641813" y="-22571"/>
                          <a:pt x="2875614" y="0"/>
                        </a:cubicBezTo>
                        <a:cubicBezTo>
                          <a:pt x="3109415" y="22571"/>
                          <a:pt x="3313388" y="-236"/>
                          <a:pt x="3624723" y="0"/>
                        </a:cubicBezTo>
                        <a:cubicBezTo>
                          <a:pt x="3606725" y="175805"/>
                          <a:pt x="3624282" y="336861"/>
                          <a:pt x="3624723" y="535126"/>
                        </a:cubicBezTo>
                        <a:cubicBezTo>
                          <a:pt x="3625164" y="733391"/>
                          <a:pt x="3605823" y="878195"/>
                          <a:pt x="3624723" y="1143223"/>
                        </a:cubicBezTo>
                        <a:cubicBezTo>
                          <a:pt x="3643623" y="1408251"/>
                          <a:pt x="3620389" y="1566423"/>
                          <a:pt x="3624723" y="1678349"/>
                        </a:cubicBezTo>
                        <a:cubicBezTo>
                          <a:pt x="3629057" y="1790275"/>
                          <a:pt x="3616114" y="2018691"/>
                          <a:pt x="3624723" y="2213474"/>
                        </a:cubicBezTo>
                        <a:cubicBezTo>
                          <a:pt x="3633332" y="2408257"/>
                          <a:pt x="3644556" y="2614273"/>
                          <a:pt x="3624723" y="2821572"/>
                        </a:cubicBezTo>
                        <a:cubicBezTo>
                          <a:pt x="3604890" y="3028871"/>
                          <a:pt x="3605442" y="3340825"/>
                          <a:pt x="3624723" y="3648584"/>
                        </a:cubicBezTo>
                        <a:cubicBezTo>
                          <a:pt x="3524989" y="3637396"/>
                          <a:pt x="3267100" y="3659777"/>
                          <a:pt x="3129344" y="3648584"/>
                        </a:cubicBezTo>
                        <a:cubicBezTo>
                          <a:pt x="2991588" y="3637391"/>
                          <a:pt x="2771636" y="3622026"/>
                          <a:pt x="2452729" y="3648584"/>
                        </a:cubicBezTo>
                        <a:cubicBezTo>
                          <a:pt x="2133823" y="3675142"/>
                          <a:pt x="2140689" y="3634346"/>
                          <a:pt x="1921103" y="3648584"/>
                        </a:cubicBezTo>
                        <a:cubicBezTo>
                          <a:pt x="1701517" y="3662822"/>
                          <a:pt x="1465637" y="3627275"/>
                          <a:pt x="1316983" y="3648584"/>
                        </a:cubicBezTo>
                        <a:cubicBezTo>
                          <a:pt x="1168329" y="3669893"/>
                          <a:pt x="933567" y="3647350"/>
                          <a:pt x="640368" y="3648584"/>
                        </a:cubicBezTo>
                        <a:cubicBezTo>
                          <a:pt x="347170" y="3649818"/>
                          <a:pt x="244466" y="3664399"/>
                          <a:pt x="0" y="3648584"/>
                        </a:cubicBezTo>
                        <a:cubicBezTo>
                          <a:pt x="14943" y="3464720"/>
                          <a:pt x="5765" y="3344300"/>
                          <a:pt x="0" y="3149944"/>
                        </a:cubicBezTo>
                        <a:cubicBezTo>
                          <a:pt x="-5765" y="2955588"/>
                          <a:pt x="22655" y="2761956"/>
                          <a:pt x="0" y="2614819"/>
                        </a:cubicBezTo>
                        <a:cubicBezTo>
                          <a:pt x="-22655" y="2467682"/>
                          <a:pt x="-11014" y="2281176"/>
                          <a:pt x="0" y="2043207"/>
                        </a:cubicBezTo>
                        <a:cubicBezTo>
                          <a:pt x="11014" y="1805238"/>
                          <a:pt x="25196" y="1552097"/>
                          <a:pt x="0" y="1362138"/>
                        </a:cubicBezTo>
                        <a:cubicBezTo>
                          <a:pt x="-25196" y="1172179"/>
                          <a:pt x="8498" y="931687"/>
                          <a:pt x="0" y="754041"/>
                        </a:cubicBezTo>
                        <a:cubicBezTo>
                          <a:pt x="-8498" y="576395"/>
                          <a:pt x="-7901" y="361797"/>
                          <a:pt x="0" y="0"/>
                        </a:cubicBezTo>
                        <a:close/>
                      </a:path>
                    </a:pathLst>
                  </a:custGeom>
                  <ask:type>
                    <ask:lineSketchNone/>
                  </ask:type>
                </ask:lineSketchStyleProps>
              </a:ext>
            </a:extLst>
          </a:ln>
          <a:effectLst>
            <a:outerShdw blurRad="121704" dist="50800" dir="2760000" algn="ctr" rotWithShape="0">
              <a:schemeClr val="tx1">
                <a:alpha val="4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Same Side Corner Rectangle 2">
            <a:extLst>
              <a:ext uri="{FF2B5EF4-FFF2-40B4-BE49-F238E27FC236}">
                <a16:creationId xmlns:a16="http://schemas.microsoft.com/office/drawing/2014/main" id="{836289B5-2F4D-A3EC-FC83-426A261C8D07}"/>
              </a:ext>
            </a:extLst>
          </p:cNvPr>
          <p:cNvSpPr/>
          <p:nvPr/>
        </p:nvSpPr>
        <p:spPr>
          <a:xfrm>
            <a:off x="625326" y="2575253"/>
            <a:ext cx="6928000" cy="446504"/>
          </a:xfrm>
          <a:custGeom>
            <a:avLst/>
            <a:gdLst>
              <a:gd name="connsiteX0" fmla="*/ 44954 w 6928000"/>
              <a:gd name="connsiteY0" fmla="*/ 0 h 446504"/>
              <a:gd name="connsiteX1" fmla="*/ 728763 w 6928000"/>
              <a:gd name="connsiteY1" fmla="*/ 0 h 446504"/>
              <a:gd name="connsiteX2" fmla="*/ 1275811 w 6928000"/>
              <a:gd name="connsiteY2" fmla="*/ 0 h 446504"/>
              <a:gd name="connsiteX3" fmla="*/ 2028001 w 6928000"/>
              <a:gd name="connsiteY3" fmla="*/ 0 h 446504"/>
              <a:gd name="connsiteX4" fmla="*/ 2575048 w 6928000"/>
              <a:gd name="connsiteY4" fmla="*/ 0 h 446504"/>
              <a:gd name="connsiteX5" fmla="*/ 3327238 w 6928000"/>
              <a:gd name="connsiteY5" fmla="*/ 0 h 446504"/>
              <a:gd name="connsiteX6" fmla="*/ 3805905 w 6928000"/>
              <a:gd name="connsiteY6" fmla="*/ 0 h 446504"/>
              <a:gd name="connsiteX7" fmla="*/ 4558095 w 6928000"/>
              <a:gd name="connsiteY7" fmla="*/ 0 h 446504"/>
              <a:gd name="connsiteX8" fmla="*/ 5105142 w 6928000"/>
              <a:gd name="connsiteY8" fmla="*/ 0 h 446504"/>
              <a:gd name="connsiteX9" fmla="*/ 5583809 w 6928000"/>
              <a:gd name="connsiteY9" fmla="*/ 0 h 446504"/>
              <a:gd name="connsiteX10" fmla="*/ 6130856 w 6928000"/>
              <a:gd name="connsiteY10" fmla="*/ 0 h 446504"/>
              <a:gd name="connsiteX11" fmla="*/ 6883046 w 6928000"/>
              <a:gd name="connsiteY11" fmla="*/ 0 h 446504"/>
              <a:gd name="connsiteX12" fmla="*/ 6928000 w 6928000"/>
              <a:gd name="connsiteY12" fmla="*/ 44954 h 446504"/>
              <a:gd name="connsiteX13" fmla="*/ 6928000 w 6928000"/>
              <a:gd name="connsiteY13" fmla="*/ 446504 h 446504"/>
              <a:gd name="connsiteX14" fmla="*/ 6928000 w 6928000"/>
              <a:gd name="connsiteY14" fmla="*/ 446504 h 446504"/>
              <a:gd name="connsiteX15" fmla="*/ 6304480 w 6928000"/>
              <a:gd name="connsiteY15" fmla="*/ 446504 h 446504"/>
              <a:gd name="connsiteX16" fmla="*/ 5819520 w 6928000"/>
              <a:gd name="connsiteY16" fmla="*/ 446504 h 446504"/>
              <a:gd name="connsiteX17" fmla="*/ 5126720 w 6928000"/>
              <a:gd name="connsiteY17" fmla="*/ 446504 h 446504"/>
              <a:gd name="connsiteX18" fmla="*/ 4572480 w 6928000"/>
              <a:gd name="connsiteY18" fmla="*/ 446504 h 446504"/>
              <a:gd name="connsiteX19" fmla="*/ 3879680 w 6928000"/>
              <a:gd name="connsiteY19" fmla="*/ 446504 h 446504"/>
              <a:gd name="connsiteX20" fmla="*/ 3186880 w 6928000"/>
              <a:gd name="connsiteY20" fmla="*/ 446504 h 446504"/>
              <a:gd name="connsiteX21" fmla="*/ 2494080 w 6928000"/>
              <a:gd name="connsiteY21" fmla="*/ 446504 h 446504"/>
              <a:gd name="connsiteX22" fmla="*/ 1801280 w 6928000"/>
              <a:gd name="connsiteY22" fmla="*/ 446504 h 446504"/>
              <a:gd name="connsiteX23" fmla="*/ 1177760 w 6928000"/>
              <a:gd name="connsiteY23" fmla="*/ 446504 h 446504"/>
              <a:gd name="connsiteX24" fmla="*/ 0 w 6928000"/>
              <a:gd name="connsiteY24" fmla="*/ 446504 h 446504"/>
              <a:gd name="connsiteX25" fmla="*/ 0 w 6928000"/>
              <a:gd name="connsiteY25" fmla="*/ 446504 h 446504"/>
              <a:gd name="connsiteX26" fmla="*/ 0 w 6928000"/>
              <a:gd name="connsiteY26" fmla="*/ 44954 h 446504"/>
              <a:gd name="connsiteX27" fmla="*/ 44954 w 6928000"/>
              <a:gd name="connsiteY27" fmla="*/ 0 h 44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928000" h="446504" fill="none" extrusionOk="0">
                <a:moveTo>
                  <a:pt x="44954" y="0"/>
                </a:moveTo>
                <a:cubicBezTo>
                  <a:pt x="222199" y="15459"/>
                  <a:pt x="405439" y="33929"/>
                  <a:pt x="728763" y="0"/>
                </a:cubicBezTo>
                <a:cubicBezTo>
                  <a:pt x="1052087" y="-33929"/>
                  <a:pt x="1006408" y="-13273"/>
                  <a:pt x="1275811" y="0"/>
                </a:cubicBezTo>
                <a:cubicBezTo>
                  <a:pt x="1545214" y="13273"/>
                  <a:pt x="1703634" y="-35547"/>
                  <a:pt x="2028001" y="0"/>
                </a:cubicBezTo>
                <a:cubicBezTo>
                  <a:pt x="2352368" y="35547"/>
                  <a:pt x="2446837" y="-7777"/>
                  <a:pt x="2575048" y="0"/>
                </a:cubicBezTo>
                <a:cubicBezTo>
                  <a:pt x="2703259" y="7777"/>
                  <a:pt x="3073944" y="11333"/>
                  <a:pt x="3327238" y="0"/>
                </a:cubicBezTo>
                <a:cubicBezTo>
                  <a:pt x="3580532" y="-11333"/>
                  <a:pt x="3590928" y="-22533"/>
                  <a:pt x="3805905" y="0"/>
                </a:cubicBezTo>
                <a:cubicBezTo>
                  <a:pt x="4020882" y="22533"/>
                  <a:pt x="4302004" y="-5380"/>
                  <a:pt x="4558095" y="0"/>
                </a:cubicBezTo>
                <a:cubicBezTo>
                  <a:pt x="4814186" y="5380"/>
                  <a:pt x="4909013" y="-23833"/>
                  <a:pt x="5105142" y="0"/>
                </a:cubicBezTo>
                <a:cubicBezTo>
                  <a:pt x="5301271" y="23833"/>
                  <a:pt x="5447193" y="-1399"/>
                  <a:pt x="5583809" y="0"/>
                </a:cubicBezTo>
                <a:cubicBezTo>
                  <a:pt x="5720425" y="1399"/>
                  <a:pt x="5958296" y="-24201"/>
                  <a:pt x="6130856" y="0"/>
                </a:cubicBezTo>
                <a:cubicBezTo>
                  <a:pt x="6303416" y="24201"/>
                  <a:pt x="6568122" y="-8688"/>
                  <a:pt x="6883046" y="0"/>
                </a:cubicBezTo>
                <a:cubicBezTo>
                  <a:pt x="6912098" y="-1118"/>
                  <a:pt x="6927206" y="25627"/>
                  <a:pt x="6928000" y="44954"/>
                </a:cubicBezTo>
                <a:cubicBezTo>
                  <a:pt x="6923564" y="218100"/>
                  <a:pt x="6928395" y="246922"/>
                  <a:pt x="6928000" y="446504"/>
                </a:cubicBezTo>
                <a:lnTo>
                  <a:pt x="6928000" y="446504"/>
                </a:lnTo>
                <a:cubicBezTo>
                  <a:pt x="6654401" y="422758"/>
                  <a:pt x="6482648" y="433388"/>
                  <a:pt x="6304480" y="446504"/>
                </a:cubicBezTo>
                <a:cubicBezTo>
                  <a:pt x="6126312" y="459620"/>
                  <a:pt x="5917917" y="456012"/>
                  <a:pt x="5819520" y="446504"/>
                </a:cubicBezTo>
                <a:cubicBezTo>
                  <a:pt x="5721123" y="436996"/>
                  <a:pt x="5344739" y="420185"/>
                  <a:pt x="5126720" y="446504"/>
                </a:cubicBezTo>
                <a:cubicBezTo>
                  <a:pt x="4908701" y="472823"/>
                  <a:pt x="4836140" y="462851"/>
                  <a:pt x="4572480" y="446504"/>
                </a:cubicBezTo>
                <a:cubicBezTo>
                  <a:pt x="4308820" y="430157"/>
                  <a:pt x="4102170" y="473196"/>
                  <a:pt x="3879680" y="446504"/>
                </a:cubicBezTo>
                <a:cubicBezTo>
                  <a:pt x="3657190" y="419812"/>
                  <a:pt x="3327974" y="446579"/>
                  <a:pt x="3186880" y="446504"/>
                </a:cubicBezTo>
                <a:cubicBezTo>
                  <a:pt x="3045786" y="446429"/>
                  <a:pt x="2766086" y="441821"/>
                  <a:pt x="2494080" y="446504"/>
                </a:cubicBezTo>
                <a:cubicBezTo>
                  <a:pt x="2222074" y="451187"/>
                  <a:pt x="2030001" y="431766"/>
                  <a:pt x="1801280" y="446504"/>
                </a:cubicBezTo>
                <a:cubicBezTo>
                  <a:pt x="1572559" y="461242"/>
                  <a:pt x="1385146" y="450516"/>
                  <a:pt x="1177760" y="446504"/>
                </a:cubicBezTo>
                <a:cubicBezTo>
                  <a:pt x="970374" y="442492"/>
                  <a:pt x="287366" y="425145"/>
                  <a:pt x="0" y="446504"/>
                </a:cubicBezTo>
                <a:lnTo>
                  <a:pt x="0" y="446504"/>
                </a:lnTo>
                <a:cubicBezTo>
                  <a:pt x="-6550" y="325406"/>
                  <a:pt x="-1668" y="240664"/>
                  <a:pt x="0" y="44954"/>
                </a:cubicBezTo>
                <a:cubicBezTo>
                  <a:pt x="1016" y="19934"/>
                  <a:pt x="20461" y="-1172"/>
                  <a:pt x="44954" y="0"/>
                </a:cubicBezTo>
                <a:close/>
              </a:path>
              <a:path w="6928000" h="446504" stroke="0" extrusionOk="0">
                <a:moveTo>
                  <a:pt x="44954" y="0"/>
                </a:moveTo>
                <a:cubicBezTo>
                  <a:pt x="191199" y="26474"/>
                  <a:pt x="421989" y="8583"/>
                  <a:pt x="660382" y="0"/>
                </a:cubicBezTo>
                <a:cubicBezTo>
                  <a:pt x="898775" y="-8583"/>
                  <a:pt x="1038341" y="5892"/>
                  <a:pt x="1139049" y="0"/>
                </a:cubicBezTo>
                <a:cubicBezTo>
                  <a:pt x="1239757" y="-5892"/>
                  <a:pt x="1565373" y="-29006"/>
                  <a:pt x="1959620" y="0"/>
                </a:cubicBezTo>
                <a:cubicBezTo>
                  <a:pt x="2353867" y="29006"/>
                  <a:pt x="2272121" y="12137"/>
                  <a:pt x="2575048" y="0"/>
                </a:cubicBezTo>
                <a:cubicBezTo>
                  <a:pt x="2877975" y="-12137"/>
                  <a:pt x="2890441" y="30168"/>
                  <a:pt x="3190476" y="0"/>
                </a:cubicBezTo>
                <a:cubicBezTo>
                  <a:pt x="3490511" y="-30168"/>
                  <a:pt x="3669587" y="-36994"/>
                  <a:pt x="4011047" y="0"/>
                </a:cubicBezTo>
                <a:cubicBezTo>
                  <a:pt x="4352507" y="36994"/>
                  <a:pt x="4397514" y="-5697"/>
                  <a:pt x="4558095" y="0"/>
                </a:cubicBezTo>
                <a:cubicBezTo>
                  <a:pt x="4718676" y="5697"/>
                  <a:pt x="5162260" y="-16721"/>
                  <a:pt x="5378666" y="0"/>
                </a:cubicBezTo>
                <a:cubicBezTo>
                  <a:pt x="5595072" y="16721"/>
                  <a:pt x="5789725" y="-1700"/>
                  <a:pt x="6199237" y="0"/>
                </a:cubicBezTo>
                <a:cubicBezTo>
                  <a:pt x="6608749" y="1700"/>
                  <a:pt x="6558571" y="-16343"/>
                  <a:pt x="6883046" y="0"/>
                </a:cubicBezTo>
                <a:cubicBezTo>
                  <a:pt x="6901818" y="-979"/>
                  <a:pt x="6931401" y="22909"/>
                  <a:pt x="6928000" y="44954"/>
                </a:cubicBezTo>
                <a:cubicBezTo>
                  <a:pt x="6931999" y="145804"/>
                  <a:pt x="6913230" y="304559"/>
                  <a:pt x="6928000" y="446504"/>
                </a:cubicBezTo>
                <a:lnTo>
                  <a:pt x="6928000" y="446504"/>
                </a:lnTo>
                <a:cubicBezTo>
                  <a:pt x="6736347" y="480047"/>
                  <a:pt x="6441821" y="452185"/>
                  <a:pt x="6165920" y="446504"/>
                </a:cubicBezTo>
                <a:cubicBezTo>
                  <a:pt x="5890019" y="440823"/>
                  <a:pt x="5703948" y="412077"/>
                  <a:pt x="5473120" y="446504"/>
                </a:cubicBezTo>
                <a:cubicBezTo>
                  <a:pt x="5242292" y="480931"/>
                  <a:pt x="4981392" y="432025"/>
                  <a:pt x="4780320" y="446504"/>
                </a:cubicBezTo>
                <a:cubicBezTo>
                  <a:pt x="4579248" y="460983"/>
                  <a:pt x="4199977" y="461463"/>
                  <a:pt x="4018240" y="446504"/>
                </a:cubicBezTo>
                <a:cubicBezTo>
                  <a:pt x="3836503" y="431545"/>
                  <a:pt x="3497405" y="458907"/>
                  <a:pt x="3256160" y="446504"/>
                </a:cubicBezTo>
                <a:cubicBezTo>
                  <a:pt x="3014915" y="434101"/>
                  <a:pt x="2843925" y="460852"/>
                  <a:pt x="2494080" y="446504"/>
                </a:cubicBezTo>
                <a:cubicBezTo>
                  <a:pt x="2144235" y="432156"/>
                  <a:pt x="2160969" y="468159"/>
                  <a:pt x="2009120" y="446504"/>
                </a:cubicBezTo>
                <a:cubicBezTo>
                  <a:pt x="1857271" y="424849"/>
                  <a:pt x="1728606" y="460779"/>
                  <a:pt x="1454880" y="446504"/>
                </a:cubicBezTo>
                <a:cubicBezTo>
                  <a:pt x="1181154" y="432229"/>
                  <a:pt x="929542" y="411365"/>
                  <a:pt x="692800" y="446504"/>
                </a:cubicBezTo>
                <a:cubicBezTo>
                  <a:pt x="456058" y="481643"/>
                  <a:pt x="203087" y="453107"/>
                  <a:pt x="0" y="446504"/>
                </a:cubicBezTo>
                <a:lnTo>
                  <a:pt x="0" y="446504"/>
                </a:lnTo>
                <a:cubicBezTo>
                  <a:pt x="-3848" y="327291"/>
                  <a:pt x="-15969" y="136583"/>
                  <a:pt x="0" y="44954"/>
                </a:cubicBezTo>
                <a:cubicBezTo>
                  <a:pt x="-5546" y="19813"/>
                  <a:pt x="22807" y="2307"/>
                  <a:pt x="44954" y="0"/>
                </a:cubicBezTo>
                <a:close/>
              </a:path>
            </a:pathLst>
          </a:custGeom>
          <a:solidFill>
            <a:schemeClr val="bg1">
              <a:lumMod val="95000"/>
            </a:schemeClr>
          </a:solidFill>
          <a:ln>
            <a:noFill/>
            <a:round/>
            <a:extLst>
              <a:ext uri="{C807C97D-BFC1-408E-A445-0C87EB9F89A2}">
                <ask:lineSketchStyleProps xmlns:ask="http://schemas.microsoft.com/office/drawing/2018/sketchyshapes" sd="1219033472">
                  <a:prstGeom prst="round2SameRect">
                    <a:avLst>
                      <a:gd name="adj1" fmla="val 10068"/>
                      <a:gd name="adj2" fmla="val 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 name="Rectangle 3">
            <a:extLst>
              <a:ext uri="{FF2B5EF4-FFF2-40B4-BE49-F238E27FC236}">
                <a16:creationId xmlns:a16="http://schemas.microsoft.com/office/drawing/2014/main" id="{4DF86B54-9A8E-8ED8-33C7-9317451DF5A4}"/>
              </a:ext>
            </a:extLst>
          </p:cNvPr>
          <p:cNvSpPr/>
          <p:nvPr/>
        </p:nvSpPr>
        <p:spPr>
          <a:xfrm>
            <a:off x="738122" y="2652342"/>
            <a:ext cx="6815203" cy="251831"/>
          </a:xfrm>
          <a:prstGeom prst="rect">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kumimoji="0" lang="en-US" sz="1300" b="1" i="0" u="none" strike="noStrike" kern="1200" cap="none" spc="0" normalizeH="0" baseline="0" noProof="0">
                <a:ln>
                  <a:noFill/>
                </a:ln>
                <a:effectLst/>
                <a:uLnTx/>
                <a:uFillTx/>
                <a:latin typeface="Aptos" panose="020B0004020202020204"/>
              </a:rPr>
              <a:t>Suspension and Expulsion Rates, by Race/Ethnicity</a:t>
            </a:r>
          </a:p>
        </p:txBody>
      </p:sp>
      <p:pic>
        <p:nvPicPr>
          <p:cNvPr id="13" name="Picture 12">
            <a:extLst>
              <a:ext uri="{FF2B5EF4-FFF2-40B4-BE49-F238E27FC236}">
                <a16:creationId xmlns:a16="http://schemas.microsoft.com/office/drawing/2014/main" id="{17988CE8-D181-CB38-72E6-E2F453774EFD}"/>
              </a:ext>
            </a:extLst>
          </p:cNvPr>
          <p:cNvPicPr>
            <a:picLocks noChangeAspect="1"/>
          </p:cNvPicPr>
          <p:nvPr/>
        </p:nvPicPr>
        <p:blipFill>
          <a:blip r:embed="rId7"/>
          <a:stretch>
            <a:fillRect/>
          </a:stretch>
        </p:blipFill>
        <p:spPr>
          <a:xfrm>
            <a:off x="647863" y="1535970"/>
            <a:ext cx="671668" cy="658368"/>
          </a:xfrm>
          <a:prstGeom prst="rect">
            <a:avLst/>
          </a:prstGeom>
        </p:spPr>
      </p:pic>
      <p:graphicFrame>
        <p:nvGraphicFramePr>
          <p:cNvPr id="6" name="Chart 5">
            <a:extLst>
              <a:ext uri="{FF2B5EF4-FFF2-40B4-BE49-F238E27FC236}">
                <a16:creationId xmlns:a16="http://schemas.microsoft.com/office/drawing/2014/main" id="{BE18A317-70C9-EC61-14A3-C2DF1DB3F761}"/>
              </a:ext>
            </a:extLst>
          </p:cNvPr>
          <p:cNvGraphicFramePr/>
          <p:nvPr>
            <p:extLst>
              <p:ext uri="{D42A27DB-BD31-4B8C-83A1-F6EECF244321}">
                <p14:modId xmlns:p14="http://schemas.microsoft.com/office/powerpoint/2010/main" val="3986003139"/>
              </p:ext>
            </p:extLst>
          </p:nvPr>
        </p:nvGraphicFramePr>
        <p:xfrm>
          <a:off x="806086" y="3181422"/>
          <a:ext cx="6575790" cy="2251625"/>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FD39060C-1682-24C3-0324-8987F7A6C39B}"/>
              </a:ext>
            </a:extLst>
          </p:cNvPr>
          <p:cNvSpPr txBox="1"/>
          <p:nvPr/>
        </p:nvSpPr>
        <p:spPr>
          <a:xfrm>
            <a:off x="711307" y="6436903"/>
            <a:ext cx="8304746" cy="246221"/>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Source: ARE analysis of common trends in middle schools.</a:t>
            </a:r>
          </a:p>
        </p:txBody>
      </p:sp>
    </p:spTree>
    <p:extLst>
      <p:ext uri="{BB962C8B-B14F-4D97-AF65-F5344CB8AC3E}">
        <p14:creationId xmlns:p14="http://schemas.microsoft.com/office/powerpoint/2010/main" val="41648134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688A4-2D58-FCEF-0D3E-634F11B648FC}"/>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F28F33BC-0996-5514-B1EE-F6909721752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think-cell data - do not delete" hidden="1">
                        <a:extLst>
                          <a:ext uri="{FF2B5EF4-FFF2-40B4-BE49-F238E27FC236}">
                            <a16:creationId xmlns:a16="http://schemas.microsoft.com/office/drawing/2014/main" id="{F28F33BC-0996-5514-B1EE-F6909721752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2" name="TextBox 21">
            <a:extLst>
              <a:ext uri="{FF2B5EF4-FFF2-40B4-BE49-F238E27FC236}">
                <a16:creationId xmlns:a16="http://schemas.microsoft.com/office/drawing/2014/main" id="{846FD4AD-4B6A-1A35-D926-31311F68ABE9}"/>
              </a:ext>
            </a:extLst>
          </p:cNvPr>
          <p:cNvSpPr txBox="1"/>
          <p:nvPr/>
        </p:nvSpPr>
        <p:spPr>
          <a:xfrm>
            <a:off x="1468837" y="1693691"/>
            <a:ext cx="7525865"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a:latin typeface="Aptos" panose="020B0004020202020204" pitchFamily="34" charset="0"/>
              </a:rPr>
              <a:t>For example:</a:t>
            </a:r>
            <a:r>
              <a:rPr lang="en-US" sz="1300">
                <a:latin typeface="Aptos" panose="020B0004020202020204" pitchFamily="34" charset="0"/>
              </a:rPr>
              <a:t> At this school, student survey data reveals that Hispanic/Latinx and Black/African American students are </a:t>
            </a:r>
            <a:r>
              <a:rPr lang="en-US" sz="1300" i="1">
                <a:latin typeface="Aptos" panose="020B0004020202020204" pitchFamily="34" charset="0"/>
              </a:rPr>
              <a:t>less likely</a:t>
            </a:r>
            <a:r>
              <a:rPr lang="en-US" sz="1300">
                <a:latin typeface="Aptos" panose="020B0004020202020204" pitchFamily="34" charset="0"/>
              </a:rPr>
              <a:t> to feel connected to adults at their school.</a:t>
            </a:r>
          </a:p>
        </p:txBody>
      </p:sp>
      <p:sp>
        <p:nvSpPr>
          <p:cNvPr id="26" name="TextBox 25">
            <a:extLst>
              <a:ext uri="{FF2B5EF4-FFF2-40B4-BE49-F238E27FC236}">
                <a16:creationId xmlns:a16="http://schemas.microsoft.com/office/drawing/2014/main" id="{9731F676-B988-C5FD-3A72-8FCFE7FEF2C5}"/>
              </a:ext>
            </a:extLst>
          </p:cNvPr>
          <p:cNvSpPr txBox="1"/>
          <p:nvPr/>
        </p:nvSpPr>
        <p:spPr>
          <a:xfrm>
            <a:off x="551954" y="6361303"/>
            <a:ext cx="8806230" cy="400110"/>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Note: We show sample Panorama data here, but data from other sources (e.g., school-specific surveys, anecdotal evidence, interviews) could also be useful.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Source: ARE analysis of common trends in middle schools.</a:t>
            </a:r>
          </a:p>
        </p:txBody>
      </p:sp>
      <p:sp>
        <p:nvSpPr>
          <p:cNvPr id="37" name="Rectangle 36">
            <a:extLst>
              <a:ext uri="{FF2B5EF4-FFF2-40B4-BE49-F238E27FC236}">
                <a16:creationId xmlns:a16="http://schemas.microsoft.com/office/drawing/2014/main" id="{4D8B95C7-F3BF-FD9C-336F-B184D75DD72C}"/>
              </a:ext>
            </a:extLst>
          </p:cNvPr>
          <p:cNvSpPr/>
          <p:nvPr/>
        </p:nvSpPr>
        <p:spPr>
          <a:xfrm>
            <a:off x="9339135" y="1313732"/>
            <a:ext cx="2852864" cy="5544268"/>
          </a:xfrm>
          <a:prstGeom prst="rect">
            <a:avLst/>
          </a:prstGeom>
          <a:solidFill>
            <a:srgbClr val="003594">
              <a:alpha val="1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38" name="TextBox 37">
            <a:extLst>
              <a:ext uri="{FF2B5EF4-FFF2-40B4-BE49-F238E27FC236}">
                <a16:creationId xmlns:a16="http://schemas.microsoft.com/office/drawing/2014/main" id="{4079A716-54B1-0DE8-88B2-1AFA9EBF6A22}"/>
              </a:ext>
            </a:extLst>
          </p:cNvPr>
          <p:cNvSpPr txBox="1"/>
          <p:nvPr/>
        </p:nvSpPr>
        <p:spPr>
          <a:xfrm>
            <a:off x="9716236" y="2108556"/>
            <a:ext cx="2062476" cy="3754874"/>
          </a:xfrm>
          <a:prstGeom prst="rect">
            <a:avLst/>
          </a:prstGeom>
          <a:noFill/>
        </p:spPr>
        <p:txBody>
          <a:bodyPr wrap="square" lIns="91440" tIns="45720" rIns="91440" bIns="45720" anchor="t">
            <a:spAutoFit/>
          </a:bodyPr>
          <a:lstStyle/>
          <a:p>
            <a:pPr algn="l" rtl="0" fontAlgn="base">
              <a:spcAft>
                <a:spcPts val="400"/>
              </a:spcAft>
            </a:pPr>
            <a:r>
              <a:rPr lang="en-US" sz="1300" b="1" i="0">
                <a:effectLst/>
                <a:latin typeface="Aptos"/>
              </a:rPr>
              <a:t>Do we think this resource inequity exists in our school?</a:t>
            </a:r>
          </a:p>
          <a:p>
            <a:pPr marL="194310" indent="-194310" algn="l" rtl="0" fontAlgn="base">
              <a:spcAft>
                <a:spcPts val="400"/>
              </a:spcAft>
              <a:buFont typeface="Arial" panose="020B0604020202020204" pitchFamily="34" charset="0"/>
              <a:buChar char="•"/>
            </a:pPr>
            <a:r>
              <a:rPr lang="en-US" sz="1300">
                <a:latin typeface="Aptos"/>
              </a:rPr>
              <a:t>Do students have strong relationships with each other and adults at our school?</a:t>
            </a:r>
          </a:p>
          <a:p>
            <a:pPr marL="194310" indent="-194310" algn="l" rtl="0" fontAlgn="base">
              <a:spcAft>
                <a:spcPts val="400"/>
              </a:spcAft>
              <a:buFont typeface="Arial" panose="020B0604020202020204" pitchFamily="34" charset="0"/>
              <a:buChar char="•"/>
            </a:pPr>
            <a:r>
              <a:rPr lang="en-US" sz="1300">
                <a:latin typeface="Aptos"/>
              </a:rPr>
              <a:t>How do experiences vary across student groups?</a:t>
            </a:r>
          </a:p>
          <a:p>
            <a:pPr algn="l" rtl="0" fontAlgn="base">
              <a:spcBef>
                <a:spcPts val="1200"/>
              </a:spcBef>
            </a:pPr>
            <a:r>
              <a:rPr lang="en-US" sz="1300" b="1" i="0">
                <a:effectLst/>
                <a:latin typeface="Aptos"/>
              </a:rPr>
              <a:t>What quantitative or qualitative data could help us assess this in </a:t>
            </a:r>
            <a:br>
              <a:rPr lang="en-US" sz="1300" b="1" i="0">
                <a:effectLst/>
                <a:latin typeface="Aptos"/>
              </a:rPr>
            </a:br>
            <a:r>
              <a:rPr lang="en-US" sz="1300" b="1" i="0">
                <a:effectLst/>
                <a:latin typeface="Aptos"/>
              </a:rPr>
              <a:t>our school?</a:t>
            </a:r>
          </a:p>
          <a:p>
            <a:pPr algn="l" rtl="0" fontAlgn="base">
              <a:spcBef>
                <a:spcPts val="1200"/>
              </a:spcBef>
            </a:pPr>
            <a:r>
              <a:rPr lang="en-US" sz="1300" b="1" i="0">
                <a:effectLst/>
                <a:latin typeface="Aptos"/>
              </a:rPr>
              <a:t>Do we want to prioritize this—yes, no, or maybe?</a:t>
            </a:r>
          </a:p>
        </p:txBody>
      </p:sp>
      <p:sp>
        <p:nvSpPr>
          <p:cNvPr id="39" name="Rectangle 38">
            <a:extLst>
              <a:ext uri="{FF2B5EF4-FFF2-40B4-BE49-F238E27FC236}">
                <a16:creationId xmlns:a16="http://schemas.microsoft.com/office/drawing/2014/main" id="{4EF97C76-D0EB-CA88-9F98-3EE3C931FDB7}"/>
              </a:ext>
            </a:extLst>
          </p:cNvPr>
          <p:cNvSpPr/>
          <p:nvPr/>
        </p:nvSpPr>
        <p:spPr>
          <a:xfrm>
            <a:off x="9339135" y="1313732"/>
            <a:ext cx="2852865" cy="471990"/>
          </a:xfrm>
          <a:prstGeom prst="rect">
            <a:avLst/>
          </a:prstGeom>
          <a:solidFill>
            <a:srgbClr val="0035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40" name="TextBox 39">
            <a:extLst>
              <a:ext uri="{FF2B5EF4-FFF2-40B4-BE49-F238E27FC236}">
                <a16:creationId xmlns:a16="http://schemas.microsoft.com/office/drawing/2014/main" id="{E0F4DBE8-D7C6-9D9F-88F9-30A2EFDFC9BC}"/>
              </a:ext>
            </a:extLst>
          </p:cNvPr>
          <p:cNvSpPr txBox="1"/>
          <p:nvPr/>
        </p:nvSpPr>
        <p:spPr>
          <a:xfrm>
            <a:off x="9339134" y="1427917"/>
            <a:ext cx="2852865"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DISCUSSION QUESTIONS</a:t>
            </a:r>
          </a:p>
        </p:txBody>
      </p:sp>
      <p:sp>
        <p:nvSpPr>
          <p:cNvPr id="41" name="Rectangle 40">
            <a:extLst>
              <a:ext uri="{FF2B5EF4-FFF2-40B4-BE49-F238E27FC236}">
                <a16:creationId xmlns:a16="http://schemas.microsoft.com/office/drawing/2014/main" id="{244BB3E0-4BE5-84B0-D499-B0ECD5156763}"/>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itle 1">
            <a:extLst>
              <a:ext uri="{FF2B5EF4-FFF2-40B4-BE49-F238E27FC236}">
                <a16:creationId xmlns:a16="http://schemas.microsoft.com/office/drawing/2014/main" id="{E474A33E-36BE-1C5A-EA50-70AE3EC755E5}"/>
              </a:ext>
            </a:extLst>
          </p:cNvPr>
          <p:cNvSpPr txBox="1">
            <a:spLocks/>
          </p:cNvSpPr>
          <p:nvPr/>
        </p:nvSpPr>
        <p:spPr>
          <a:xfrm>
            <a:off x="342900" y="150338"/>
            <a:ext cx="9591514" cy="1124693"/>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1</a:t>
            </a:r>
            <a:r>
              <a:rPr lang="en-US" sz="1200" b="1" spc="100">
                <a:solidFill>
                  <a:schemeClr val="bg1"/>
                </a:solidFill>
                <a:latin typeface="Aptos ExtraBold" panose="020B0004020202020204" pitchFamily="34" charset="0"/>
                <a:ea typeface="+mn-ea"/>
                <a:cs typeface="+mn-cs"/>
              </a:rPr>
              <a:t>1</a:t>
            </a:r>
            <a:endPar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endParaRPr>
          </a:p>
          <a:p>
            <a:pPr>
              <a:lnSpc>
                <a:spcPts val="2940"/>
              </a:lnSpc>
              <a:defRPr/>
            </a:pPr>
            <a:r>
              <a:rPr lang="en-US" sz="2300">
                <a:solidFill>
                  <a:schemeClr val="bg1"/>
                </a:solidFill>
                <a:latin typeface="Aptos Narrow" panose="020B0004020202020204" pitchFamily="34" charset="0"/>
              </a:rPr>
              <a:t>Students of color and students from low-income backgrounds are less likely than their peers to experience positive relationships with staff and other students.</a:t>
            </a:r>
          </a:p>
        </p:txBody>
      </p:sp>
      <p:pic>
        <p:nvPicPr>
          <p:cNvPr id="7" name="Picture 6">
            <a:extLst>
              <a:ext uri="{FF2B5EF4-FFF2-40B4-BE49-F238E27FC236}">
                <a16:creationId xmlns:a16="http://schemas.microsoft.com/office/drawing/2014/main" id="{20FED892-90D1-AF15-5F87-F311C96AB736}"/>
              </a:ext>
            </a:extLst>
          </p:cNvPr>
          <p:cNvPicPr>
            <a:picLocks noChangeAspect="1"/>
          </p:cNvPicPr>
          <p:nvPr/>
        </p:nvPicPr>
        <p:blipFill>
          <a:blip r:embed="rId6"/>
          <a:stretch>
            <a:fillRect/>
          </a:stretch>
        </p:blipFill>
        <p:spPr>
          <a:xfrm>
            <a:off x="10663441" y="98502"/>
            <a:ext cx="1397921" cy="1101046"/>
          </a:xfrm>
          <a:prstGeom prst="rect">
            <a:avLst/>
          </a:prstGeom>
        </p:spPr>
      </p:pic>
      <p:sp>
        <p:nvSpPr>
          <p:cNvPr id="45" name="Rectangle 44">
            <a:extLst>
              <a:ext uri="{FF2B5EF4-FFF2-40B4-BE49-F238E27FC236}">
                <a16:creationId xmlns:a16="http://schemas.microsoft.com/office/drawing/2014/main" id="{7862011B-31E9-F42A-B4BB-F2D6D5FED197}"/>
              </a:ext>
            </a:extLst>
          </p:cNvPr>
          <p:cNvSpPr/>
          <p:nvPr/>
        </p:nvSpPr>
        <p:spPr>
          <a:xfrm>
            <a:off x="10707467" y="300022"/>
            <a:ext cx="1327778"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rgbClr val="003594"/>
                  </a:outerShdw>
                </a:effectLst>
                <a:latin typeface="Aptos" panose="020B0004020202020204" pitchFamily="34" charset="0"/>
              </a:rPr>
              <a:t>Positive &amp; Inviting School Climate</a:t>
            </a:r>
          </a:p>
        </p:txBody>
      </p:sp>
      <p:pic>
        <p:nvPicPr>
          <p:cNvPr id="13" name="Picture 12">
            <a:extLst>
              <a:ext uri="{FF2B5EF4-FFF2-40B4-BE49-F238E27FC236}">
                <a16:creationId xmlns:a16="http://schemas.microsoft.com/office/drawing/2014/main" id="{B3CA086F-5922-9828-7405-D288A77E7E83}"/>
              </a:ext>
            </a:extLst>
          </p:cNvPr>
          <p:cNvPicPr>
            <a:picLocks noChangeAspect="1"/>
          </p:cNvPicPr>
          <p:nvPr/>
        </p:nvPicPr>
        <p:blipFill>
          <a:blip r:embed="rId7"/>
          <a:stretch>
            <a:fillRect/>
          </a:stretch>
        </p:blipFill>
        <p:spPr>
          <a:xfrm>
            <a:off x="647863" y="1535970"/>
            <a:ext cx="671668" cy="658368"/>
          </a:xfrm>
          <a:prstGeom prst="rect">
            <a:avLst/>
          </a:prstGeom>
        </p:spPr>
      </p:pic>
      <p:sp>
        <p:nvSpPr>
          <p:cNvPr id="18" name="Rounded Rectangle 17">
            <a:extLst>
              <a:ext uri="{FF2B5EF4-FFF2-40B4-BE49-F238E27FC236}">
                <a16:creationId xmlns:a16="http://schemas.microsoft.com/office/drawing/2014/main" id="{60523AD8-BA39-AC14-2B97-E73C3A301432}"/>
              </a:ext>
            </a:extLst>
          </p:cNvPr>
          <p:cNvSpPr/>
          <p:nvPr/>
        </p:nvSpPr>
        <p:spPr>
          <a:xfrm>
            <a:off x="638364" y="2574569"/>
            <a:ext cx="8089797" cy="3366741"/>
          </a:xfrm>
          <a:prstGeom prst="roundRect">
            <a:avLst>
              <a:gd name="adj" fmla="val 2684"/>
            </a:avLst>
          </a:prstGeom>
          <a:solidFill>
            <a:schemeClr val="bg1"/>
          </a:solidFill>
          <a:ln w="25400">
            <a:solidFill>
              <a:schemeClr val="bg1">
                <a:lumMod val="95000"/>
              </a:schemeClr>
            </a:solidFill>
            <a:round/>
            <a:extLst>
              <a:ext uri="{C807C97D-BFC1-408E-A445-0C87EB9F89A2}">
                <ask:lineSketchStyleProps xmlns:ask="http://schemas.microsoft.com/office/drawing/2018/sketchyshapes" sd="1219033472">
                  <a:custGeom>
                    <a:avLst/>
                    <a:gdLst>
                      <a:gd name="connsiteX0" fmla="*/ 0 w 3624723"/>
                      <a:gd name="connsiteY0" fmla="*/ 0 h 3648584"/>
                      <a:gd name="connsiteX1" fmla="*/ 567873 w 3624723"/>
                      <a:gd name="connsiteY1" fmla="*/ 0 h 3648584"/>
                      <a:gd name="connsiteX2" fmla="*/ 1063252 w 3624723"/>
                      <a:gd name="connsiteY2" fmla="*/ 0 h 3648584"/>
                      <a:gd name="connsiteX3" fmla="*/ 1739867 w 3624723"/>
                      <a:gd name="connsiteY3" fmla="*/ 0 h 3648584"/>
                      <a:gd name="connsiteX4" fmla="*/ 2307740 w 3624723"/>
                      <a:gd name="connsiteY4" fmla="*/ 0 h 3648584"/>
                      <a:gd name="connsiteX5" fmla="*/ 2875614 w 3624723"/>
                      <a:gd name="connsiteY5" fmla="*/ 0 h 3648584"/>
                      <a:gd name="connsiteX6" fmla="*/ 3624723 w 3624723"/>
                      <a:gd name="connsiteY6" fmla="*/ 0 h 3648584"/>
                      <a:gd name="connsiteX7" fmla="*/ 3624723 w 3624723"/>
                      <a:gd name="connsiteY7" fmla="*/ 535126 h 3648584"/>
                      <a:gd name="connsiteX8" fmla="*/ 3624723 w 3624723"/>
                      <a:gd name="connsiteY8" fmla="*/ 1143223 h 3648584"/>
                      <a:gd name="connsiteX9" fmla="*/ 3624723 w 3624723"/>
                      <a:gd name="connsiteY9" fmla="*/ 1678349 h 3648584"/>
                      <a:gd name="connsiteX10" fmla="*/ 3624723 w 3624723"/>
                      <a:gd name="connsiteY10" fmla="*/ 2213474 h 3648584"/>
                      <a:gd name="connsiteX11" fmla="*/ 3624723 w 3624723"/>
                      <a:gd name="connsiteY11" fmla="*/ 2821572 h 3648584"/>
                      <a:gd name="connsiteX12" fmla="*/ 3624723 w 3624723"/>
                      <a:gd name="connsiteY12" fmla="*/ 3648584 h 3648584"/>
                      <a:gd name="connsiteX13" fmla="*/ 3129344 w 3624723"/>
                      <a:gd name="connsiteY13" fmla="*/ 3648584 h 3648584"/>
                      <a:gd name="connsiteX14" fmla="*/ 2452729 w 3624723"/>
                      <a:gd name="connsiteY14" fmla="*/ 3648584 h 3648584"/>
                      <a:gd name="connsiteX15" fmla="*/ 1921103 w 3624723"/>
                      <a:gd name="connsiteY15" fmla="*/ 3648584 h 3648584"/>
                      <a:gd name="connsiteX16" fmla="*/ 1316983 w 3624723"/>
                      <a:gd name="connsiteY16" fmla="*/ 3648584 h 3648584"/>
                      <a:gd name="connsiteX17" fmla="*/ 640368 w 3624723"/>
                      <a:gd name="connsiteY17" fmla="*/ 3648584 h 3648584"/>
                      <a:gd name="connsiteX18" fmla="*/ 0 w 3624723"/>
                      <a:gd name="connsiteY18" fmla="*/ 3648584 h 3648584"/>
                      <a:gd name="connsiteX19" fmla="*/ 0 w 3624723"/>
                      <a:gd name="connsiteY19" fmla="*/ 3149944 h 3648584"/>
                      <a:gd name="connsiteX20" fmla="*/ 0 w 3624723"/>
                      <a:gd name="connsiteY20" fmla="*/ 2614819 h 3648584"/>
                      <a:gd name="connsiteX21" fmla="*/ 0 w 3624723"/>
                      <a:gd name="connsiteY21" fmla="*/ 2043207 h 3648584"/>
                      <a:gd name="connsiteX22" fmla="*/ 0 w 3624723"/>
                      <a:gd name="connsiteY22" fmla="*/ 1362138 h 3648584"/>
                      <a:gd name="connsiteX23" fmla="*/ 0 w 3624723"/>
                      <a:gd name="connsiteY23" fmla="*/ 754041 h 3648584"/>
                      <a:gd name="connsiteX24" fmla="*/ 0 w 3624723"/>
                      <a:gd name="connsiteY24" fmla="*/ 0 h 364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24723" h="3648584" extrusionOk="0">
                        <a:moveTo>
                          <a:pt x="0" y="0"/>
                        </a:moveTo>
                        <a:cubicBezTo>
                          <a:pt x="124340" y="-14073"/>
                          <a:pt x="352761" y="-69"/>
                          <a:pt x="567873" y="0"/>
                        </a:cubicBezTo>
                        <a:cubicBezTo>
                          <a:pt x="782985" y="69"/>
                          <a:pt x="815697" y="-1548"/>
                          <a:pt x="1063252" y="0"/>
                        </a:cubicBezTo>
                        <a:cubicBezTo>
                          <a:pt x="1310807" y="1548"/>
                          <a:pt x="1403304" y="10828"/>
                          <a:pt x="1739867" y="0"/>
                        </a:cubicBezTo>
                        <a:cubicBezTo>
                          <a:pt x="2076430" y="-10828"/>
                          <a:pt x="2058646" y="-14593"/>
                          <a:pt x="2307740" y="0"/>
                        </a:cubicBezTo>
                        <a:cubicBezTo>
                          <a:pt x="2556834" y="14593"/>
                          <a:pt x="2641813" y="-22571"/>
                          <a:pt x="2875614" y="0"/>
                        </a:cubicBezTo>
                        <a:cubicBezTo>
                          <a:pt x="3109415" y="22571"/>
                          <a:pt x="3313388" y="-236"/>
                          <a:pt x="3624723" y="0"/>
                        </a:cubicBezTo>
                        <a:cubicBezTo>
                          <a:pt x="3606725" y="175805"/>
                          <a:pt x="3624282" y="336861"/>
                          <a:pt x="3624723" y="535126"/>
                        </a:cubicBezTo>
                        <a:cubicBezTo>
                          <a:pt x="3625164" y="733391"/>
                          <a:pt x="3605823" y="878195"/>
                          <a:pt x="3624723" y="1143223"/>
                        </a:cubicBezTo>
                        <a:cubicBezTo>
                          <a:pt x="3643623" y="1408251"/>
                          <a:pt x="3620389" y="1566423"/>
                          <a:pt x="3624723" y="1678349"/>
                        </a:cubicBezTo>
                        <a:cubicBezTo>
                          <a:pt x="3629057" y="1790275"/>
                          <a:pt x="3616114" y="2018691"/>
                          <a:pt x="3624723" y="2213474"/>
                        </a:cubicBezTo>
                        <a:cubicBezTo>
                          <a:pt x="3633332" y="2408257"/>
                          <a:pt x="3644556" y="2614273"/>
                          <a:pt x="3624723" y="2821572"/>
                        </a:cubicBezTo>
                        <a:cubicBezTo>
                          <a:pt x="3604890" y="3028871"/>
                          <a:pt x="3605442" y="3340825"/>
                          <a:pt x="3624723" y="3648584"/>
                        </a:cubicBezTo>
                        <a:cubicBezTo>
                          <a:pt x="3524989" y="3637396"/>
                          <a:pt x="3267100" y="3659777"/>
                          <a:pt x="3129344" y="3648584"/>
                        </a:cubicBezTo>
                        <a:cubicBezTo>
                          <a:pt x="2991588" y="3637391"/>
                          <a:pt x="2771636" y="3622026"/>
                          <a:pt x="2452729" y="3648584"/>
                        </a:cubicBezTo>
                        <a:cubicBezTo>
                          <a:pt x="2133823" y="3675142"/>
                          <a:pt x="2140689" y="3634346"/>
                          <a:pt x="1921103" y="3648584"/>
                        </a:cubicBezTo>
                        <a:cubicBezTo>
                          <a:pt x="1701517" y="3662822"/>
                          <a:pt x="1465637" y="3627275"/>
                          <a:pt x="1316983" y="3648584"/>
                        </a:cubicBezTo>
                        <a:cubicBezTo>
                          <a:pt x="1168329" y="3669893"/>
                          <a:pt x="933567" y="3647350"/>
                          <a:pt x="640368" y="3648584"/>
                        </a:cubicBezTo>
                        <a:cubicBezTo>
                          <a:pt x="347170" y="3649818"/>
                          <a:pt x="244466" y="3664399"/>
                          <a:pt x="0" y="3648584"/>
                        </a:cubicBezTo>
                        <a:cubicBezTo>
                          <a:pt x="14943" y="3464720"/>
                          <a:pt x="5765" y="3344300"/>
                          <a:pt x="0" y="3149944"/>
                        </a:cubicBezTo>
                        <a:cubicBezTo>
                          <a:pt x="-5765" y="2955588"/>
                          <a:pt x="22655" y="2761956"/>
                          <a:pt x="0" y="2614819"/>
                        </a:cubicBezTo>
                        <a:cubicBezTo>
                          <a:pt x="-22655" y="2467682"/>
                          <a:pt x="-11014" y="2281176"/>
                          <a:pt x="0" y="2043207"/>
                        </a:cubicBezTo>
                        <a:cubicBezTo>
                          <a:pt x="11014" y="1805238"/>
                          <a:pt x="25196" y="1552097"/>
                          <a:pt x="0" y="1362138"/>
                        </a:cubicBezTo>
                        <a:cubicBezTo>
                          <a:pt x="-25196" y="1172179"/>
                          <a:pt x="8498" y="931687"/>
                          <a:pt x="0" y="754041"/>
                        </a:cubicBezTo>
                        <a:cubicBezTo>
                          <a:pt x="-8498" y="576395"/>
                          <a:pt x="-7901" y="361797"/>
                          <a:pt x="0" y="0"/>
                        </a:cubicBezTo>
                        <a:close/>
                      </a:path>
                    </a:pathLst>
                  </a:custGeom>
                  <ask:type>
                    <ask:lineSketchNone/>
                  </ask:type>
                </ask:lineSketchStyleProps>
              </a:ext>
            </a:extLst>
          </a:ln>
          <a:effectLst>
            <a:outerShdw blurRad="121704" dist="50800" dir="2760000" algn="ctr" rotWithShape="0">
              <a:schemeClr val="tx1">
                <a:alpha val="4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hart 5">
            <a:extLst>
              <a:ext uri="{FF2B5EF4-FFF2-40B4-BE49-F238E27FC236}">
                <a16:creationId xmlns:a16="http://schemas.microsoft.com/office/drawing/2014/main" id="{91B493EA-89DC-3AD5-2F05-2B4929663F4B}"/>
              </a:ext>
            </a:extLst>
          </p:cNvPr>
          <p:cNvGraphicFramePr/>
          <p:nvPr/>
        </p:nvGraphicFramePr>
        <p:xfrm>
          <a:off x="212038" y="2780815"/>
          <a:ext cx="8362310" cy="3002215"/>
        </p:xfrm>
        <a:graphic>
          <a:graphicData uri="http://schemas.openxmlformats.org/drawingml/2006/chart">
            <c:chart xmlns:c="http://schemas.openxmlformats.org/drawingml/2006/chart" xmlns:r="http://schemas.openxmlformats.org/officeDocument/2006/relationships" r:id="rId8"/>
          </a:graphicData>
        </a:graphic>
      </p:graphicFrame>
      <p:sp>
        <p:nvSpPr>
          <p:cNvPr id="19" name="Round Same Side Corner Rectangle 18">
            <a:extLst>
              <a:ext uri="{FF2B5EF4-FFF2-40B4-BE49-F238E27FC236}">
                <a16:creationId xmlns:a16="http://schemas.microsoft.com/office/drawing/2014/main" id="{2EA0A981-215C-37DD-CDEB-FD964745A062}"/>
              </a:ext>
            </a:extLst>
          </p:cNvPr>
          <p:cNvSpPr/>
          <p:nvPr/>
        </p:nvSpPr>
        <p:spPr>
          <a:xfrm>
            <a:off x="625325" y="2572654"/>
            <a:ext cx="8102836" cy="594360"/>
          </a:xfrm>
          <a:custGeom>
            <a:avLst/>
            <a:gdLst>
              <a:gd name="connsiteX0" fmla="*/ 59840 w 8102836"/>
              <a:gd name="connsiteY0" fmla="*/ 0 h 594360"/>
              <a:gd name="connsiteX1" fmla="*/ 485608 w 8102836"/>
              <a:gd name="connsiteY1" fmla="*/ 0 h 594360"/>
              <a:gd name="connsiteX2" fmla="*/ 1230703 w 8102836"/>
              <a:gd name="connsiteY2" fmla="*/ 0 h 594360"/>
              <a:gd name="connsiteX3" fmla="*/ 1656471 w 8102836"/>
              <a:gd name="connsiteY3" fmla="*/ 0 h 594360"/>
              <a:gd name="connsiteX4" fmla="*/ 2401566 w 8102836"/>
              <a:gd name="connsiteY4" fmla="*/ 0 h 594360"/>
              <a:gd name="connsiteX5" fmla="*/ 2907166 w 8102836"/>
              <a:gd name="connsiteY5" fmla="*/ 0 h 594360"/>
              <a:gd name="connsiteX6" fmla="*/ 3332934 w 8102836"/>
              <a:gd name="connsiteY6" fmla="*/ 0 h 594360"/>
              <a:gd name="connsiteX7" fmla="*/ 3838534 w 8102836"/>
              <a:gd name="connsiteY7" fmla="*/ 0 h 594360"/>
              <a:gd name="connsiteX8" fmla="*/ 4583628 w 8102836"/>
              <a:gd name="connsiteY8" fmla="*/ 0 h 594360"/>
              <a:gd name="connsiteX9" fmla="*/ 5089228 w 8102836"/>
              <a:gd name="connsiteY9" fmla="*/ 0 h 594360"/>
              <a:gd name="connsiteX10" fmla="*/ 5514997 w 8102836"/>
              <a:gd name="connsiteY10" fmla="*/ 0 h 594360"/>
              <a:gd name="connsiteX11" fmla="*/ 6020596 w 8102836"/>
              <a:gd name="connsiteY11" fmla="*/ 0 h 594360"/>
              <a:gd name="connsiteX12" fmla="*/ 6606028 w 8102836"/>
              <a:gd name="connsiteY12" fmla="*/ 0 h 594360"/>
              <a:gd name="connsiteX13" fmla="*/ 7271291 w 8102836"/>
              <a:gd name="connsiteY13" fmla="*/ 0 h 594360"/>
              <a:gd name="connsiteX14" fmla="*/ 8042996 w 8102836"/>
              <a:gd name="connsiteY14" fmla="*/ 0 h 594360"/>
              <a:gd name="connsiteX15" fmla="*/ 8102836 w 8102836"/>
              <a:gd name="connsiteY15" fmla="*/ 59840 h 594360"/>
              <a:gd name="connsiteX16" fmla="*/ 8102836 w 8102836"/>
              <a:gd name="connsiteY16" fmla="*/ 594360 h 594360"/>
              <a:gd name="connsiteX17" fmla="*/ 8102836 w 8102836"/>
              <a:gd name="connsiteY17" fmla="*/ 594360 h 594360"/>
              <a:gd name="connsiteX18" fmla="*/ 7346571 w 8102836"/>
              <a:gd name="connsiteY18" fmla="*/ 594360 h 594360"/>
              <a:gd name="connsiteX19" fmla="*/ 6671335 w 8102836"/>
              <a:gd name="connsiteY19" fmla="*/ 594360 h 594360"/>
              <a:gd name="connsiteX20" fmla="*/ 6077127 w 8102836"/>
              <a:gd name="connsiteY20" fmla="*/ 594360 h 594360"/>
              <a:gd name="connsiteX21" fmla="*/ 5320862 w 8102836"/>
              <a:gd name="connsiteY21" fmla="*/ 594360 h 594360"/>
              <a:gd name="connsiteX22" fmla="*/ 4645626 w 8102836"/>
              <a:gd name="connsiteY22" fmla="*/ 594360 h 594360"/>
              <a:gd name="connsiteX23" fmla="*/ 3808333 w 8102836"/>
              <a:gd name="connsiteY23" fmla="*/ 594360 h 594360"/>
              <a:gd name="connsiteX24" fmla="*/ 2971040 w 8102836"/>
              <a:gd name="connsiteY24" fmla="*/ 594360 h 594360"/>
              <a:gd name="connsiteX25" fmla="*/ 2214775 w 8102836"/>
              <a:gd name="connsiteY25" fmla="*/ 594360 h 594360"/>
              <a:gd name="connsiteX26" fmla="*/ 1458510 w 8102836"/>
              <a:gd name="connsiteY26" fmla="*/ 594360 h 594360"/>
              <a:gd name="connsiteX27" fmla="*/ 702246 w 8102836"/>
              <a:gd name="connsiteY27" fmla="*/ 594360 h 594360"/>
              <a:gd name="connsiteX28" fmla="*/ 0 w 8102836"/>
              <a:gd name="connsiteY28" fmla="*/ 594360 h 594360"/>
              <a:gd name="connsiteX29" fmla="*/ 0 w 8102836"/>
              <a:gd name="connsiteY29" fmla="*/ 594360 h 594360"/>
              <a:gd name="connsiteX30" fmla="*/ 0 w 8102836"/>
              <a:gd name="connsiteY30" fmla="*/ 59840 h 594360"/>
              <a:gd name="connsiteX31" fmla="*/ 59840 w 8102836"/>
              <a:gd name="connsiteY31" fmla="*/ 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102836" h="594360" fill="none" extrusionOk="0">
                <a:moveTo>
                  <a:pt x="59840" y="0"/>
                </a:moveTo>
                <a:cubicBezTo>
                  <a:pt x="164828" y="19909"/>
                  <a:pt x="390347" y="7144"/>
                  <a:pt x="485608" y="0"/>
                </a:cubicBezTo>
                <a:cubicBezTo>
                  <a:pt x="580869" y="-7144"/>
                  <a:pt x="999595" y="-30346"/>
                  <a:pt x="1230703" y="0"/>
                </a:cubicBezTo>
                <a:cubicBezTo>
                  <a:pt x="1461811" y="30346"/>
                  <a:pt x="1529347" y="14237"/>
                  <a:pt x="1656471" y="0"/>
                </a:cubicBezTo>
                <a:cubicBezTo>
                  <a:pt x="1783595" y="-14237"/>
                  <a:pt x="2103177" y="12962"/>
                  <a:pt x="2401566" y="0"/>
                </a:cubicBezTo>
                <a:cubicBezTo>
                  <a:pt x="2699955" y="-12962"/>
                  <a:pt x="2774897" y="-12042"/>
                  <a:pt x="2907166" y="0"/>
                </a:cubicBezTo>
                <a:cubicBezTo>
                  <a:pt x="3039435" y="12042"/>
                  <a:pt x="3149828" y="16495"/>
                  <a:pt x="3332934" y="0"/>
                </a:cubicBezTo>
                <a:cubicBezTo>
                  <a:pt x="3516040" y="-16495"/>
                  <a:pt x="3647001" y="3296"/>
                  <a:pt x="3838534" y="0"/>
                </a:cubicBezTo>
                <a:cubicBezTo>
                  <a:pt x="4030067" y="-3296"/>
                  <a:pt x="4399928" y="6188"/>
                  <a:pt x="4583628" y="0"/>
                </a:cubicBezTo>
                <a:cubicBezTo>
                  <a:pt x="4767328" y="-6188"/>
                  <a:pt x="4898314" y="19659"/>
                  <a:pt x="5089228" y="0"/>
                </a:cubicBezTo>
                <a:cubicBezTo>
                  <a:pt x="5280142" y="-19659"/>
                  <a:pt x="5352917" y="9193"/>
                  <a:pt x="5514997" y="0"/>
                </a:cubicBezTo>
                <a:cubicBezTo>
                  <a:pt x="5677077" y="-9193"/>
                  <a:pt x="5884321" y="4358"/>
                  <a:pt x="6020596" y="0"/>
                </a:cubicBezTo>
                <a:cubicBezTo>
                  <a:pt x="6156871" y="-4358"/>
                  <a:pt x="6422462" y="-23151"/>
                  <a:pt x="6606028" y="0"/>
                </a:cubicBezTo>
                <a:cubicBezTo>
                  <a:pt x="6789594" y="23151"/>
                  <a:pt x="6953478" y="-4069"/>
                  <a:pt x="7271291" y="0"/>
                </a:cubicBezTo>
                <a:cubicBezTo>
                  <a:pt x="7589104" y="4069"/>
                  <a:pt x="7800937" y="-34159"/>
                  <a:pt x="8042996" y="0"/>
                </a:cubicBezTo>
                <a:cubicBezTo>
                  <a:pt x="8077208" y="2991"/>
                  <a:pt x="8106164" y="28339"/>
                  <a:pt x="8102836" y="59840"/>
                </a:cubicBezTo>
                <a:cubicBezTo>
                  <a:pt x="8106257" y="176148"/>
                  <a:pt x="8101615" y="486817"/>
                  <a:pt x="8102836" y="594360"/>
                </a:cubicBezTo>
                <a:lnTo>
                  <a:pt x="8102836" y="594360"/>
                </a:lnTo>
                <a:cubicBezTo>
                  <a:pt x="7904752" y="577882"/>
                  <a:pt x="7534653" y="579481"/>
                  <a:pt x="7346571" y="594360"/>
                </a:cubicBezTo>
                <a:cubicBezTo>
                  <a:pt x="7158489" y="609239"/>
                  <a:pt x="6879146" y="615697"/>
                  <a:pt x="6671335" y="594360"/>
                </a:cubicBezTo>
                <a:cubicBezTo>
                  <a:pt x="6463524" y="573023"/>
                  <a:pt x="6244037" y="606436"/>
                  <a:pt x="6077127" y="594360"/>
                </a:cubicBezTo>
                <a:cubicBezTo>
                  <a:pt x="5910217" y="582284"/>
                  <a:pt x="5548942" y="584715"/>
                  <a:pt x="5320862" y="594360"/>
                </a:cubicBezTo>
                <a:cubicBezTo>
                  <a:pt x="5092782" y="604005"/>
                  <a:pt x="4968140" y="585761"/>
                  <a:pt x="4645626" y="594360"/>
                </a:cubicBezTo>
                <a:cubicBezTo>
                  <a:pt x="4323112" y="602959"/>
                  <a:pt x="4043564" y="620800"/>
                  <a:pt x="3808333" y="594360"/>
                </a:cubicBezTo>
                <a:cubicBezTo>
                  <a:pt x="3573102" y="567920"/>
                  <a:pt x="3223420" y="589956"/>
                  <a:pt x="2971040" y="594360"/>
                </a:cubicBezTo>
                <a:cubicBezTo>
                  <a:pt x="2718660" y="598764"/>
                  <a:pt x="2465637" y="603550"/>
                  <a:pt x="2214775" y="594360"/>
                </a:cubicBezTo>
                <a:cubicBezTo>
                  <a:pt x="1963913" y="585170"/>
                  <a:pt x="1655034" y="577033"/>
                  <a:pt x="1458510" y="594360"/>
                </a:cubicBezTo>
                <a:cubicBezTo>
                  <a:pt x="1261987" y="611687"/>
                  <a:pt x="969798" y="592711"/>
                  <a:pt x="702246" y="594360"/>
                </a:cubicBezTo>
                <a:cubicBezTo>
                  <a:pt x="434694" y="596009"/>
                  <a:pt x="272352" y="593757"/>
                  <a:pt x="0" y="594360"/>
                </a:cubicBezTo>
                <a:lnTo>
                  <a:pt x="0" y="594360"/>
                </a:lnTo>
                <a:cubicBezTo>
                  <a:pt x="-16945" y="445176"/>
                  <a:pt x="5905" y="241053"/>
                  <a:pt x="0" y="59840"/>
                </a:cubicBezTo>
                <a:cubicBezTo>
                  <a:pt x="-5696" y="28904"/>
                  <a:pt x="26287" y="7619"/>
                  <a:pt x="59840" y="0"/>
                </a:cubicBezTo>
                <a:close/>
              </a:path>
              <a:path w="8102836" h="594360" stroke="0" extrusionOk="0">
                <a:moveTo>
                  <a:pt x="59840" y="0"/>
                </a:moveTo>
                <a:cubicBezTo>
                  <a:pt x="247920" y="-17334"/>
                  <a:pt x="440983" y="-28142"/>
                  <a:pt x="645271" y="0"/>
                </a:cubicBezTo>
                <a:cubicBezTo>
                  <a:pt x="849559" y="28142"/>
                  <a:pt x="893028" y="28"/>
                  <a:pt x="1071040" y="0"/>
                </a:cubicBezTo>
                <a:cubicBezTo>
                  <a:pt x="1249052" y="-28"/>
                  <a:pt x="1542525" y="18714"/>
                  <a:pt x="1895966" y="0"/>
                </a:cubicBezTo>
                <a:cubicBezTo>
                  <a:pt x="2249407" y="-18714"/>
                  <a:pt x="2269610" y="5697"/>
                  <a:pt x="2481397" y="0"/>
                </a:cubicBezTo>
                <a:cubicBezTo>
                  <a:pt x="2693184" y="-5697"/>
                  <a:pt x="2859694" y="-4399"/>
                  <a:pt x="3066829" y="0"/>
                </a:cubicBezTo>
                <a:cubicBezTo>
                  <a:pt x="3273964" y="4399"/>
                  <a:pt x="3547994" y="16556"/>
                  <a:pt x="3891755" y="0"/>
                </a:cubicBezTo>
                <a:cubicBezTo>
                  <a:pt x="4235516" y="-16556"/>
                  <a:pt x="4225079" y="22987"/>
                  <a:pt x="4397355" y="0"/>
                </a:cubicBezTo>
                <a:cubicBezTo>
                  <a:pt x="4569631" y="-22987"/>
                  <a:pt x="4810691" y="32822"/>
                  <a:pt x="5222281" y="0"/>
                </a:cubicBezTo>
                <a:cubicBezTo>
                  <a:pt x="5633871" y="-32822"/>
                  <a:pt x="5830467" y="819"/>
                  <a:pt x="6047207" y="0"/>
                </a:cubicBezTo>
                <a:cubicBezTo>
                  <a:pt x="6263947" y="-819"/>
                  <a:pt x="6524174" y="11621"/>
                  <a:pt x="6712470" y="0"/>
                </a:cubicBezTo>
                <a:cubicBezTo>
                  <a:pt x="6900766" y="-11621"/>
                  <a:pt x="7557817" y="56989"/>
                  <a:pt x="8042996" y="0"/>
                </a:cubicBezTo>
                <a:cubicBezTo>
                  <a:pt x="8078537" y="-6835"/>
                  <a:pt x="8105333" y="34547"/>
                  <a:pt x="8102836" y="59840"/>
                </a:cubicBezTo>
                <a:cubicBezTo>
                  <a:pt x="8128488" y="290770"/>
                  <a:pt x="8086885" y="393603"/>
                  <a:pt x="8102836" y="594360"/>
                </a:cubicBezTo>
                <a:lnTo>
                  <a:pt x="8102836" y="594360"/>
                </a:lnTo>
                <a:cubicBezTo>
                  <a:pt x="7819664" y="605656"/>
                  <a:pt x="7734188" y="573333"/>
                  <a:pt x="7508628" y="594360"/>
                </a:cubicBezTo>
                <a:cubicBezTo>
                  <a:pt x="7283068" y="615387"/>
                  <a:pt x="7021600" y="571356"/>
                  <a:pt x="6833392" y="594360"/>
                </a:cubicBezTo>
                <a:cubicBezTo>
                  <a:pt x="6645184" y="617364"/>
                  <a:pt x="6258000" y="571534"/>
                  <a:pt x="6077127" y="594360"/>
                </a:cubicBezTo>
                <a:cubicBezTo>
                  <a:pt x="5896254" y="617186"/>
                  <a:pt x="5589760" y="560624"/>
                  <a:pt x="5320862" y="594360"/>
                </a:cubicBezTo>
                <a:cubicBezTo>
                  <a:pt x="5051964" y="628096"/>
                  <a:pt x="4747802" y="563644"/>
                  <a:pt x="4564598" y="594360"/>
                </a:cubicBezTo>
                <a:cubicBezTo>
                  <a:pt x="4381394" y="625076"/>
                  <a:pt x="4282146" y="604364"/>
                  <a:pt x="4132446" y="594360"/>
                </a:cubicBezTo>
                <a:cubicBezTo>
                  <a:pt x="3982746" y="584356"/>
                  <a:pt x="3756059" y="575726"/>
                  <a:pt x="3619267" y="594360"/>
                </a:cubicBezTo>
                <a:cubicBezTo>
                  <a:pt x="3482475" y="612994"/>
                  <a:pt x="3212356" y="575727"/>
                  <a:pt x="2863002" y="594360"/>
                </a:cubicBezTo>
                <a:cubicBezTo>
                  <a:pt x="2513649" y="612993"/>
                  <a:pt x="2450036" y="589115"/>
                  <a:pt x="2268794" y="594360"/>
                </a:cubicBezTo>
                <a:cubicBezTo>
                  <a:pt x="2087552" y="599605"/>
                  <a:pt x="1961961" y="602598"/>
                  <a:pt x="1755614" y="594360"/>
                </a:cubicBezTo>
                <a:cubicBezTo>
                  <a:pt x="1549267" y="586122"/>
                  <a:pt x="1328028" y="600008"/>
                  <a:pt x="999350" y="594360"/>
                </a:cubicBezTo>
                <a:cubicBezTo>
                  <a:pt x="670672" y="588712"/>
                  <a:pt x="486479" y="583434"/>
                  <a:pt x="0" y="594360"/>
                </a:cubicBezTo>
                <a:lnTo>
                  <a:pt x="0" y="594360"/>
                </a:lnTo>
                <a:cubicBezTo>
                  <a:pt x="-14947" y="476879"/>
                  <a:pt x="-2642" y="277922"/>
                  <a:pt x="0" y="59840"/>
                </a:cubicBezTo>
                <a:cubicBezTo>
                  <a:pt x="3450" y="27999"/>
                  <a:pt x="28218" y="4805"/>
                  <a:pt x="59840" y="0"/>
                </a:cubicBezTo>
                <a:close/>
              </a:path>
            </a:pathLst>
          </a:custGeom>
          <a:solidFill>
            <a:schemeClr val="bg1">
              <a:lumMod val="95000"/>
            </a:schemeClr>
          </a:solidFill>
          <a:ln>
            <a:noFill/>
            <a:round/>
            <a:extLst>
              <a:ext uri="{C807C97D-BFC1-408E-A445-0C87EB9F89A2}">
                <ask:lineSketchStyleProps xmlns:ask="http://schemas.microsoft.com/office/drawing/2018/sketchyshapes" sd="1219033472">
                  <a:prstGeom prst="round2SameRect">
                    <a:avLst>
                      <a:gd name="adj1" fmla="val 10068"/>
                      <a:gd name="adj2" fmla="val 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0" name="Rectangle 19">
            <a:extLst>
              <a:ext uri="{FF2B5EF4-FFF2-40B4-BE49-F238E27FC236}">
                <a16:creationId xmlns:a16="http://schemas.microsoft.com/office/drawing/2014/main" id="{01139EBB-35DE-B736-B9A0-A383533FB184}"/>
              </a:ext>
            </a:extLst>
          </p:cNvPr>
          <p:cNvSpPr/>
          <p:nvPr/>
        </p:nvSpPr>
        <p:spPr>
          <a:xfrm>
            <a:off x="738121" y="2625481"/>
            <a:ext cx="7888085" cy="408580"/>
          </a:xfrm>
          <a:prstGeom prst="rect">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kumimoji="0" lang="en-US" sz="1100" b="1" i="0" strike="noStrike" kern="1200" cap="none" spc="0" normalizeH="0" baseline="0" noProof="0">
                <a:ln>
                  <a:noFill/>
                </a:ln>
                <a:effectLst/>
                <a:uLnTx/>
                <a:uFillTx/>
                <a:latin typeface="Aptos" panose="020B0004020202020204"/>
              </a:rPr>
              <a:t>STUDENT SURVEY </a:t>
            </a:r>
            <a:br>
              <a:rPr kumimoji="0" lang="en-US" sz="1400" i="0" u="none" strike="noStrike" kern="1200" cap="none" spc="0" normalizeH="0" baseline="0" noProof="0">
                <a:ln>
                  <a:noFill/>
                </a:ln>
                <a:effectLst/>
                <a:uLnTx/>
                <a:uFillTx/>
                <a:latin typeface="Aptos" panose="020B0004020202020204"/>
              </a:rPr>
            </a:br>
            <a:r>
              <a:rPr kumimoji="0" lang="en-US" sz="1300" i="0" u="none" strike="noStrike" kern="1200" cap="none" spc="0" normalizeH="0" baseline="0" noProof="0">
                <a:ln>
                  <a:noFill/>
                </a:ln>
                <a:effectLst/>
                <a:uLnTx/>
                <a:uFillTx/>
                <a:latin typeface="Aptos" panose="020B0004020202020204"/>
              </a:rPr>
              <a:t>How connected do you feel to the adults at your school?</a:t>
            </a:r>
          </a:p>
        </p:txBody>
      </p:sp>
      <p:sp>
        <p:nvSpPr>
          <p:cNvPr id="23" name="TextBox 22">
            <a:extLst>
              <a:ext uri="{FF2B5EF4-FFF2-40B4-BE49-F238E27FC236}">
                <a16:creationId xmlns:a16="http://schemas.microsoft.com/office/drawing/2014/main" id="{45D3D985-2551-7090-5077-B569F8F4F172}"/>
              </a:ext>
            </a:extLst>
          </p:cNvPr>
          <p:cNvSpPr txBox="1"/>
          <p:nvPr/>
        </p:nvSpPr>
        <p:spPr>
          <a:xfrm>
            <a:off x="532904" y="3561647"/>
            <a:ext cx="1761823" cy="1600438"/>
          </a:xfrm>
          <a:prstGeom prst="rect">
            <a:avLst/>
          </a:prstGeom>
          <a:noFill/>
        </p:spPr>
        <p:txBody>
          <a:bodyPr wrap="square" rtlCol="0" anchor="ctr">
            <a:spAutoFit/>
          </a:bodyPr>
          <a:lstStyle/>
          <a:p>
            <a:pPr algn="r">
              <a:spcAft>
                <a:spcPts val="3000"/>
              </a:spcAft>
            </a:pPr>
            <a:r>
              <a:rPr lang="en-US" sz="1200">
                <a:latin typeface="Aptos" panose="020B0004020202020204" pitchFamily="34" charset="0"/>
              </a:rPr>
              <a:t>White</a:t>
            </a:r>
            <a:endParaRPr lang="en-US" sz="1600">
              <a:latin typeface="Aptos" panose="020B0004020202020204" pitchFamily="34" charset="0"/>
            </a:endParaRPr>
          </a:p>
          <a:p>
            <a:pPr algn="r">
              <a:spcAft>
                <a:spcPts val="3000"/>
              </a:spcAft>
            </a:pPr>
            <a:r>
              <a:rPr lang="en-US" sz="1200">
                <a:latin typeface="Aptos" panose="020B0004020202020204" pitchFamily="34" charset="0"/>
              </a:rPr>
              <a:t>Hispanic or Latinx</a:t>
            </a:r>
          </a:p>
          <a:p>
            <a:pPr algn="r">
              <a:spcAft>
                <a:spcPts val="3000"/>
              </a:spcAft>
            </a:pPr>
            <a:r>
              <a:rPr lang="en-US" sz="1200">
                <a:latin typeface="Aptos" panose="020B0004020202020204" pitchFamily="34" charset="0"/>
              </a:rPr>
              <a:t>Black or African American</a:t>
            </a:r>
            <a:endParaRPr lang="en-US">
              <a:latin typeface="Aptos" panose="020B0004020202020204" pitchFamily="34" charset="0"/>
            </a:endParaRPr>
          </a:p>
        </p:txBody>
      </p:sp>
    </p:spTree>
    <p:extLst>
      <p:ext uri="{BB962C8B-B14F-4D97-AF65-F5344CB8AC3E}">
        <p14:creationId xmlns:p14="http://schemas.microsoft.com/office/powerpoint/2010/main" val="25989860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CE4AB-8E46-0DD9-BCCD-AEC7B7A73C0A}"/>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E3F22221-2384-4E64-C03E-33E1C52EFB1C}"/>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7045B07-E4A8-D1DE-C22C-9E6841ACE0A2}"/>
              </a:ext>
            </a:extLst>
          </p:cNvPr>
          <p:cNvSpPr/>
          <p:nvPr/>
        </p:nvSpPr>
        <p:spPr>
          <a:xfrm>
            <a:off x="9339135" y="1313732"/>
            <a:ext cx="2852864" cy="5544268"/>
          </a:xfrm>
          <a:prstGeom prst="rect">
            <a:avLst/>
          </a:prstGeom>
          <a:solidFill>
            <a:srgbClr val="003594">
              <a:alpha val="1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18" name="Rounded Rectangle 17">
            <a:extLst>
              <a:ext uri="{FF2B5EF4-FFF2-40B4-BE49-F238E27FC236}">
                <a16:creationId xmlns:a16="http://schemas.microsoft.com/office/drawing/2014/main" id="{981BEE34-C126-2891-FD52-AE652E211C65}"/>
              </a:ext>
            </a:extLst>
          </p:cNvPr>
          <p:cNvSpPr/>
          <p:nvPr/>
        </p:nvSpPr>
        <p:spPr>
          <a:xfrm>
            <a:off x="622830" y="2711950"/>
            <a:ext cx="8089797" cy="3245843"/>
          </a:xfrm>
          <a:prstGeom prst="roundRect">
            <a:avLst>
              <a:gd name="adj" fmla="val 2684"/>
            </a:avLst>
          </a:prstGeom>
          <a:solidFill>
            <a:schemeClr val="bg1"/>
          </a:solidFill>
          <a:ln w="25400">
            <a:solidFill>
              <a:schemeClr val="bg1">
                <a:lumMod val="95000"/>
              </a:schemeClr>
            </a:solidFill>
            <a:round/>
            <a:extLst>
              <a:ext uri="{C807C97D-BFC1-408E-A445-0C87EB9F89A2}">
                <ask:lineSketchStyleProps xmlns:ask="http://schemas.microsoft.com/office/drawing/2018/sketchyshapes" sd="1219033472">
                  <a:custGeom>
                    <a:avLst/>
                    <a:gdLst>
                      <a:gd name="connsiteX0" fmla="*/ 0 w 3624723"/>
                      <a:gd name="connsiteY0" fmla="*/ 0 h 3648584"/>
                      <a:gd name="connsiteX1" fmla="*/ 567873 w 3624723"/>
                      <a:gd name="connsiteY1" fmla="*/ 0 h 3648584"/>
                      <a:gd name="connsiteX2" fmla="*/ 1063252 w 3624723"/>
                      <a:gd name="connsiteY2" fmla="*/ 0 h 3648584"/>
                      <a:gd name="connsiteX3" fmla="*/ 1739867 w 3624723"/>
                      <a:gd name="connsiteY3" fmla="*/ 0 h 3648584"/>
                      <a:gd name="connsiteX4" fmla="*/ 2307740 w 3624723"/>
                      <a:gd name="connsiteY4" fmla="*/ 0 h 3648584"/>
                      <a:gd name="connsiteX5" fmla="*/ 2875614 w 3624723"/>
                      <a:gd name="connsiteY5" fmla="*/ 0 h 3648584"/>
                      <a:gd name="connsiteX6" fmla="*/ 3624723 w 3624723"/>
                      <a:gd name="connsiteY6" fmla="*/ 0 h 3648584"/>
                      <a:gd name="connsiteX7" fmla="*/ 3624723 w 3624723"/>
                      <a:gd name="connsiteY7" fmla="*/ 535126 h 3648584"/>
                      <a:gd name="connsiteX8" fmla="*/ 3624723 w 3624723"/>
                      <a:gd name="connsiteY8" fmla="*/ 1143223 h 3648584"/>
                      <a:gd name="connsiteX9" fmla="*/ 3624723 w 3624723"/>
                      <a:gd name="connsiteY9" fmla="*/ 1678349 h 3648584"/>
                      <a:gd name="connsiteX10" fmla="*/ 3624723 w 3624723"/>
                      <a:gd name="connsiteY10" fmla="*/ 2213474 h 3648584"/>
                      <a:gd name="connsiteX11" fmla="*/ 3624723 w 3624723"/>
                      <a:gd name="connsiteY11" fmla="*/ 2821572 h 3648584"/>
                      <a:gd name="connsiteX12" fmla="*/ 3624723 w 3624723"/>
                      <a:gd name="connsiteY12" fmla="*/ 3648584 h 3648584"/>
                      <a:gd name="connsiteX13" fmla="*/ 3129344 w 3624723"/>
                      <a:gd name="connsiteY13" fmla="*/ 3648584 h 3648584"/>
                      <a:gd name="connsiteX14" fmla="*/ 2452729 w 3624723"/>
                      <a:gd name="connsiteY14" fmla="*/ 3648584 h 3648584"/>
                      <a:gd name="connsiteX15" fmla="*/ 1921103 w 3624723"/>
                      <a:gd name="connsiteY15" fmla="*/ 3648584 h 3648584"/>
                      <a:gd name="connsiteX16" fmla="*/ 1316983 w 3624723"/>
                      <a:gd name="connsiteY16" fmla="*/ 3648584 h 3648584"/>
                      <a:gd name="connsiteX17" fmla="*/ 640368 w 3624723"/>
                      <a:gd name="connsiteY17" fmla="*/ 3648584 h 3648584"/>
                      <a:gd name="connsiteX18" fmla="*/ 0 w 3624723"/>
                      <a:gd name="connsiteY18" fmla="*/ 3648584 h 3648584"/>
                      <a:gd name="connsiteX19" fmla="*/ 0 w 3624723"/>
                      <a:gd name="connsiteY19" fmla="*/ 3149944 h 3648584"/>
                      <a:gd name="connsiteX20" fmla="*/ 0 w 3624723"/>
                      <a:gd name="connsiteY20" fmla="*/ 2614819 h 3648584"/>
                      <a:gd name="connsiteX21" fmla="*/ 0 w 3624723"/>
                      <a:gd name="connsiteY21" fmla="*/ 2043207 h 3648584"/>
                      <a:gd name="connsiteX22" fmla="*/ 0 w 3624723"/>
                      <a:gd name="connsiteY22" fmla="*/ 1362138 h 3648584"/>
                      <a:gd name="connsiteX23" fmla="*/ 0 w 3624723"/>
                      <a:gd name="connsiteY23" fmla="*/ 754041 h 3648584"/>
                      <a:gd name="connsiteX24" fmla="*/ 0 w 3624723"/>
                      <a:gd name="connsiteY24" fmla="*/ 0 h 364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24723" h="3648584" extrusionOk="0">
                        <a:moveTo>
                          <a:pt x="0" y="0"/>
                        </a:moveTo>
                        <a:cubicBezTo>
                          <a:pt x="124340" y="-14073"/>
                          <a:pt x="352761" y="-69"/>
                          <a:pt x="567873" y="0"/>
                        </a:cubicBezTo>
                        <a:cubicBezTo>
                          <a:pt x="782985" y="69"/>
                          <a:pt x="815697" y="-1548"/>
                          <a:pt x="1063252" y="0"/>
                        </a:cubicBezTo>
                        <a:cubicBezTo>
                          <a:pt x="1310807" y="1548"/>
                          <a:pt x="1403304" y="10828"/>
                          <a:pt x="1739867" y="0"/>
                        </a:cubicBezTo>
                        <a:cubicBezTo>
                          <a:pt x="2076430" y="-10828"/>
                          <a:pt x="2058646" y="-14593"/>
                          <a:pt x="2307740" y="0"/>
                        </a:cubicBezTo>
                        <a:cubicBezTo>
                          <a:pt x="2556834" y="14593"/>
                          <a:pt x="2641813" y="-22571"/>
                          <a:pt x="2875614" y="0"/>
                        </a:cubicBezTo>
                        <a:cubicBezTo>
                          <a:pt x="3109415" y="22571"/>
                          <a:pt x="3313388" y="-236"/>
                          <a:pt x="3624723" y="0"/>
                        </a:cubicBezTo>
                        <a:cubicBezTo>
                          <a:pt x="3606725" y="175805"/>
                          <a:pt x="3624282" y="336861"/>
                          <a:pt x="3624723" y="535126"/>
                        </a:cubicBezTo>
                        <a:cubicBezTo>
                          <a:pt x="3625164" y="733391"/>
                          <a:pt x="3605823" y="878195"/>
                          <a:pt x="3624723" y="1143223"/>
                        </a:cubicBezTo>
                        <a:cubicBezTo>
                          <a:pt x="3643623" y="1408251"/>
                          <a:pt x="3620389" y="1566423"/>
                          <a:pt x="3624723" y="1678349"/>
                        </a:cubicBezTo>
                        <a:cubicBezTo>
                          <a:pt x="3629057" y="1790275"/>
                          <a:pt x="3616114" y="2018691"/>
                          <a:pt x="3624723" y="2213474"/>
                        </a:cubicBezTo>
                        <a:cubicBezTo>
                          <a:pt x="3633332" y="2408257"/>
                          <a:pt x="3644556" y="2614273"/>
                          <a:pt x="3624723" y="2821572"/>
                        </a:cubicBezTo>
                        <a:cubicBezTo>
                          <a:pt x="3604890" y="3028871"/>
                          <a:pt x="3605442" y="3340825"/>
                          <a:pt x="3624723" y="3648584"/>
                        </a:cubicBezTo>
                        <a:cubicBezTo>
                          <a:pt x="3524989" y="3637396"/>
                          <a:pt x="3267100" y="3659777"/>
                          <a:pt x="3129344" y="3648584"/>
                        </a:cubicBezTo>
                        <a:cubicBezTo>
                          <a:pt x="2991588" y="3637391"/>
                          <a:pt x="2771636" y="3622026"/>
                          <a:pt x="2452729" y="3648584"/>
                        </a:cubicBezTo>
                        <a:cubicBezTo>
                          <a:pt x="2133823" y="3675142"/>
                          <a:pt x="2140689" y="3634346"/>
                          <a:pt x="1921103" y="3648584"/>
                        </a:cubicBezTo>
                        <a:cubicBezTo>
                          <a:pt x="1701517" y="3662822"/>
                          <a:pt x="1465637" y="3627275"/>
                          <a:pt x="1316983" y="3648584"/>
                        </a:cubicBezTo>
                        <a:cubicBezTo>
                          <a:pt x="1168329" y="3669893"/>
                          <a:pt x="933567" y="3647350"/>
                          <a:pt x="640368" y="3648584"/>
                        </a:cubicBezTo>
                        <a:cubicBezTo>
                          <a:pt x="347170" y="3649818"/>
                          <a:pt x="244466" y="3664399"/>
                          <a:pt x="0" y="3648584"/>
                        </a:cubicBezTo>
                        <a:cubicBezTo>
                          <a:pt x="14943" y="3464720"/>
                          <a:pt x="5765" y="3344300"/>
                          <a:pt x="0" y="3149944"/>
                        </a:cubicBezTo>
                        <a:cubicBezTo>
                          <a:pt x="-5765" y="2955588"/>
                          <a:pt x="22655" y="2761956"/>
                          <a:pt x="0" y="2614819"/>
                        </a:cubicBezTo>
                        <a:cubicBezTo>
                          <a:pt x="-22655" y="2467682"/>
                          <a:pt x="-11014" y="2281176"/>
                          <a:pt x="0" y="2043207"/>
                        </a:cubicBezTo>
                        <a:cubicBezTo>
                          <a:pt x="11014" y="1805238"/>
                          <a:pt x="25196" y="1552097"/>
                          <a:pt x="0" y="1362138"/>
                        </a:cubicBezTo>
                        <a:cubicBezTo>
                          <a:pt x="-25196" y="1172179"/>
                          <a:pt x="8498" y="931687"/>
                          <a:pt x="0" y="754041"/>
                        </a:cubicBezTo>
                        <a:cubicBezTo>
                          <a:pt x="-8498" y="576395"/>
                          <a:pt x="-7901" y="361797"/>
                          <a:pt x="0" y="0"/>
                        </a:cubicBezTo>
                        <a:close/>
                      </a:path>
                    </a:pathLst>
                  </a:custGeom>
                  <ask:type>
                    <ask:lineSketchNone/>
                  </ask:type>
                </ask:lineSketchStyleProps>
              </a:ext>
            </a:extLst>
          </a:ln>
          <a:effectLst>
            <a:outerShdw blurRad="121704" dist="50800" dir="2760000" algn="ctr" rotWithShape="0">
              <a:schemeClr val="tx1">
                <a:alpha val="4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Same Side Corner Rectangle 18">
            <a:extLst>
              <a:ext uri="{FF2B5EF4-FFF2-40B4-BE49-F238E27FC236}">
                <a16:creationId xmlns:a16="http://schemas.microsoft.com/office/drawing/2014/main" id="{4FC5711F-4891-7E89-69FB-67345BFF96DB}"/>
              </a:ext>
            </a:extLst>
          </p:cNvPr>
          <p:cNvSpPr/>
          <p:nvPr/>
        </p:nvSpPr>
        <p:spPr>
          <a:xfrm>
            <a:off x="609791" y="2713921"/>
            <a:ext cx="8102836" cy="594360"/>
          </a:xfrm>
          <a:custGeom>
            <a:avLst/>
            <a:gdLst>
              <a:gd name="connsiteX0" fmla="*/ 59840 w 8102836"/>
              <a:gd name="connsiteY0" fmla="*/ 0 h 594360"/>
              <a:gd name="connsiteX1" fmla="*/ 485608 w 8102836"/>
              <a:gd name="connsiteY1" fmla="*/ 0 h 594360"/>
              <a:gd name="connsiteX2" fmla="*/ 1230703 w 8102836"/>
              <a:gd name="connsiteY2" fmla="*/ 0 h 594360"/>
              <a:gd name="connsiteX3" fmla="*/ 1656471 w 8102836"/>
              <a:gd name="connsiteY3" fmla="*/ 0 h 594360"/>
              <a:gd name="connsiteX4" fmla="*/ 2401566 w 8102836"/>
              <a:gd name="connsiteY4" fmla="*/ 0 h 594360"/>
              <a:gd name="connsiteX5" fmla="*/ 2907166 w 8102836"/>
              <a:gd name="connsiteY5" fmla="*/ 0 h 594360"/>
              <a:gd name="connsiteX6" fmla="*/ 3332934 w 8102836"/>
              <a:gd name="connsiteY6" fmla="*/ 0 h 594360"/>
              <a:gd name="connsiteX7" fmla="*/ 3838534 w 8102836"/>
              <a:gd name="connsiteY7" fmla="*/ 0 h 594360"/>
              <a:gd name="connsiteX8" fmla="*/ 4583628 w 8102836"/>
              <a:gd name="connsiteY8" fmla="*/ 0 h 594360"/>
              <a:gd name="connsiteX9" fmla="*/ 5089228 w 8102836"/>
              <a:gd name="connsiteY9" fmla="*/ 0 h 594360"/>
              <a:gd name="connsiteX10" fmla="*/ 5514997 w 8102836"/>
              <a:gd name="connsiteY10" fmla="*/ 0 h 594360"/>
              <a:gd name="connsiteX11" fmla="*/ 6020596 w 8102836"/>
              <a:gd name="connsiteY11" fmla="*/ 0 h 594360"/>
              <a:gd name="connsiteX12" fmla="*/ 6606028 w 8102836"/>
              <a:gd name="connsiteY12" fmla="*/ 0 h 594360"/>
              <a:gd name="connsiteX13" fmla="*/ 7271291 w 8102836"/>
              <a:gd name="connsiteY13" fmla="*/ 0 h 594360"/>
              <a:gd name="connsiteX14" fmla="*/ 8042996 w 8102836"/>
              <a:gd name="connsiteY14" fmla="*/ 0 h 594360"/>
              <a:gd name="connsiteX15" fmla="*/ 8102836 w 8102836"/>
              <a:gd name="connsiteY15" fmla="*/ 59840 h 594360"/>
              <a:gd name="connsiteX16" fmla="*/ 8102836 w 8102836"/>
              <a:gd name="connsiteY16" fmla="*/ 594360 h 594360"/>
              <a:gd name="connsiteX17" fmla="*/ 8102836 w 8102836"/>
              <a:gd name="connsiteY17" fmla="*/ 594360 h 594360"/>
              <a:gd name="connsiteX18" fmla="*/ 7346571 w 8102836"/>
              <a:gd name="connsiteY18" fmla="*/ 594360 h 594360"/>
              <a:gd name="connsiteX19" fmla="*/ 6671335 w 8102836"/>
              <a:gd name="connsiteY19" fmla="*/ 594360 h 594360"/>
              <a:gd name="connsiteX20" fmla="*/ 6077127 w 8102836"/>
              <a:gd name="connsiteY20" fmla="*/ 594360 h 594360"/>
              <a:gd name="connsiteX21" fmla="*/ 5320862 w 8102836"/>
              <a:gd name="connsiteY21" fmla="*/ 594360 h 594360"/>
              <a:gd name="connsiteX22" fmla="*/ 4645626 w 8102836"/>
              <a:gd name="connsiteY22" fmla="*/ 594360 h 594360"/>
              <a:gd name="connsiteX23" fmla="*/ 3808333 w 8102836"/>
              <a:gd name="connsiteY23" fmla="*/ 594360 h 594360"/>
              <a:gd name="connsiteX24" fmla="*/ 2971040 w 8102836"/>
              <a:gd name="connsiteY24" fmla="*/ 594360 h 594360"/>
              <a:gd name="connsiteX25" fmla="*/ 2214775 w 8102836"/>
              <a:gd name="connsiteY25" fmla="*/ 594360 h 594360"/>
              <a:gd name="connsiteX26" fmla="*/ 1458510 w 8102836"/>
              <a:gd name="connsiteY26" fmla="*/ 594360 h 594360"/>
              <a:gd name="connsiteX27" fmla="*/ 702246 w 8102836"/>
              <a:gd name="connsiteY27" fmla="*/ 594360 h 594360"/>
              <a:gd name="connsiteX28" fmla="*/ 0 w 8102836"/>
              <a:gd name="connsiteY28" fmla="*/ 594360 h 594360"/>
              <a:gd name="connsiteX29" fmla="*/ 0 w 8102836"/>
              <a:gd name="connsiteY29" fmla="*/ 594360 h 594360"/>
              <a:gd name="connsiteX30" fmla="*/ 0 w 8102836"/>
              <a:gd name="connsiteY30" fmla="*/ 59840 h 594360"/>
              <a:gd name="connsiteX31" fmla="*/ 59840 w 8102836"/>
              <a:gd name="connsiteY31" fmla="*/ 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102836" h="594360" fill="none" extrusionOk="0">
                <a:moveTo>
                  <a:pt x="59840" y="0"/>
                </a:moveTo>
                <a:cubicBezTo>
                  <a:pt x="164828" y="19909"/>
                  <a:pt x="390347" y="7144"/>
                  <a:pt x="485608" y="0"/>
                </a:cubicBezTo>
                <a:cubicBezTo>
                  <a:pt x="580869" y="-7144"/>
                  <a:pt x="999595" y="-30346"/>
                  <a:pt x="1230703" y="0"/>
                </a:cubicBezTo>
                <a:cubicBezTo>
                  <a:pt x="1461811" y="30346"/>
                  <a:pt x="1529347" y="14237"/>
                  <a:pt x="1656471" y="0"/>
                </a:cubicBezTo>
                <a:cubicBezTo>
                  <a:pt x="1783595" y="-14237"/>
                  <a:pt x="2103177" y="12962"/>
                  <a:pt x="2401566" y="0"/>
                </a:cubicBezTo>
                <a:cubicBezTo>
                  <a:pt x="2699955" y="-12962"/>
                  <a:pt x="2774897" y="-12042"/>
                  <a:pt x="2907166" y="0"/>
                </a:cubicBezTo>
                <a:cubicBezTo>
                  <a:pt x="3039435" y="12042"/>
                  <a:pt x="3149828" y="16495"/>
                  <a:pt x="3332934" y="0"/>
                </a:cubicBezTo>
                <a:cubicBezTo>
                  <a:pt x="3516040" y="-16495"/>
                  <a:pt x="3647001" y="3296"/>
                  <a:pt x="3838534" y="0"/>
                </a:cubicBezTo>
                <a:cubicBezTo>
                  <a:pt x="4030067" y="-3296"/>
                  <a:pt x="4399928" y="6188"/>
                  <a:pt x="4583628" y="0"/>
                </a:cubicBezTo>
                <a:cubicBezTo>
                  <a:pt x="4767328" y="-6188"/>
                  <a:pt x="4898314" y="19659"/>
                  <a:pt x="5089228" y="0"/>
                </a:cubicBezTo>
                <a:cubicBezTo>
                  <a:pt x="5280142" y="-19659"/>
                  <a:pt x="5352917" y="9193"/>
                  <a:pt x="5514997" y="0"/>
                </a:cubicBezTo>
                <a:cubicBezTo>
                  <a:pt x="5677077" y="-9193"/>
                  <a:pt x="5884321" y="4358"/>
                  <a:pt x="6020596" y="0"/>
                </a:cubicBezTo>
                <a:cubicBezTo>
                  <a:pt x="6156871" y="-4358"/>
                  <a:pt x="6422462" y="-23151"/>
                  <a:pt x="6606028" y="0"/>
                </a:cubicBezTo>
                <a:cubicBezTo>
                  <a:pt x="6789594" y="23151"/>
                  <a:pt x="6953478" y="-4069"/>
                  <a:pt x="7271291" y="0"/>
                </a:cubicBezTo>
                <a:cubicBezTo>
                  <a:pt x="7589104" y="4069"/>
                  <a:pt x="7800937" y="-34159"/>
                  <a:pt x="8042996" y="0"/>
                </a:cubicBezTo>
                <a:cubicBezTo>
                  <a:pt x="8077208" y="2991"/>
                  <a:pt x="8106164" y="28339"/>
                  <a:pt x="8102836" y="59840"/>
                </a:cubicBezTo>
                <a:cubicBezTo>
                  <a:pt x="8106257" y="176148"/>
                  <a:pt x="8101615" y="486817"/>
                  <a:pt x="8102836" y="594360"/>
                </a:cubicBezTo>
                <a:lnTo>
                  <a:pt x="8102836" y="594360"/>
                </a:lnTo>
                <a:cubicBezTo>
                  <a:pt x="7904752" y="577882"/>
                  <a:pt x="7534653" y="579481"/>
                  <a:pt x="7346571" y="594360"/>
                </a:cubicBezTo>
                <a:cubicBezTo>
                  <a:pt x="7158489" y="609239"/>
                  <a:pt x="6879146" y="615697"/>
                  <a:pt x="6671335" y="594360"/>
                </a:cubicBezTo>
                <a:cubicBezTo>
                  <a:pt x="6463524" y="573023"/>
                  <a:pt x="6244037" y="606436"/>
                  <a:pt x="6077127" y="594360"/>
                </a:cubicBezTo>
                <a:cubicBezTo>
                  <a:pt x="5910217" y="582284"/>
                  <a:pt x="5548942" y="584715"/>
                  <a:pt x="5320862" y="594360"/>
                </a:cubicBezTo>
                <a:cubicBezTo>
                  <a:pt x="5092782" y="604005"/>
                  <a:pt x="4968140" y="585761"/>
                  <a:pt x="4645626" y="594360"/>
                </a:cubicBezTo>
                <a:cubicBezTo>
                  <a:pt x="4323112" y="602959"/>
                  <a:pt x="4043564" y="620800"/>
                  <a:pt x="3808333" y="594360"/>
                </a:cubicBezTo>
                <a:cubicBezTo>
                  <a:pt x="3573102" y="567920"/>
                  <a:pt x="3223420" y="589956"/>
                  <a:pt x="2971040" y="594360"/>
                </a:cubicBezTo>
                <a:cubicBezTo>
                  <a:pt x="2718660" y="598764"/>
                  <a:pt x="2465637" y="603550"/>
                  <a:pt x="2214775" y="594360"/>
                </a:cubicBezTo>
                <a:cubicBezTo>
                  <a:pt x="1963913" y="585170"/>
                  <a:pt x="1655034" y="577033"/>
                  <a:pt x="1458510" y="594360"/>
                </a:cubicBezTo>
                <a:cubicBezTo>
                  <a:pt x="1261987" y="611687"/>
                  <a:pt x="969798" y="592711"/>
                  <a:pt x="702246" y="594360"/>
                </a:cubicBezTo>
                <a:cubicBezTo>
                  <a:pt x="434694" y="596009"/>
                  <a:pt x="272352" y="593757"/>
                  <a:pt x="0" y="594360"/>
                </a:cubicBezTo>
                <a:lnTo>
                  <a:pt x="0" y="594360"/>
                </a:lnTo>
                <a:cubicBezTo>
                  <a:pt x="-16945" y="445176"/>
                  <a:pt x="5905" y="241053"/>
                  <a:pt x="0" y="59840"/>
                </a:cubicBezTo>
                <a:cubicBezTo>
                  <a:pt x="-5696" y="28904"/>
                  <a:pt x="26287" y="7619"/>
                  <a:pt x="59840" y="0"/>
                </a:cubicBezTo>
                <a:close/>
              </a:path>
              <a:path w="8102836" h="594360" stroke="0" extrusionOk="0">
                <a:moveTo>
                  <a:pt x="59840" y="0"/>
                </a:moveTo>
                <a:cubicBezTo>
                  <a:pt x="247920" y="-17334"/>
                  <a:pt x="440983" y="-28142"/>
                  <a:pt x="645271" y="0"/>
                </a:cubicBezTo>
                <a:cubicBezTo>
                  <a:pt x="849559" y="28142"/>
                  <a:pt x="893028" y="28"/>
                  <a:pt x="1071040" y="0"/>
                </a:cubicBezTo>
                <a:cubicBezTo>
                  <a:pt x="1249052" y="-28"/>
                  <a:pt x="1542525" y="18714"/>
                  <a:pt x="1895966" y="0"/>
                </a:cubicBezTo>
                <a:cubicBezTo>
                  <a:pt x="2249407" y="-18714"/>
                  <a:pt x="2269610" y="5697"/>
                  <a:pt x="2481397" y="0"/>
                </a:cubicBezTo>
                <a:cubicBezTo>
                  <a:pt x="2693184" y="-5697"/>
                  <a:pt x="2859694" y="-4399"/>
                  <a:pt x="3066829" y="0"/>
                </a:cubicBezTo>
                <a:cubicBezTo>
                  <a:pt x="3273964" y="4399"/>
                  <a:pt x="3547994" y="16556"/>
                  <a:pt x="3891755" y="0"/>
                </a:cubicBezTo>
                <a:cubicBezTo>
                  <a:pt x="4235516" y="-16556"/>
                  <a:pt x="4225079" y="22987"/>
                  <a:pt x="4397355" y="0"/>
                </a:cubicBezTo>
                <a:cubicBezTo>
                  <a:pt x="4569631" y="-22987"/>
                  <a:pt x="4810691" y="32822"/>
                  <a:pt x="5222281" y="0"/>
                </a:cubicBezTo>
                <a:cubicBezTo>
                  <a:pt x="5633871" y="-32822"/>
                  <a:pt x="5830467" y="819"/>
                  <a:pt x="6047207" y="0"/>
                </a:cubicBezTo>
                <a:cubicBezTo>
                  <a:pt x="6263947" y="-819"/>
                  <a:pt x="6524174" y="11621"/>
                  <a:pt x="6712470" y="0"/>
                </a:cubicBezTo>
                <a:cubicBezTo>
                  <a:pt x="6900766" y="-11621"/>
                  <a:pt x="7557817" y="56989"/>
                  <a:pt x="8042996" y="0"/>
                </a:cubicBezTo>
                <a:cubicBezTo>
                  <a:pt x="8078537" y="-6835"/>
                  <a:pt x="8105333" y="34547"/>
                  <a:pt x="8102836" y="59840"/>
                </a:cubicBezTo>
                <a:cubicBezTo>
                  <a:pt x="8128488" y="290770"/>
                  <a:pt x="8086885" y="393603"/>
                  <a:pt x="8102836" y="594360"/>
                </a:cubicBezTo>
                <a:lnTo>
                  <a:pt x="8102836" y="594360"/>
                </a:lnTo>
                <a:cubicBezTo>
                  <a:pt x="7819664" y="605656"/>
                  <a:pt x="7734188" y="573333"/>
                  <a:pt x="7508628" y="594360"/>
                </a:cubicBezTo>
                <a:cubicBezTo>
                  <a:pt x="7283068" y="615387"/>
                  <a:pt x="7021600" y="571356"/>
                  <a:pt x="6833392" y="594360"/>
                </a:cubicBezTo>
                <a:cubicBezTo>
                  <a:pt x="6645184" y="617364"/>
                  <a:pt x="6258000" y="571534"/>
                  <a:pt x="6077127" y="594360"/>
                </a:cubicBezTo>
                <a:cubicBezTo>
                  <a:pt x="5896254" y="617186"/>
                  <a:pt x="5589760" y="560624"/>
                  <a:pt x="5320862" y="594360"/>
                </a:cubicBezTo>
                <a:cubicBezTo>
                  <a:pt x="5051964" y="628096"/>
                  <a:pt x="4747802" y="563644"/>
                  <a:pt x="4564598" y="594360"/>
                </a:cubicBezTo>
                <a:cubicBezTo>
                  <a:pt x="4381394" y="625076"/>
                  <a:pt x="4282146" y="604364"/>
                  <a:pt x="4132446" y="594360"/>
                </a:cubicBezTo>
                <a:cubicBezTo>
                  <a:pt x="3982746" y="584356"/>
                  <a:pt x="3756059" y="575726"/>
                  <a:pt x="3619267" y="594360"/>
                </a:cubicBezTo>
                <a:cubicBezTo>
                  <a:pt x="3482475" y="612994"/>
                  <a:pt x="3212356" y="575727"/>
                  <a:pt x="2863002" y="594360"/>
                </a:cubicBezTo>
                <a:cubicBezTo>
                  <a:pt x="2513649" y="612993"/>
                  <a:pt x="2450036" y="589115"/>
                  <a:pt x="2268794" y="594360"/>
                </a:cubicBezTo>
                <a:cubicBezTo>
                  <a:pt x="2087552" y="599605"/>
                  <a:pt x="1961961" y="602598"/>
                  <a:pt x="1755614" y="594360"/>
                </a:cubicBezTo>
                <a:cubicBezTo>
                  <a:pt x="1549267" y="586122"/>
                  <a:pt x="1328028" y="600008"/>
                  <a:pt x="999350" y="594360"/>
                </a:cubicBezTo>
                <a:cubicBezTo>
                  <a:pt x="670672" y="588712"/>
                  <a:pt x="486479" y="583434"/>
                  <a:pt x="0" y="594360"/>
                </a:cubicBezTo>
                <a:lnTo>
                  <a:pt x="0" y="594360"/>
                </a:lnTo>
                <a:cubicBezTo>
                  <a:pt x="-14947" y="476879"/>
                  <a:pt x="-2642" y="277922"/>
                  <a:pt x="0" y="59840"/>
                </a:cubicBezTo>
                <a:cubicBezTo>
                  <a:pt x="3450" y="27999"/>
                  <a:pt x="28218" y="4805"/>
                  <a:pt x="59840" y="0"/>
                </a:cubicBezTo>
                <a:close/>
              </a:path>
            </a:pathLst>
          </a:custGeom>
          <a:solidFill>
            <a:schemeClr val="bg1">
              <a:lumMod val="95000"/>
            </a:schemeClr>
          </a:solidFill>
          <a:ln>
            <a:noFill/>
            <a:round/>
            <a:extLst>
              <a:ext uri="{C807C97D-BFC1-408E-A445-0C87EB9F89A2}">
                <ask:lineSketchStyleProps xmlns:ask="http://schemas.microsoft.com/office/drawing/2018/sketchyshapes" sd="1219033472">
                  <a:prstGeom prst="round2SameRect">
                    <a:avLst>
                      <a:gd name="adj1" fmla="val 10068"/>
                      <a:gd name="adj2" fmla="val 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graphicFrame>
        <p:nvGraphicFramePr>
          <p:cNvPr id="5" name="think-cell data - do not delete" hidden="1">
            <a:extLst>
              <a:ext uri="{FF2B5EF4-FFF2-40B4-BE49-F238E27FC236}">
                <a16:creationId xmlns:a16="http://schemas.microsoft.com/office/drawing/2014/main" id="{68EC9BDF-B1E3-7E4E-E481-3DF628B1A01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think-cell data - do not delete" hidden="1">
                        <a:extLst>
                          <a:ext uri="{FF2B5EF4-FFF2-40B4-BE49-F238E27FC236}">
                            <a16:creationId xmlns:a16="http://schemas.microsoft.com/office/drawing/2014/main" id="{68EC9BDF-B1E3-7E4E-E481-3DF628B1A01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6" name="TextBox 25">
            <a:extLst>
              <a:ext uri="{FF2B5EF4-FFF2-40B4-BE49-F238E27FC236}">
                <a16:creationId xmlns:a16="http://schemas.microsoft.com/office/drawing/2014/main" id="{4318AB94-8A1D-1854-5F97-1F621C2B3A13}"/>
              </a:ext>
            </a:extLst>
          </p:cNvPr>
          <p:cNvSpPr txBox="1"/>
          <p:nvPr/>
        </p:nvSpPr>
        <p:spPr>
          <a:xfrm>
            <a:off x="622830" y="6361303"/>
            <a:ext cx="8393223" cy="400110"/>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Note: We show sample survey data here, but data from other sources could be useful (e.g., anecdotal evidence, interviews).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Source: ARE analysis of common trends in middle schools.</a:t>
            </a:r>
          </a:p>
        </p:txBody>
      </p:sp>
      <p:sp>
        <p:nvSpPr>
          <p:cNvPr id="38" name="TextBox 37">
            <a:extLst>
              <a:ext uri="{FF2B5EF4-FFF2-40B4-BE49-F238E27FC236}">
                <a16:creationId xmlns:a16="http://schemas.microsoft.com/office/drawing/2014/main" id="{43427352-F602-55F8-9613-B3F4F8208FA4}"/>
              </a:ext>
            </a:extLst>
          </p:cNvPr>
          <p:cNvSpPr txBox="1"/>
          <p:nvPr/>
        </p:nvSpPr>
        <p:spPr>
          <a:xfrm>
            <a:off x="9716236" y="2086047"/>
            <a:ext cx="2062476" cy="3554819"/>
          </a:xfrm>
          <a:prstGeom prst="rect">
            <a:avLst/>
          </a:prstGeom>
          <a:noFill/>
        </p:spPr>
        <p:txBody>
          <a:bodyPr wrap="square" lIns="91440" tIns="45720" rIns="91440" bIns="45720" anchor="t">
            <a:spAutoFit/>
          </a:bodyPr>
          <a:lstStyle/>
          <a:p>
            <a:pPr algn="l" rtl="0" fontAlgn="base">
              <a:spcAft>
                <a:spcPts val="400"/>
              </a:spcAft>
            </a:pPr>
            <a:r>
              <a:rPr lang="en-US" sz="1300" b="1" i="0">
                <a:effectLst/>
                <a:latin typeface="Aptos"/>
              </a:rPr>
              <a:t>Do we think this resource inequity exists in our school?</a:t>
            </a:r>
          </a:p>
          <a:p>
            <a:pPr marL="194310" indent="-194310" algn="l" rtl="0" fontAlgn="base">
              <a:spcAft>
                <a:spcPts val="400"/>
              </a:spcAft>
              <a:buFont typeface="Arial" panose="020B0604020202020204" pitchFamily="34" charset="0"/>
              <a:buChar char="•"/>
            </a:pPr>
            <a:r>
              <a:rPr lang="en-US" sz="1300">
                <a:latin typeface="Aptos"/>
              </a:rPr>
              <a:t>Are all students able </a:t>
            </a:r>
            <a:br>
              <a:rPr lang="en-US" sz="1300">
                <a:latin typeface="Aptos"/>
              </a:rPr>
            </a:br>
            <a:r>
              <a:rPr lang="en-US" sz="1300">
                <a:latin typeface="Aptos"/>
              </a:rPr>
              <a:t>to access our social-emotional learning opportunities?</a:t>
            </a:r>
          </a:p>
          <a:p>
            <a:pPr marL="194310" indent="-194310" algn="l" rtl="0" fontAlgn="base">
              <a:spcAft>
                <a:spcPts val="400"/>
              </a:spcAft>
              <a:buFont typeface="Arial" panose="020B0604020202020204" pitchFamily="34" charset="0"/>
              <a:buChar char="•"/>
            </a:pPr>
            <a:r>
              <a:rPr lang="en-US" sz="1300">
                <a:latin typeface="Aptos"/>
              </a:rPr>
              <a:t>What barriers might be at play in our school?</a:t>
            </a:r>
          </a:p>
          <a:p>
            <a:pPr algn="l" rtl="0" fontAlgn="base">
              <a:spcBef>
                <a:spcPts val="1200"/>
              </a:spcBef>
            </a:pPr>
            <a:r>
              <a:rPr lang="en-US" sz="1300" b="1" i="0">
                <a:effectLst/>
                <a:latin typeface="Aptos"/>
              </a:rPr>
              <a:t>What quantitative or qualitative data could help us assess this in our school?</a:t>
            </a:r>
          </a:p>
          <a:p>
            <a:pPr algn="l" rtl="0" fontAlgn="base">
              <a:spcBef>
                <a:spcPts val="1200"/>
              </a:spcBef>
            </a:pPr>
            <a:r>
              <a:rPr lang="en-US" sz="1300" b="1" i="0">
                <a:effectLst/>
                <a:latin typeface="Aptos"/>
              </a:rPr>
              <a:t>Do we want to prioritize this—yes, no, or maybe?</a:t>
            </a:r>
          </a:p>
        </p:txBody>
      </p:sp>
      <p:sp>
        <p:nvSpPr>
          <p:cNvPr id="20" name="Rectangle 19">
            <a:extLst>
              <a:ext uri="{FF2B5EF4-FFF2-40B4-BE49-F238E27FC236}">
                <a16:creationId xmlns:a16="http://schemas.microsoft.com/office/drawing/2014/main" id="{C3C224AA-F086-9DD0-F832-E4E31A24732D}"/>
              </a:ext>
            </a:extLst>
          </p:cNvPr>
          <p:cNvSpPr/>
          <p:nvPr/>
        </p:nvSpPr>
        <p:spPr>
          <a:xfrm>
            <a:off x="722587" y="2750824"/>
            <a:ext cx="7888085" cy="408580"/>
          </a:xfrm>
          <a:prstGeom prst="rect">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kumimoji="0" lang="en-US" sz="1100" b="1" i="0" strike="noStrike" kern="1200" cap="none" spc="0" normalizeH="0" baseline="0" noProof="0">
                <a:ln>
                  <a:noFill/>
                </a:ln>
                <a:effectLst/>
                <a:uLnTx/>
                <a:uFillTx/>
                <a:latin typeface="Aptos" panose="020B0004020202020204"/>
              </a:rPr>
              <a:t>STUDENT SURVEY </a:t>
            </a:r>
            <a:br>
              <a:rPr kumimoji="0" lang="en-US" sz="1400" i="0" u="none" strike="noStrike" kern="1200" cap="none" spc="0" normalizeH="0" baseline="0" noProof="0">
                <a:ln>
                  <a:noFill/>
                </a:ln>
                <a:effectLst/>
                <a:uLnTx/>
                <a:uFillTx/>
                <a:latin typeface="Aptos" panose="020B0004020202020204"/>
              </a:rPr>
            </a:br>
            <a:r>
              <a:rPr kumimoji="0" lang="en-US" sz="1300" i="0" u="none" strike="noStrike" kern="1200" cap="none" spc="0" normalizeH="0" baseline="0" noProof="0">
                <a:ln>
                  <a:noFill/>
                </a:ln>
                <a:effectLst/>
                <a:uLnTx/>
                <a:uFillTx/>
                <a:latin typeface="Aptos" panose="020B0004020202020204"/>
              </a:rPr>
              <a:t>How well does your school help you develop skills for handling challenges or conflicts?</a:t>
            </a:r>
          </a:p>
        </p:txBody>
      </p:sp>
      <p:sp>
        <p:nvSpPr>
          <p:cNvPr id="23" name="TextBox 22">
            <a:extLst>
              <a:ext uri="{FF2B5EF4-FFF2-40B4-BE49-F238E27FC236}">
                <a16:creationId xmlns:a16="http://schemas.microsoft.com/office/drawing/2014/main" id="{96F66676-067E-9554-B42E-42A5D425BDC1}"/>
              </a:ext>
            </a:extLst>
          </p:cNvPr>
          <p:cNvSpPr txBox="1"/>
          <p:nvPr/>
        </p:nvSpPr>
        <p:spPr>
          <a:xfrm>
            <a:off x="695773" y="3646480"/>
            <a:ext cx="1761823" cy="1600438"/>
          </a:xfrm>
          <a:prstGeom prst="rect">
            <a:avLst/>
          </a:prstGeom>
          <a:noFill/>
        </p:spPr>
        <p:txBody>
          <a:bodyPr wrap="square" rtlCol="0" anchor="ctr">
            <a:spAutoFit/>
          </a:bodyPr>
          <a:lstStyle/>
          <a:p>
            <a:pPr algn="r">
              <a:spcAft>
                <a:spcPts val="3000"/>
              </a:spcAft>
            </a:pPr>
            <a:r>
              <a:rPr lang="en-US" sz="1200">
                <a:latin typeface="Aptos" panose="020B0004020202020204" pitchFamily="34" charset="0"/>
              </a:rPr>
              <a:t>White</a:t>
            </a:r>
            <a:endParaRPr lang="en-US" sz="1600">
              <a:latin typeface="Aptos" panose="020B0004020202020204" pitchFamily="34" charset="0"/>
            </a:endParaRPr>
          </a:p>
          <a:p>
            <a:pPr algn="r">
              <a:spcAft>
                <a:spcPts val="3000"/>
              </a:spcAft>
            </a:pPr>
            <a:r>
              <a:rPr lang="en-US" sz="1200">
                <a:latin typeface="Aptos" panose="020B0004020202020204" pitchFamily="34" charset="0"/>
              </a:rPr>
              <a:t>Hispanic or Latinx</a:t>
            </a:r>
          </a:p>
          <a:p>
            <a:pPr algn="r">
              <a:spcAft>
                <a:spcPts val="3000"/>
              </a:spcAft>
            </a:pPr>
            <a:r>
              <a:rPr lang="en-US" sz="1200">
                <a:latin typeface="Aptos" panose="020B0004020202020204" pitchFamily="34" charset="0"/>
              </a:rPr>
              <a:t>Black or African American</a:t>
            </a:r>
            <a:endParaRPr lang="en-US">
              <a:latin typeface="Aptos" panose="020B0004020202020204" pitchFamily="34" charset="0"/>
            </a:endParaRPr>
          </a:p>
        </p:txBody>
      </p:sp>
      <p:pic>
        <p:nvPicPr>
          <p:cNvPr id="11" name="Picture 10">
            <a:extLst>
              <a:ext uri="{FF2B5EF4-FFF2-40B4-BE49-F238E27FC236}">
                <a16:creationId xmlns:a16="http://schemas.microsoft.com/office/drawing/2014/main" id="{1F16721D-A89F-2CD6-63CF-B8E537536E66}"/>
              </a:ext>
            </a:extLst>
          </p:cNvPr>
          <p:cNvPicPr>
            <a:picLocks noChangeAspect="1"/>
          </p:cNvPicPr>
          <p:nvPr/>
        </p:nvPicPr>
        <p:blipFill>
          <a:blip r:embed="rId6"/>
          <a:stretch>
            <a:fillRect/>
          </a:stretch>
        </p:blipFill>
        <p:spPr>
          <a:xfrm>
            <a:off x="10663441" y="98502"/>
            <a:ext cx="1397921" cy="1101046"/>
          </a:xfrm>
          <a:prstGeom prst="rect">
            <a:avLst/>
          </a:prstGeom>
        </p:spPr>
      </p:pic>
      <p:sp>
        <p:nvSpPr>
          <p:cNvPr id="12" name="Rectangle 11">
            <a:extLst>
              <a:ext uri="{FF2B5EF4-FFF2-40B4-BE49-F238E27FC236}">
                <a16:creationId xmlns:a16="http://schemas.microsoft.com/office/drawing/2014/main" id="{595932C1-9EA5-327C-FFE1-3AAE9A70E719}"/>
              </a:ext>
            </a:extLst>
          </p:cNvPr>
          <p:cNvSpPr/>
          <p:nvPr/>
        </p:nvSpPr>
        <p:spPr>
          <a:xfrm>
            <a:off x="10707467" y="300022"/>
            <a:ext cx="1327778"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rgbClr val="003594"/>
                  </a:outerShdw>
                </a:effectLst>
                <a:latin typeface="Aptos" panose="020B0004020202020204" pitchFamily="34" charset="0"/>
              </a:rPr>
              <a:t>Positive &amp; Inviting School Climate</a:t>
            </a:r>
          </a:p>
        </p:txBody>
      </p:sp>
      <p:sp>
        <p:nvSpPr>
          <p:cNvPr id="2" name="TextBox 1">
            <a:extLst>
              <a:ext uri="{FF2B5EF4-FFF2-40B4-BE49-F238E27FC236}">
                <a16:creationId xmlns:a16="http://schemas.microsoft.com/office/drawing/2014/main" id="{C01A8FCC-152D-6C6A-5275-4FC7C69826D5}"/>
              </a:ext>
            </a:extLst>
          </p:cNvPr>
          <p:cNvSpPr txBox="1"/>
          <p:nvPr/>
        </p:nvSpPr>
        <p:spPr>
          <a:xfrm>
            <a:off x="1468837" y="1693691"/>
            <a:ext cx="7525865" cy="6924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a:latin typeface="Aptos" panose="020B0004020202020204" pitchFamily="34" charset="0"/>
              </a:rPr>
              <a:t>For example:</a:t>
            </a:r>
            <a:r>
              <a:rPr lang="en-US" sz="1300">
                <a:latin typeface="Aptos" panose="020B0004020202020204" pitchFamily="34" charset="0"/>
              </a:rPr>
              <a:t> At this school, student survey data reveals that Hispanic/Latinx and Black/African American students are </a:t>
            </a:r>
            <a:r>
              <a:rPr lang="en-US" sz="1300" i="1">
                <a:latin typeface="Aptos" panose="020B0004020202020204" pitchFamily="34" charset="0"/>
              </a:rPr>
              <a:t>less likely</a:t>
            </a:r>
            <a:r>
              <a:rPr lang="en-US" sz="1300">
                <a:latin typeface="Aptos" panose="020B0004020202020204" pitchFamily="34" charset="0"/>
              </a:rPr>
              <a:t> to feel that their school helps them develop skills to navigate challenging situations.</a:t>
            </a:r>
          </a:p>
        </p:txBody>
      </p:sp>
      <p:pic>
        <p:nvPicPr>
          <p:cNvPr id="3" name="Picture 2">
            <a:extLst>
              <a:ext uri="{FF2B5EF4-FFF2-40B4-BE49-F238E27FC236}">
                <a16:creationId xmlns:a16="http://schemas.microsoft.com/office/drawing/2014/main" id="{B654480F-4C70-BB24-4AF4-DE32935B094C}"/>
              </a:ext>
            </a:extLst>
          </p:cNvPr>
          <p:cNvPicPr>
            <a:picLocks noChangeAspect="1"/>
          </p:cNvPicPr>
          <p:nvPr/>
        </p:nvPicPr>
        <p:blipFill>
          <a:blip r:embed="rId7"/>
          <a:stretch>
            <a:fillRect/>
          </a:stretch>
        </p:blipFill>
        <p:spPr>
          <a:xfrm>
            <a:off x="647863" y="1535970"/>
            <a:ext cx="671668" cy="658368"/>
          </a:xfrm>
          <a:prstGeom prst="rect">
            <a:avLst/>
          </a:prstGeom>
        </p:spPr>
      </p:pic>
      <p:graphicFrame>
        <p:nvGraphicFramePr>
          <p:cNvPr id="4" name="Chart 3">
            <a:extLst>
              <a:ext uri="{FF2B5EF4-FFF2-40B4-BE49-F238E27FC236}">
                <a16:creationId xmlns:a16="http://schemas.microsoft.com/office/drawing/2014/main" id="{C05D2763-3DE2-54C2-C4E4-5000D9A029B2}"/>
              </a:ext>
            </a:extLst>
          </p:cNvPr>
          <p:cNvGraphicFramePr/>
          <p:nvPr>
            <p:extLst>
              <p:ext uri="{D42A27DB-BD31-4B8C-83A1-F6EECF244321}">
                <p14:modId xmlns:p14="http://schemas.microsoft.com/office/powerpoint/2010/main" val="2608696092"/>
              </p:ext>
            </p:extLst>
          </p:nvPr>
        </p:nvGraphicFramePr>
        <p:xfrm>
          <a:off x="244130" y="3211697"/>
          <a:ext cx="8185496" cy="2746096"/>
        </p:xfrm>
        <a:graphic>
          <a:graphicData uri="http://schemas.openxmlformats.org/drawingml/2006/chart">
            <c:chart xmlns:c="http://schemas.openxmlformats.org/drawingml/2006/chart" xmlns:r="http://schemas.openxmlformats.org/officeDocument/2006/relationships" r:id="rId8"/>
          </a:graphicData>
        </a:graphic>
      </p:graphicFrame>
      <p:sp>
        <p:nvSpPr>
          <p:cNvPr id="6" name="Rectangle 5">
            <a:extLst>
              <a:ext uri="{FF2B5EF4-FFF2-40B4-BE49-F238E27FC236}">
                <a16:creationId xmlns:a16="http://schemas.microsoft.com/office/drawing/2014/main" id="{3529EA79-633D-6A4F-9B19-187F858F7BB9}"/>
              </a:ext>
            </a:extLst>
          </p:cNvPr>
          <p:cNvSpPr/>
          <p:nvPr/>
        </p:nvSpPr>
        <p:spPr>
          <a:xfrm>
            <a:off x="9339135" y="1313732"/>
            <a:ext cx="2852865" cy="471990"/>
          </a:xfrm>
          <a:prstGeom prst="rect">
            <a:avLst/>
          </a:prstGeom>
          <a:solidFill>
            <a:srgbClr val="0035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7" name="TextBox 6">
            <a:extLst>
              <a:ext uri="{FF2B5EF4-FFF2-40B4-BE49-F238E27FC236}">
                <a16:creationId xmlns:a16="http://schemas.microsoft.com/office/drawing/2014/main" id="{744591A5-ECF0-3EA4-D062-AC1790E49591}"/>
              </a:ext>
            </a:extLst>
          </p:cNvPr>
          <p:cNvSpPr txBox="1"/>
          <p:nvPr/>
        </p:nvSpPr>
        <p:spPr>
          <a:xfrm>
            <a:off x="9339134" y="1427917"/>
            <a:ext cx="2852865"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DISCUSSION QUESTIONS</a:t>
            </a:r>
          </a:p>
        </p:txBody>
      </p:sp>
      <p:sp>
        <p:nvSpPr>
          <p:cNvPr id="8" name="Title 1">
            <a:extLst>
              <a:ext uri="{FF2B5EF4-FFF2-40B4-BE49-F238E27FC236}">
                <a16:creationId xmlns:a16="http://schemas.microsoft.com/office/drawing/2014/main" id="{0D450680-24E4-0222-E1D5-10C2F3249312}"/>
              </a:ext>
            </a:extLst>
          </p:cNvPr>
          <p:cNvSpPr txBox="1">
            <a:spLocks/>
          </p:cNvSpPr>
          <p:nvPr/>
        </p:nvSpPr>
        <p:spPr>
          <a:xfrm>
            <a:off x="345359" y="132112"/>
            <a:ext cx="10216020" cy="1124693"/>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12</a:t>
            </a:r>
          </a:p>
          <a:p>
            <a:pPr>
              <a:lnSpc>
                <a:spcPts val="2940"/>
              </a:lnSpc>
              <a:defRPr/>
            </a:pPr>
            <a:r>
              <a:rPr lang="en-US" sz="1900">
                <a:solidFill>
                  <a:schemeClr val="bg1"/>
                </a:solidFill>
                <a:latin typeface="Aptos Narrow" panose="020B0004020202020204" pitchFamily="34" charset="0"/>
              </a:rPr>
              <a:t>Students lack consistent access to effective social-emotional learning opportunities, with students of color and students from low-income backgrounds disproportionately experiencing this challenge.</a:t>
            </a:r>
          </a:p>
        </p:txBody>
      </p:sp>
    </p:spTree>
    <p:extLst>
      <p:ext uri="{BB962C8B-B14F-4D97-AF65-F5344CB8AC3E}">
        <p14:creationId xmlns:p14="http://schemas.microsoft.com/office/powerpoint/2010/main" val="37531423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CE4AB-8E46-0DD9-BCCD-AEC7B7A73C0A}"/>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8EC9BDF-B1E3-7E4E-E481-3DF628B1A01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think-cell data - do not delete" hidden="1">
                        <a:extLst>
                          <a:ext uri="{FF2B5EF4-FFF2-40B4-BE49-F238E27FC236}">
                            <a16:creationId xmlns:a16="http://schemas.microsoft.com/office/drawing/2014/main" id="{68EC9BDF-B1E3-7E4E-E481-3DF628B1A01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2" name="TextBox 21">
            <a:extLst>
              <a:ext uri="{FF2B5EF4-FFF2-40B4-BE49-F238E27FC236}">
                <a16:creationId xmlns:a16="http://schemas.microsoft.com/office/drawing/2014/main" id="{B51EC4E2-738A-9667-E6B6-6BB7E2A9F0C1}"/>
              </a:ext>
            </a:extLst>
          </p:cNvPr>
          <p:cNvSpPr txBox="1"/>
          <p:nvPr/>
        </p:nvSpPr>
        <p:spPr>
          <a:xfrm>
            <a:off x="1468838" y="1693691"/>
            <a:ext cx="7259324" cy="6924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a:latin typeface="Aptos" panose="020B0004020202020204" pitchFamily="34" charset="0"/>
              </a:rPr>
              <a:t>For example:</a:t>
            </a:r>
            <a:r>
              <a:rPr lang="en-US" sz="1300">
                <a:latin typeface="Aptos" panose="020B0004020202020204" pitchFamily="34" charset="0"/>
              </a:rPr>
              <a:t> At this school, family survey data revealed that half of families from low-income backgrounds and nearly two-thirds of families with multilingual learners feel that communication with the school is a major barrier to being involved.</a:t>
            </a:r>
          </a:p>
        </p:txBody>
      </p:sp>
      <p:sp>
        <p:nvSpPr>
          <p:cNvPr id="26" name="TextBox 25">
            <a:extLst>
              <a:ext uri="{FF2B5EF4-FFF2-40B4-BE49-F238E27FC236}">
                <a16:creationId xmlns:a16="http://schemas.microsoft.com/office/drawing/2014/main" id="{4318AB94-8A1D-1854-5F97-1F621C2B3A13}"/>
              </a:ext>
            </a:extLst>
          </p:cNvPr>
          <p:cNvSpPr txBox="1"/>
          <p:nvPr/>
        </p:nvSpPr>
        <p:spPr>
          <a:xfrm>
            <a:off x="542925" y="6342253"/>
            <a:ext cx="8805734" cy="400110"/>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Note: We show sample Panorama data here, but data from other sources (e.g., school-specific surveys, anecdotal evidence, interviews) could also be useful.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Source: ARE analysis of common trends in middle schools.</a:t>
            </a:r>
          </a:p>
        </p:txBody>
      </p:sp>
      <p:sp>
        <p:nvSpPr>
          <p:cNvPr id="37" name="Rectangle 36">
            <a:extLst>
              <a:ext uri="{FF2B5EF4-FFF2-40B4-BE49-F238E27FC236}">
                <a16:creationId xmlns:a16="http://schemas.microsoft.com/office/drawing/2014/main" id="{97045B07-E4A8-D1DE-C22C-9E6841ACE0A2}"/>
              </a:ext>
            </a:extLst>
          </p:cNvPr>
          <p:cNvSpPr/>
          <p:nvPr/>
        </p:nvSpPr>
        <p:spPr>
          <a:xfrm>
            <a:off x="9339135" y="1313732"/>
            <a:ext cx="2852864" cy="5544268"/>
          </a:xfrm>
          <a:prstGeom prst="rect">
            <a:avLst/>
          </a:prstGeom>
          <a:solidFill>
            <a:srgbClr val="003594">
              <a:alpha val="1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38" name="TextBox 37">
            <a:extLst>
              <a:ext uri="{FF2B5EF4-FFF2-40B4-BE49-F238E27FC236}">
                <a16:creationId xmlns:a16="http://schemas.microsoft.com/office/drawing/2014/main" id="{43427352-F602-55F8-9613-B3F4F8208FA4}"/>
              </a:ext>
            </a:extLst>
          </p:cNvPr>
          <p:cNvSpPr txBox="1"/>
          <p:nvPr/>
        </p:nvSpPr>
        <p:spPr>
          <a:xfrm>
            <a:off x="9716236" y="2108556"/>
            <a:ext cx="2062476" cy="3303468"/>
          </a:xfrm>
          <a:prstGeom prst="rect">
            <a:avLst/>
          </a:prstGeom>
          <a:noFill/>
        </p:spPr>
        <p:txBody>
          <a:bodyPr wrap="square" lIns="91440" tIns="45720" rIns="91440" bIns="45720" anchor="t">
            <a:spAutoFit/>
          </a:bodyPr>
          <a:lstStyle/>
          <a:p>
            <a:pPr algn="l" rtl="0" fontAlgn="base">
              <a:spcAft>
                <a:spcPts val="400"/>
              </a:spcAft>
            </a:pPr>
            <a:r>
              <a:rPr lang="en-US" sz="1300" b="1" i="0">
                <a:effectLst/>
                <a:latin typeface="Aptos"/>
              </a:rPr>
              <a:t>Do we think this resource inequity exists in our school?</a:t>
            </a:r>
          </a:p>
          <a:p>
            <a:pPr marL="194310" indent="-194310" algn="l" rtl="0" fontAlgn="base">
              <a:spcAft>
                <a:spcPts val="400"/>
              </a:spcAft>
              <a:buFont typeface="Arial" panose="020B0604020202020204" pitchFamily="34" charset="0"/>
              <a:buChar char="•"/>
            </a:pPr>
            <a:r>
              <a:rPr lang="en-US" sz="1300">
                <a:latin typeface="Aptos"/>
              </a:rPr>
              <a:t>What strategies do </a:t>
            </a:r>
            <a:br>
              <a:rPr lang="en-US" sz="1300">
                <a:latin typeface="Aptos"/>
              </a:rPr>
            </a:br>
            <a:r>
              <a:rPr lang="en-US" sz="1300">
                <a:latin typeface="Aptos"/>
              </a:rPr>
              <a:t>we use to engage and communicate with families from different backgrounds?</a:t>
            </a:r>
          </a:p>
          <a:p>
            <a:pPr algn="l" rtl="0" fontAlgn="base">
              <a:spcBef>
                <a:spcPts val="1200"/>
              </a:spcBef>
            </a:pPr>
            <a:r>
              <a:rPr lang="en-US" sz="1300" b="1" i="0">
                <a:effectLst/>
                <a:latin typeface="Aptos"/>
              </a:rPr>
              <a:t>What quantitative or qualitative data could help us assess this in our school?</a:t>
            </a:r>
          </a:p>
          <a:p>
            <a:pPr algn="l" rtl="0" fontAlgn="base">
              <a:spcBef>
                <a:spcPts val="1200"/>
              </a:spcBef>
            </a:pPr>
            <a:r>
              <a:rPr lang="en-US" sz="1300" b="1" i="0">
                <a:effectLst/>
                <a:latin typeface="Aptos"/>
              </a:rPr>
              <a:t>Do we want to prioritize this—yes, no, or maybe?</a:t>
            </a:r>
          </a:p>
        </p:txBody>
      </p:sp>
      <p:sp>
        <p:nvSpPr>
          <p:cNvPr id="39" name="Rectangle 38">
            <a:extLst>
              <a:ext uri="{FF2B5EF4-FFF2-40B4-BE49-F238E27FC236}">
                <a16:creationId xmlns:a16="http://schemas.microsoft.com/office/drawing/2014/main" id="{F213C017-061D-8312-671A-12D6624516CE}"/>
              </a:ext>
            </a:extLst>
          </p:cNvPr>
          <p:cNvSpPr/>
          <p:nvPr/>
        </p:nvSpPr>
        <p:spPr>
          <a:xfrm>
            <a:off x="9339135" y="1313732"/>
            <a:ext cx="2852865" cy="471990"/>
          </a:xfrm>
          <a:prstGeom prst="rect">
            <a:avLst/>
          </a:prstGeom>
          <a:solidFill>
            <a:srgbClr val="0035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40" name="TextBox 39">
            <a:extLst>
              <a:ext uri="{FF2B5EF4-FFF2-40B4-BE49-F238E27FC236}">
                <a16:creationId xmlns:a16="http://schemas.microsoft.com/office/drawing/2014/main" id="{8E37B539-AEFE-8347-9222-4F7CC99C6D39}"/>
              </a:ext>
            </a:extLst>
          </p:cNvPr>
          <p:cNvSpPr txBox="1"/>
          <p:nvPr/>
        </p:nvSpPr>
        <p:spPr>
          <a:xfrm>
            <a:off x="9339134" y="1427917"/>
            <a:ext cx="2852865"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DISCUSSION QUESTIONS</a:t>
            </a:r>
          </a:p>
        </p:txBody>
      </p:sp>
      <p:sp>
        <p:nvSpPr>
          <p:cNvPr id="41" name="Rectangle 40">
            <a:extLst>
              <a:ext uri="{FF2B5EF4-FFF2-40B4-BE49-F238E27FC236}">
                <a16:creationId xmlns:a16="http://schemas.microsoft.com/office/drawing/2014/main" id="{07F75FC2-42BD-BD28-12D6-D5AC99C546B0}"/>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itle 1">
            <a:extLst>
              <a:ext uri="{FF2B5EF4-FFF2-40B4-BE49-F238E27FC236}">
                <a16:creationId xmlns:a16="http://schemas.microsoft.com/office/drawing/2014/main" id="{3D6A1048-0124-6B1A-1BCF-06A826778E46}"/>
              </a:ext>
            </a:extLst>
          </p:cNvPr>
          <p:cNvSpPr txBox="1">
            <a:spLocks/>
          </p:cNvSpPr>
          <p:nvPr/>
        </p:nvSpPr>
        <p:spPr>
          <a:xfrm>
            <a:off x="342900" y="150338"/>
            <a:ext cx="10364566" cy="1124693"/>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13</a:t>
            </a:r>
          </a:p>
          <a:p>
            <a:pPr>
              <a:lnSpc>
                <a:spcPts val="2940"/>
              </a:lnSpc>
              <a:defRPr/>
            </a:pPr>
            <a:r>
              <a:rPr lang="en-US" sz="2200">
                <a:solidFill>
                  <a:schemeClr val="bg1"/>
                </a:solidFill>
                <a:latin typeface="Aptos Narrow" panose="020B0004020202020204" pitchFamily="34" charset="0"/>
              </a:rPr>
              <a:t>Families from low-income and multicultural backgrounds are less consistently informed about their students’ academic and nonacademic progress than other families.</a:t>
            </a:r>
          </a:p>
        </p:txBody>
      </p:sp>
      <p:pic>
        <p:nvPicPr>
          <p:cNvPr id="7" name="Picture 6">
            <a:extLst>
              <a:ext uri="{FF2B5EF4-FFF2-40B4-BE49-F238E27FC236}">
                <a16:creationId xmlns:a16="http://schemas.microsoft.com/office/drawing/2014/main" id="{A874BE28-CB95-2725-C4BD-AC05D39F9E9E}"/>
              </a:ext>
            </a:extLst>
          </p:cNvPr>
          <p:cNvPicPr>
            <a:picLocks noChangeAspect="1"/>
          </p:cNvPicPr>
          <p:nvPr/>
        </p:nvPicPr>
        <p:blipFill>
          <a:blip r:embed="rId6"/>
          <a:stretch>
            <a:fillRect/>
          </a:stretch>
        </p:blipFill>
        <p:spPr>
          <a:xfrm>
            <a:off x="10663441" y="98502"/>
            <a:ext cx="1397921" cy="1101046"/>
          </a:xfrm>
          <a:prstGeom prst="rect">
            <a:avLst/>
          </a:prstGeom>
        </p:spPr>
      </p:pic>
      <p:sp>
        <p:nvSpPr>
          <p:cNvPr id="45" name="Rectangle 44">
            <a:extLst>
              <a:ext uri="{FF2B5EF4-FFF2-40B4-BE49-F238E27FC236}">
                <a16:creationId xmlns:a16="http://schemas.microsoft.com/office/drawing/2014/main" id="{0E324251-673B-142A-9EFE-3FA8C72227AE}"/>
              </a:ext>
            </a:extLst>
          </p:cNvPr>
          <p:cNvSpPr/>
          <p:nvPr/>
        </p:nvSpPr>
        <p:spPr>
          <a:xfrm>
            <a:off x="10707467" y="300022"/>
            <a:ext cx="1327778"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rgbClr val="003594"/>
                  </a:outerShdw>
                </a:effectLst>
                <a:latin typeface="Aptos" panose="020B0004020202020204" pitchFamily="34" charset="0"/>
              </a:rPr>
              <a:t>Positive &amp; Inviting School Climate</a:t>
            </a:r>
          </a:p>
        </p:txBody>
      </p:sp>
      <p:pic>
        <p:nvPicPr>
          <p:cNvPr id="13" name="Picture 12">
            <a:extLst>
              <a:ext uri="{FF2B5EF4-FFF2-40B4-BE49-F238E27FC236}">
                <a16:creationId xmlns:a16="http://schemas.microsoft.com/office/drawing/2014/main" id="{17988CE8-D181-CB38-72E6-E2F453774EFD}"/>
              </a:ext>
            </a:extLst>
          </p:cNvPr>
          <p:cNvPicPr>
            <a:picLocks noChangeAspect="1"/>
          </p:cNvPicPr>
          <p:nvPr/>
        </p:nvPicPr>
        <p:blipFill>
          <a:blip r:embed="rId7"/>
          <a:stretch>
            <a:fillRect/>
          </a:stretch>
        </p:blipFill>
        <p:spPr>
          <a:xfrm>
            <a:off x="647863" y="1535970"/>
            <a:ext cx="671668" cy="658368"/>
          </a:xfrm>
          <a:prstGeom prst="rect">
            <a:avLst/>
          </a:prstGeom>
        </p:spPr>
      </p:pic>
      <p:sp>
        <p:nvSpPr>
          <p:cNvPr id="18" name="Rounded Rectangle 17">
            <a:extLst>
              <a:ext uri="{FF2B5EF4-FFF2-40B4-BE49-F238E27FC236}">
                <a16:creationId xmlns:a16="http://schemas.microsoft.com/office/drawing/2014/main" id="{981BEE34-C126-2891-FD52-AE652E211C65}"/>
              </a:ext>
            </a:extLst>
          </p:cNvPr>
          <p:cNvSpPr/>
          <p:nvPr/>
        </p:nvSpPr>
        <p:spPr>
          <a:xfrm>
            <a:off x="638364" y="2574569"/>
            <a:ext cx="8089797" cy="3594884"/>
          </a:xfrm>
          <a:prstGeom prst="roundRect">
            <a:avLst>
              <a:gd name="adj" fmla="val 2684"/>
            </a:avLst>
          </a:prstGeom>
          <a:solidFill>
            <a:schemeClr val="bg1"/>
          </a:solidFill>
          <a:ln w="25400">
            <a:solidFill>
              <a:schemeClr val="bg1">
                <a:lumMod val="95000"/>
              </a:schemeClr>
            </a:solidFill>
            <a:round/>
            <a:extLst>
              <a:ext uri="{C807C97D-BFC1-408E-A445-0C87EB9F89A2}">
                <ask:lineSketchStyleProps xmlns:ask="http://schemas.microsoft.com/office/drawing/2018/sketchyshapes" sd="1219033472">
                  <a:custGeom>
                    <a:avLst/>
                    <a:gdLst>
                      <a:gd name="connsiteX0" fmla="*/ 0 w 3624723"/>
                      <a:gd name="connsiteY0" fmla="*/ 0 h 3648584"/>
                      <a:gd name="connsiteX1" fmla="*/ 567873 w 3624723"/>
                      <a:gd name="connsiteY1" fmla="*/ 0 h 3648584"/>
                      <a:gd name="connsiteX2" fmla="*/ 1063252 w 3624723"/>
                      <a:gd name="connsiteY2" fmla="*/ 0 h 3648584"/>
                      <a:gd name="connsiteX3" fmla="*/ 1739867 w 3624723"/>
                      <a:gd name="connsiteY3" fmla="*/ 0 h 3648584"/>
                      <a:gd name="connsiteX4" fmla="*/ 2307740 w 3624723"/>
                      <a:gd name="connsiteY4" fmla="*/ 0 h 3648584"/>
                      <a:gd name="connsiteX5" fmla="*/ 2875614 w 3624723"/>
                      <a:gd name="connsiteY5" fmla="*/ 0 h 3648584"/>
                      <a:gd name="connsiteX6" fmla="*/ 3624723 w 3624723"/>
                      <a:gd name="connsiteY6" fmla="*/ 0 h 3648584"/>
                      <a:gd name="connsiteX7" fmla="*/ 3624723 w 3624723"/>
                      <a:gd name="connsiteY7" fmla="*/ 535126 h 3648584"/>
                      <a:gd name="connsiteX8" fmla="*/ 3624723 w 3624723"/>
                      <a:gd name="connsiteY8" fmla="*/ 1143223 h 3648584"/>
                      <a:gd name="connsiteX9" fmla="*/ 3624723 w 3624723"/>
                      <a:gd name="connsiteY9" fmla="*/ 1678349 h 3648584"/>
                      <a:gd name="connsiteX10" fmla="*/ 3624723 w 3624723"/>
                      <a:gd name="connsiteY10" fmla="*/ 2213474 h 3648584"/>
                      <a:gd name="connsiteX11" fmla="*/ 3624723 w 3624723"/>
                      <a:gd name="connsiteY11" fmla="*/ 2821572 h 3648584"/>
                      <a:gd name="connsiteX12" fmla="*/ 3624723 w 3624723"/>
                      <a:gd name="connsiteY12" fmla="*/ 3648584 h 3648584"/>
                      <a:gd name="connsiteX13" fmla="*/ 3129344 w 3624723"/>
                      <a:gd name="connsiteY13" fmla="*/ 3648584 h 3648584"/>
                      <a:gd name="connsiteX14" fmla="*/ 2452729 w 3624723"/>
                      <a:gd name="connsiteY14" fmla="*/ 3648584 h 3648584"/>
                      <a:gd name="connsiteX15" fmla="*/ 1921103 w 3624723"/>
                      <a:gd name="connsiteY15" fmla="*/ 3648584 h 3648584"/>
                      <a:gd name="connsiteX16" fmla="*/ 1316983 w 3624723"/>
                      <a:gd name="connsiteY16" fmla="*/ 3648584 h 3648584"/>
                      <a:gd name="connsiteX17" fmla="*/ 640368 w 3624723"/>
                      <a:gd name="connsiteY17" fmla="*/ 3648584 h 3648584"/>
                      <a:gd name="connsiteX18" fmla="*/ 0 w 3624723"/>
                      <a:gd name="connsiteY18" fmla="*/ 3648584 h 3648584"/>
                      <a:gd name="connsiteX19" fmla="*/ 0 w 3624723"/>
                      <a:gd name="connsiteY19" fmla="*/ 3149944 h 3648584"/>
                      <a:gd name="connsiteX20" fmla="*/ 0 w 3624723"/>
                      <a:gd name="connsiteY20" fmla="*/ 2614819 h 3648584"/>
                      <a:gd name="connsiteX21" fmla="*/ 0 w 3624723"/>
                      <a:gd name="connsiteY21" fmla="*/ 2043207 h 3648584"/>
                      <a:gd name="connsiteX22" fmla="*/ 0 w 3624723"/>
                      <a:gd name="connsiteY22" fmla="*/ 1362138 h 3648584"/>
                      <a:gd name="connsiteX23" fmla="*/ 0 w 3624723"/>
                      <a:gd name="connsiteY23" fmla="*/ 754041 h 3648584"/>
                      <a:gd name="connsiteX24" fmla="*/ 0 w 3624723"/>
                      <a:gd name="connsiteY24" fmla="*/ 0 h 364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24723" h="3648584" extrusionOk="0">
                        <a:moveTo>
                          <a:pt x="0" y="0"/>
                        </a:moveTo>
                        <a:cubicBezTo>
                          <a:pt x="124340" y="-14073"/>
                          <a:pt x="352761" y="-69"/>
                          <a:pt x="567873" y="0"/>
                        </a:cubicBezTo>
                        <a:cubicBezTo>
                          <a:pt x="782985" y="69"/>
                          <a:pt x="815697" y="-1548"/>
                          <a:pt x="1063252" y="0"/>
                        </a:cubicBezTo>
                        <a:cubicBezTo>
                          <a:pt x="1310807" y="1548"/>
                          <a:pt x="1403304" y="10828"/>
                          <a:pt x="1739867" y="0"/>
                        </a:cubicBezTo>
                        <a:cubicBezTo>
                          <a:pt x="2076430" y="-10828"/>
                          <a:pt x="2058646" y="-14593"/>
                          <a:pt x="2307740" y="0"/>
                        </a:cubicBezTo>
                        <a:cubicBezTo>
                          <a:pt x="2556834" y="14593"/>
                          <a:pt x="2641813" y="-22571"/>
                          <a:pt x="2875614" y="0"/>
                        </a:cubicBezTo>
                        <a:cubicBezTo>
                          <a:pt x="3109415" y="22571"/>
                          <a:pt x="3313388" y="-236"/>
                          <a:pt x="3624723" y="0"/>
                        </a:cubicBezTo>
                        <a:cubicBezTo>
                          <a:pt x="3606725" y="175805"/>
                          <a:pt x="3624282" y="336861"/>
                          <a:pt x="3624723" y="535126"/>
                        </a:cubicBezTo>
                        <a:cubicBezTo>
                          <a:pt x="3625164" y="733391"/>
                          <a:pt x="3605823" y="878195"/>
                          <a:pt x="3624723" y="1143223"/>
                        </a:cubicBezTo>
                        <a:cubicBezTo>
                          <a:pt x="3643623" y="1408251"/>
                          <a:pt x="3620389" y="1566423"/>
                          <a:pt x="3624723" y="1678349"/>
                        </a:cubicBezTo>
                        <a:cubicBezTo>
                          <a:pt x="3629057" y="1790275"/>
                          <a:pt x="3616114" y="2018691"/>
                          <a:pt x="3624723" y="2213474"/>
                        </a:cubicBezTo>
                        <a:cubicBezTo>
                          <a:pt x="3633332" y="2408257"/>
                          <a:pt x="3644556" y="2614273"/>
                          <a:pt x="3624723" y="2821572"/>
                        </a:cubicBezTo>
                        <a:cubicBezTo>
                          <a:pt x="3604890" y="3028871"/>
                          <a:pt x="3605442" y="3340825"/>
                          <a:pt x="3624723" y="3648584"/>
                        </a:cubicBezTo>
                        <a:cubicBezTo>
                          <a:pt x="3524989" y="3637396"/>
                          <a:pt x="3267100" y="3659777"/>
                          <a:pt x="3129344" y="3648584"/>
                        </a:cubicBezTo>
                        <a:cubicBezTo>
                          <a:pt x="2991588" y="3637391"/>
                          <a:pt x="2771636" y="3622026"/>
                          <a:pt x="2452729" y="3648584"/>
                        </a:cubicBezTo>
                        <a:cubicBezTo>
                          <a:pt x="2133823" y="3675142"/>
                          <a:pt x="2140689" y="3634346"/>
                          <a:pt x="1921103" y="3648584"/>
                        </a:cubicBezTo>
                        <a:cubicBezTo>
                          <a:pt x="1701517" y="3662822"/>
                          <a:pt x="1465637" y="3627275"/>
                          <a:pt x="1316983" y="3648584"/>
                        </a:cubicBezTo>
                        <a:cubicBezTo>
                          <a:pt x="1168329" y="3669893"/>
                          <a:pt x="933567" y="3647350"/>
                          <a:pt x="640368" y="3648584"/>
                        </a:cubicBezTo>
                        <a:cubicBezTo>
                          <a:pt x="347170" y="3649818"/>
                          <a:pt x="244466" y="3664399"/>
                          <a:pt x="0" y="3648584"/>
                        </a:cubicBezTo>
                        <a:cubicBezTo>
                          <a:pt x="14943" y="3464720"/>
                          <a:pt x="5765" y="3344300"/>
                          <a:pt x="0" y="3149944"/>
                        </a:cubicBezTo>
                        <a:cubicBezTo>
                          <a:pt x="-5765" y="2955588"/>
                          <a:pt x="22655" y="2761956"/>
                          <a:pt x="0" y="2614819"/>
                        </a:cubicBezTo>
                        <a:cubicBezTo>
                          <a:pt x="-22655" y="2467682"/>
                          <a:pt x="-11014" y="2281176"/>
                          <a:pt x="0" y="2043207"/>
                        </a:cubicBezTo>
                        <a:cubicBezTo>
                          <a:pt x="11014" y="1805238"/>
                          <a:pt x="25196" y="1552097"/>
                          <a:pt x="0" y="1362138"/>
                        </a:cubicBezTo>
                        <a:cubicBezTo>
                          <a:pt x="-25196" y="1172179"/>
                          <a:pt x="8498" y="931687"/>
                          <a:pt x="0" y="754041"/>
                        </a:cubicBezTo>
                        <a:cubicBezTo>
                          <a:pt x="-8498" y="576395"/>
                          <a:pt x="-7901" y="361797"/>
                          <a:pt x="0" y="0"/>
                        </a:cubicBezTo>
                        <a:close/>
                      </a:path>
                    </a:pathLst>
                  </a:custGeom>
                  <ask:type>
                    <ask:lineSketchNone/>
                  </ask:type>
                </ask:lineSketchStyleProps>
              </a:ext>
            </a:extLst>
          </a:ln>
          <a:effectLst>
            <a:outerShdw blurRad="121704" dist="50800" dir="2760000" algn="ctr" rotWithShape="0">
              <a:schemeClr val="tx1">
                <a:alpha val="4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Same Side Corner Rectangle 18">
            <a:extLst>
              <a:ext uri="{FF2B5EF4-FFF2-40B4-BE49-F238E27FC236}">
                <a16:creationId xmlns:a16="http://schemas.microsoft.com/office/drawing/2014/main" id="{4FC5711F-4891-7E89-69FB-67345BFF96DB}"/>
              </a:ext>
            </a:extLst>
          </p:cNvPr>
          <p:cNvSpPr/>
          <p:nvPr/>
        </p:nvSpPr>
        <p:spPr>
          <a:xfrm>
            <a:off x="625325" y="2572653"/>
            <a:ext cx="8102836" cy="811101"/>
          </a:xfrm>
          <a:custGeom>
            <a:avLst/>
            <a:gdLst>
              <a:gd name="connsiteX0" fmla="*/ 81662 w 8102836"/>
              <a:gd name="connsiteY0" fmla="*/ 0 h 811101"/>
              <a:gd name="connsiteX1" fmla="*/ 902078 w 8102836"/>
              <a:gd name="connsiteY1" fmla="*/ 0 h 811101"/>
              <a:gd name="connsiteX2" fmla="*/ 1643099 w 8102836"/>
              <a:gd name="connsiteY2" fmla="*/ 0 h 811101"/>
              <a:gd name="connsiteX3" fmla="*/ 2145935 w 8102836"/>
              <a:gd name="connsiteY3" fmla="*/ 0 h 811101"/>
              <a:gd name="connsiteX4" fmla="*/ 2569376 w 8102836"/>
              <a:gd name="connsiteY4" fmla="*/ 0 h 811101"/>
              <a:gd name="connsiteX5" fmla="*/ 3072212 w 8102836"/>
              <a:gd name="connsiteY5" fmla="*/ 0 h 811101"/>
              <a:gd name="connsiteX6" fmla="*/ 3813233 w 8102836"/>
              <a:gd name="connsiteY6" fmla="*/ 0 h 811101"/>
              <a:gd name="connsiteX7" fmla="*/ 4316068 w 8102836"/>
              <a:gd name="connsiteY7" fmla="*/ 0 h 811101"/>
              <a:gd name="connsiteX8" fmla="*/ 4739509 w 8102836"/>
              <a:gd name="connsiteY8" fmla="*/ 0 h 811101"/>
              <a:gd name="connsiteX9" fmla="*/ 5242345 w 8102836"/>
              <a:gd name="connsiteY9" fmla="*/ 0 h 811101"/>
              <a:gd name="connsiteX10" fmla="*/ 5824576 w 8102836"/>
              <a:gd name="connsiteY10" fmla="*/ 0 h 811101"/>
              <a:gd name="connsiteX11" fmla="*/ 6486202 w 8102836"/>
              <a:gd name="connsiteY11" fmla="*/ 0 h 811101"/>
              <a:gd name="connsiteX12" fmla="*/ 6989037 w 8102836"/>
              <a:gd name="connsiteY12" fmla="*/ 0 h 811101"/>
              <a:gd name="connsiteX13" fmla="*/ 8021174 w 8102836"/>
              <a:gd name="connsiteY13" fmla="*/ 0 h 811101"/>
              <a:gd name="connsiteX14" fmla="*/ 8102836 w 8102836"/>
              <a:gd name="connsiteY14" fmla="*/ 81662 h 811101"/>
              <a:gd name="connsiteX15" fmla="*/ 8102836 w 8102836"/>
              <a:gd name="connsiteY15" fmla="*/ 424498 h 811101"/>
              <a:gd name="connsiteX16" fmla="*/ 8102836 w 8102836"/>
              <a:gd name="connsiteY16" fmla="*/ 811101 h 811101"/>
              <a:gd name="connsiteX17" fmla="*/ 8102836 w 8102836"/>
              <a:gd name="connsiteY17" fmla="*/ 811101 h 811101"/>
              <a:gd name="connsiteX18" fmla="*/ 7346571 w 8102836"/>
              <a:gd name="connsiteY18" fmla="*/ 811101 h 811101"/>
              <a:gd name="connsiteX19" fmla="*/ 6590307 w 8102836"/>
              <a:gd name="connsiteY19" fmla="*/ 811101 h 811101"/>
              <a:gd name="connsiteX20" fmla="*/ 5915070 w 8102836"/>
              <a:gd name="connsiteY20" fmla="*/ 811101 h 811101"/>
              <a:gd name="connsiteX21" fmla="*/ 5077777 w 8102836"/>
              <a:gd name="connsiteY21" fmla="*/ 811101 h 811101"/>
              <a:gd name="connsiteX22" fmla="*/ 4240484 w 8102836"/>
              <a:gd name="connsiteY22" fmla="*/ 811101 h 811101"/>
              <a:gd name="connsiteX23" fmla="*/ 3484219 w 8102836"/>
              <a:gd name="connsiteY23" fmla="*/ 811101 h 811101"/>
              <a:gd name="connsiteX24" fmla="*/ 2727955 w 8102836"/>
              <a:gd name="connsiteY24" fmla="*/ 811101 h 811101"/>
              <a:gd name="connsiteX25" fmla="*/ 1971690 w 8102836"/>
              <a:gd name="connsiteY25" fmla="*/ 811101 h 811101"/>
              <a:gd name="connsiteX26" fmla="*/ 1458510 w 8102836"/>
              <a:gd name="connsiteY26" fmla="*/ 811101 h 811101"/>
              <a:gd name="connsiteX27" fmla="*/ 621217 w 8102836"/>
              <a:gd name="connsiteY27" fmla="*/ 811101 h 811101"/>
              <a:gd name="connsiteX28" fmla="*/ 0 w 8102836"/>
              <a:gd name="connsiteY28" fmla="*/ 811101 h 811101"/>
              <a:gd name="connsiteX29" fmla="*/ 0 w 8102836"/>
              <a:gd name="connsiteY29" fmla="*/ 811101 h 811101"/>
              <a:gd name="connsiteX30" fmla="*/ 0 w 8102836"/>
              <a:gd name="connsiteY30" fmla="*/ 468265 h 811101"/>
              <a:gd name="connsiteX31" fmla="*/ 0 w 8102836"/>
              <a:gd name="connsiteY31" fmla="*/ 81662 h 811101"/>
              <a:gd name="connsiteX32" fmla="*/ 81662 w 8102836"/>
              <a:gd name="connsiteY32" fmla="*/ 0 h 81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02836" h="811101" fill="none" extrusionOk="0">
                <a:moveTo>
                  <a:pt x="81662" y="0"/>
                </a:moveTo>
                <a:cubicBezTo>
                  <a:pt x="335991" y="971"/>
                  <a:pt x="587897" y="-5793"/>
                  <a:pt x="902078" y="0"/>
                </a:cubicBezTo>
                <a:cubicBezTo>
                  <a:pt x="1216259" y="5793"/>
                  <a:pt x="1335699" y="-525"/>
                  <a:pt x="1643099" y="0"/>
                </a:cubicBezTo>
                <a:cubicBezTo>
                  <a:pt x="1950499" y="525"/>
                  <a:pt x="1909273" y="-18372"/>
                  <a:pt x="2145935" y="0"/>
                </a:cubicBezTo>
                <a:cubicBezTo>
                  <a:pt x="2382597" y="18372"/>
                  <a:pt x="2445677" y="2642"/>
                  <a:pt x="2569376" y="0"/>
                </a:cubicBezTo>
                <a:cubicBezTo>
                  <a:pt x="2693075" y="-2642"/>
                  <a:pt x="2969020" y="10943"/>
                  <a:pt x="3072212" y="0"/>
                </a:cubicBezTo>
                <a:cubicBezTo>
                  <a:pt x="3175404" y="-10943"/>
                  <a:pt x="3443946" y="-24015"/>
                  <a:pt x="3813233" y="0"/>
                </a:cubicBezTo>
                <a:cubicBezTo>
                  <a:pt x="4182520" y="24015"/>
                  <a:pt x="4099086" y="20824"/>
                  <a:pt x="4316068" y="0"/>
                </a:cubicBezTo>
                <a:cubicBezTo>
                  <a:pt x="4533050" y="-20824"/>
                  <a:pt x="4584841" y="1551"/>
                  <a:pt x="4739509" y="0"/>
                </a:cubicBezTo>
                <a:cubicBezTo>
                  <a:pt x="4894177" y="-1551"/>
                  <a:pt x="4995841" y="753"/>
                  <a:pt x="5242345" y="0"/>
                </a:cubicBezTo>
                <a:cubicBezTo>
                  <a:pt x="5488849" y="-753"/>
                  <a:pt x="5639557" y="-3420"/>
                  <a:pt x="5824576" y="0"/>
                </a:cubicBezTo>
                <a:cubicBezTo>
                  <a:pt x="6009595" y="3420"/>
                  <a:pt x="6231675" y="-25683"/>
                  <a:pt x="6486202" y="0"/>
                </a:cubicBezTo>
                <a:cubicBezTo>
                  <a:pt x="6740729" y="25683"/>
                  <a:pt x="6833801" y="-19837"/>
                  <a:pt x="6989037" y="0"/>
                </a:cubicBezTo>
                <a:cubicBezTo>
                  <a:pt x="7144274" y="19837"/>
                  <a:pt x="7797858" y="-40981"/>
                  <a:pt x="8021174" y="0"/>
                </a:cubicBezTo>
                <a:cubicBezTo>
                  <a:pt x="8061405" y="-8698"/>
                  <a:pt x="8098075" y="38774"/>
                  <a:pt x="8102836" y="81662"/>
                </a:cubicBezTo>
                <a:cubicBezTo>
                  <a:pt x="8115304" y="211976"/>
                  <a:pt x="8104950" y="278233"/>
                  <a:pt x="8102836" y="424498"/>
                </a:cubicBezTo>
                <a:cubicBezTo>
                  <a:pt x="8100722" y="570763"/>
                  <a:pt x="8106905" y="633951"/>
                  <a:pt x="8102836" y="811101"/>
                </a:cubicBezTo>
                <a:lnTo>
                  <a:pt x="8102836" y="811101"/>
                </a:lnTo>
                <a:cubicBezTo>
                  <a:pt x="7927164" y="844685"/>
                  <a:pt x="7511508" y="810982"/>
                  <a:pt x="7346571" y="811101"/>
                </a:cubicBezTo>
                <a:cubicBezTo>
                  <a:pt x="7181634" y="811220"/>
                  <a:pt x="6812757" y="798377"/>
                  <a:pt x="6590307" y="811101"/>
                </a:cubicBezTo>
                <a:cubicBezTo>
                  <a:pt x="6367857" y="823825"/>
                  <a:pt x="6238911" y="806405"/>
                  <a:pt x="5915070" y="811101"/>
                </a:cubicBezTo>
                <a:cubicBezTo>
                  <a:pt x="5591229" y="815797"/>
                  <a:pt x="5313008" y="837541"/>
                  <a:pt x="5077777" y="811101"/>
                </a:cubicBezTo>
                <a:cubicBezTo>
                  <a:pt x="4842546" y="784661"/>
                  <a:pt x="4492864" y="806697"/>
                  <a:pt x="4240484" y="811101"/>
                </a:cubicBezTo>
                <a:cubicBezTo>
                  <a:pt x="3988104" y="815505"/>
                  <a:pt x="3735081" y="820291"/>
                  <a:pt x="3484219" y="811101"/>
                </a:cubicBezTo>
                <a:cubicBezTo>
                  <a:pt x="3233357" y="801911"/>
                  <a:pt x="2924173" y="792442"/>
                  <a:pt x="2727955" y="811101"/>
                </a:cubicBezTo>
                <a:cubicBezTo>
                  <a:pt x="2531737" y="829760"/>
                  <a:pt x="2240233" y="811631"/>
                  <a:pt x="1971690" y="811101"/>
                </a:cubicBezTo>
                <a:cubicBezTo>
                  <a:pt x="1703147" y="810571"/>
                  <a:pt x="1686517" y="813021"/>
                  <a:pt x="1458510" y="811101"/>
                </a:cubicBezTo>
                <a:cubicBezTo>
                  <a:pt x="1230503" y="809181"/>
                  <a:pt x="984742" y="786964"/>
                  <a:pt x="621217" y="811101"/>
                </a:cubicBezTo>
                <a:cubicBezTo>
                  <a:pt x="257692" y="835238"/>
                  <a:pt x="135239" y="826448"/>
                  <a:pt x="0" y="811101"/>
                </a:cubicBezTo>
                <a:lnTo>
                  <a:pt x="0" y="811101"/>
                </a:lnTo>
                <a:cubicBezTo>
                  <a:pt x="-13524" y="729743"/>
                  <a:pt x="-11136" y="594139"/>
                  <a:pt x="0" y="468265"/>
                </a:cubicBezTo>
                <a:cubicBezTo>
                  <a:pt x="11136" y="342391"/>
                  <a:pt x="19327" y="163113"/>
                  <a:pt x="0" y="81662"/>
                </a:cubicBezTo>
                <a:cubicBezTo>
                  <a:pt x="1948" y="28922"/>
                  <a:pt x="43140" y="-6812"/>
                  <a:pt x="81662" y="0"/>
                </a:cubicBezTo>
                <a:close/>
              </a:path>
              <a:path w="8102836" h="811101" stroke="0" extrusionOk="0">
                <a:moveTo>
                  <a:pt x="81662" y="0"/>
                </a:moveTo>
                <a:cubicBezTo>
                  <a:pt x="276800" y="-26665"/>
                  <a:pt x="398460" y="-6477"/>
                  <a:pt x="663893" y="0"/>
                </a:cubicBezTo>
                <a:cubicBezTo>
                  <a:pt x="929326" y="6477"/>
                  <a:pt x="881096" y="10638"/>
                  <a:pt x="1087334" y="0"/>
                </a:cubicBezTo>
                <a:cubicBezTo>
                  <a:pt x="1293572" y="-10638"/>
                  <a:pt x="1556592" y="37992"/>
                  <a:pt x="1907750" y="0"/>
                </a:cubicBezTo>
                <a:cubicBezTo>
                  <a:pt x="2258908" y="-37992"/>
                  <a:pt x="2266671" y="5874"/>
                  <a:pt x="2489981" y="0"/>
                </a:cubicBezTo>
                <a:cubicBezTo>
                  <a:pt x="2713291" y="-5874"/>
                  <a:pt x="2861372" y="-11184"/>
                  <a:pt x="3072212" y="0"/>
                </a:cubicBezTo>
                <a:cubicBezTo>
                  <a:pt x="3283052" y="11184"/>
                  <a:pt x="3684372" y="23757"/>
                  <a:pt x="3892628" y="0"/>
                </a:cubicBezTo>
                <a:cubicBezTo>
                  <a:pt x="4100884" y="-23757"/>
                  <a:pt x="4162694" y="-11156"/>
                  <a:pt x="4395464" y="0"/>
                </a:cubicBezTo>
                <a:cubicBezTo>
                  <a:pt x="4628234" y="11156"/>
                  <a:pt x="5042654" y="-9676"/>
                  <a:pt x="5215880" y="0"/>
                </a:cubicBezTo>
                <a:cubicBezTo>
                  <a:pt x="5389106" y="9676"/>
                  <a:pt x="5629232" y="-10264"/>
                  <a:pt x="6036296" y="0"/>
                </a:cubicBezTo>
                <a:cubicBezTo>
                  <a:pt x="6443360" y="10264"/>
                  <a:pt x="6518843" y="-15185"/>
                  <a:pt x="6697922" y="0"/>
                </a:cubicBezTo>
                <a:cubicBezTo>
                  <a:pt x="6877001" y="15185"/>
                  <a:pt x="7685726" y="-45114"/>
                  <a:pt x="8021174" y="0"/>
                </a:cubicBezTo>
                <a:cubicBezTo>
                  <a:pt x="8066787" y="-1404"/>
                  <a:pt x="8103887" y="39827"/>
                  <a:pt x="8102836" y="81662"/>
                </a:cubicBezTo>
                <a:cubicBezTo>
                  <a:pt x="8115924" y="257341"/>
                  <a:pt x="8115230" y="333276"/>
                  <a:pt x="8102836" y="439087"/>
                </a:cubicBezTo>
                <a:cubicBezTo>
                  <a:pt x="8090442" y="544899"/>
                  <a:pt x="8118098" y="627859"/>
                  <a:pt x="8102836" y="811101"/>
                </a:cubicBezTo>
                <a:lnTo>
                  <a:pt x="8102836" y="811101"/>
                </a:lnTo>
                <a:cubicBezTo>
                  <a:pt x="7725755" y="847213"/>
                  <a:pt x="7502158" y="794689"/>
                  <a:pt x="7265543" y="811101"/>
                </a:cubicBezTo>
                <a:cubicBezTo>
                  <a:pt x="7028928" y="827513"/>
                  <a:pt x="6690151" y="788275"/>
                  <a:pt x="6509278" y="811101"/>
                </a:cubicBezTo>
                <a:cubicBezTo>
                  <a:pt x="6328405" y="833927"/>
                  <a:pt x="6020108" y="847624"/>
                  <a:pt x="5753014" y="811101"/>
                </a:cubicBezTo>
                <a:cubicBezTo>
                  <a:pt x="5485920" y="774578"/>
                  <a:pt x="5181397" y="784127"/>
                  <a:pt x="4996749" y="811101"/>
                </a:cubicBezTo>
                <a:cubicBezTo>
                  <a:pt x="4812101" y="838075"/>
                  <a:pt x="4709171" y="820533"/>
                  <a:pt x="4564598" y="811101"/>
                </a:cubicBezTo>
                <a:cubicBezTo>
                  <a:pt x="4420025" y="801669"/>
                  <a:pt x="4196405" y="793141"/>
                  <a:pt x="4051418" y="811101"/>
                </a:cubicBezTo>
                <a:cubicBezTo>
                  <a:pt x="3906431" y="829061"/>
                  <a:pt x="3644507" y="792468"/>
                  <a:pt x="3295153" y="811101"/>
                </a:cubicBezTo>
                <a:cubicBezTo>
                  <a:pt x="2945800" y="829734"/>
                  <a:pt x="2882187" y="805856"/>
                  <a:pt x="2700945" y="811101"/>
                </a:cubicBezTo>
                <a:cubicBezTo>
                  <a:pt x="2519703" y="816346"/>
                  <a:pt x="2386586" y="817837"/>
                  <a:pt x="2187766" y="811101"/>
                </a:cubicBezTo>
                <a:cubicBezTo>
                  <a:pt x="1988946" y="804365"/>
                  <a:pt x="1761589" y="820343"/>
                  <a:pt x="1431501" y="811101"/>
                </a:cubicBezTo>
                <a:cubicBezTo>
                  <a:pt x="1101413" y="801859"/>
                  <a:pt x="1075672" y="785086"/>
                  <a:pt x="756265" y="811101"/>
                </a:cubicBezTo>
                <a:cubicBezTo>
                  <a:pt x="436858" y="837116"/>
                  <a:pt x="357436" y="791118"/>
                  <a:pt x="0" y="811101"/>
                </a:cubicBezTo>
                <a:lnTo>
                  <a:pt x="0" y="811101"/>
                </a:lnTo>
                <a:cubicBezTo>
                  <a:pt x="-14404" y="670511"/>
                  <a:pt x="-18550" y="577735"/>
                  <a:pt x="0" y="431793"/>
                </a:cubicBezTo>
                <a:cubicBezTo>
                  <a:pt x="18550" y="285851"/>
                  <a:pt x="15974" y="248170"/>
                  <a:pt x="0" y="81662"/>
                </a:cubicBezTo>
                <a:cubicBezTo>
                  <a:pt x="2959" y="35912"/>
                  <a:pt x="39033" y="2037"/>
                  <a:pt x="81662" y="0"/>
                </a:cubicBezTo>
                <a:close/>
              </a:path>
            </a:pathLst>
          </a:custGeom>
          <a:solidFill>
            <a:schemeClr val="bg1">
              <a:lumMod val="95000"/>
            </a:schemeClr>
          </a:solidFill>
          <a:ln>
            <a:noFill/>
            <a:round/>
            <a:extLst>
              <a:ext uri="{C807C97D-BFC1-408E-A445-0C87EB9F89A2}">
                <ask:lineSketchStyleProps xmlns:ask="http://schemas.microsoft.com/office/drawing/2018/sketchyshapes" sd="1219033472">
                  <a:prstGeom prst="round2SameRect">
                    <a:avLst>
                      <a:gd name="adj1" fmla="val 10068"/>
                      <a:gd name="adj2" fmla="val 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0" name="Rectangle 19">
            <a:extLst>
              <a:ext uri="{FF2B5EF4-FFF2-40B4-BE49-F238E27FC236}">
                <a16:creationId xmlns:a16="http://schemas.microsoft.com/office/drawing/2014/main" id="{C3C224AA-F086-9DD0-F832-E4E31A24732D}"/>
              </a:ext>
            </a:extLst>
          </p:cNvPr>
          <p:cNvSpPr/>
          <p:nvPr/>
        </p:nvSpPr>
        <p:spPr>
          <a:xfrm>
            <a:off x="738121" y="2625481"/>
            <a:ext cx="7888085" cy="408580"/>
          </a:xfrm>
          <a:prstGeom prst="rect">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kumimoji="0" lang="en-US" sz="1100" b="1" i="0" strike="noStrike" kern="1200" cap="none" spc="0" normalizeH="0" baseline="0" noProof="0">
                <a:ln>
                  <a:noFill/>
                </a:ln>
                <a:effectLst/>
                <a:uLnTx/>
                <a:uFillTx/>
                <a:latin typeface="Aptos" panose="020B0004020202020204"/>
              </a:rPr>
              <a:t>FAMILY SURVEY </a:t>
            </a:r>
            <a:br>
              <a:rPr kumimoji="0" lang="en-US" sz="1400" i="0" u="none" strike="noStrike" kern="1200" cap="none" spc="0" normalizeH="0" baseline="0" noProof="0">
                <a:ln>
                  <a:noFill/>
                </a:ln>
                <a:effectLst/>
                <a:uLnTx/>
                <a:uFillTx/>
                <a:latin typeface="Aptos" panose="020B0004020202020204"/>
              </a:rPr>
            </a:br>
            <a:r>
              <a:rPr kumimoji="0" lang="en-US" sz="1300" i="0" u="none" strike="noStrike" kern="1200" cap="none" spc="0" normalizeH="0" baseline="0" noProof="0">
                <a:ln>
                  <a:noFill/>
                </a:ln>
                <a:effectLst/>
                <a:uLnTx/>
                <a:uFillTx/>
                <a:latin typeface="Aptos" panose="020B0004020202020204"/>
              </a:rPr>
              <a:t>How big of a problem is the following issue for becoming involved with your child’s current school? </a:t>
            </a:r>
          </a:p>
          <a:p>
            <a:pPr>
              <a:defRPr/>
            </a:pPr>
            <a:r>
              <a:rPr kumimoji="0" lang="en-US" sz="1300" i="0" u="none" strike="noStrike" kern="1200" cap="none" spc="0" normalizeH="0" baseline="0" noProof="0">
                <a:ln>
                  <a:noFill/>
                </a:ln>
                <a:effectLst/>
                <a:uLnTx/>
                <a:uFillTx/>
                <a:latin typeface="Aptos" panose="020B0004020202020204"/>
              </a:rPr>
              <a:t>“I feel unsure about how to communicate with the school.”</a:t>
            </a:r>
          </a:p>
        </p:txBody>
      </p:sp>
      <p:sp>
        <p:nvSpPr>
          <p:cNvPr id="23" name="TextBox 22">
            <a:extLst>
              <a:ext uri="{FF2B5EF4-FFF2-40B4-BE49-F238E27FC236}">
                <a16:creationId xmlns:a16="http://schemas.microsoft.com/office/drawing/2014/main" id="{96F66676-067E-9554-B42E-42A5D425BDC1}"/>
              </a:ext>
            </a:extLst>
          </p:cNvPr>
          <p:cNvSpPr txBox="1"/>
          <p:nvPr/>
        </p:nvSpPr>
        <p:spPr>
          <a:xfrm>
            <a:off x="836095" y="3594454"/>
            <a:ext cx="1761823" cy="1892826"/>
          </a:xfrm>
          <a:prstGeom prst="rect">
            <a:avLst/>
          </a:prstGeom>
          <a:noFill/>
        </p:spPr>
        <p:txBody>
          <a:bodyPr wrap="square" rtlCol="0" anchor="ctr">
            <a:spAutoFit/>
          </a:bodyPr>
          <a:lstStyle/>
          <a:p>
            <a:pPr algn="r">
              <a:spcAft>
                <a:spcPts val="1800"/>
              </a:spcAft>
            </a:pPr>
            <a:r>
              <a:rPr lang="en-US" sz="1200">
                <a:latin typeface="Aptos" panose="020B0004020202020204" pitchFamily="34" charset="0"/>
              </a:rPr>
              <a:t>Families who </a:t>
            </a:r>
            <a:br>
              <a:rPr lang="en-US" sz="1200">
                <a:latin typeface="Aptos" panose="020B0004020202020204" pitchFamily="34" charset="0"/>
              </a:rPr>
            </a:br>
            <a:r>
              <a:rPr lang="en-US" sz="1200">
                <a:latin typeface="Aptos" panose="020B0004020202020204" pitchFamily="34" charset="0"/>
              </a:rPr>
              <a:t>qualify for FRL</a:t>
            </a:r>
          </a:p>
          <a:p>
            <a:pPr algn="r">
              <a:spcAft>
                <a:spcPts val="1800"/>
              </a:spcAft>
            </a:pPr>
            <a:r>
              <a:rPr lang="en-US" sz="1200">
                <a:latin typeface="Aptos" panose="020B0004020202020204" pitchFamily="34" charset="0"/>
              </a:rPr>
              <a:t>Families who don’t qualify for FRL</a:t>
            </a:r>
          </a:p>
          <a:p>
            <a:pPr algn="r">
              <a:spcAft>
                <a:spcPts val="1800"/>
              </a:spcAft>
            </a:pPr>
            <a:r>
              <a:rPr lang="en-US" sz="1200">
                <a:latin typeface="Aptos" panose="020B0004020202020204" pitchFamily="34" charset="0"/>
              </a:rPr>
              <a:t>Families with MLLs</a:t>
            </a:r>
          </a:p>
          <a:p>
            <a:pPr algn="r">
              <a:spcAft>
                <a:spcPts val="1800"/>
              </a:spcAft>
            </a:pPr>
            <a:r>
              <a:rPr lang="en-US" sz="1200">
                <a:latin typeface="Aptos" panose="020B0004020202020204" pitchFamily="34" charset="0"/>
              </a:rPr>
              <a:t>Families without MLLs</a:t>
            </a:r>
          </a:p>
        </p:txBody>
      </p:sp>
      <p:graphicFrame>
        <p:nvGraphicFramePr>
          <p:cNvPr id="3" name="Chart 2">
            <a:extLst>
              <a:ext uri="{FF2B5EF4-FFF2-40B4-BE49-F238E27FC236}">
                <a16:creationId xmlns:a16="http://schemas.microsoft.com/office/drawing/2014/main" id="{D52255CC-AE30-59BC-3C1A-4290A31E7D38}"/>
              </a:ext>
            </a:extLst>
          </p:cNvPr>
          <p:cNvGraphicFramePr/>
          <p:nvPr>
            <p:extLst>
              <p:ext uri="{D42A27DB-BD31-4B8C-83A1-F6EECF244321}">
                <p14:modId xmlns:p14="http://schemas.microsoft.com/office/powerpoint/2010/main" val="3151394108"/>
              </p:ext>
            </p:extLst>
          </p:nvPr>
        </p:nvGraphicFramePr>
        <p:xfrm>
          <a:off x="375189" y="3510304"/>
          <a:ext cx="8238317" cy="2488606"/>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2362343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CE4AB-8E46-0DD9-BCCD-AEC7B7A73C0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386A8E9-BCDA-9122-B788-DC7FEBC241E7}"/>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7045B07-E4A8-D1DE-C22C-9E6841ACE0A2}"/>
              </a:ext>
            </a:extLst>
          </p:cNvPr>
          <p:cNvSpPr/>
          <p:nvPr/>
        </p:nvSpPr>
        <p:spPr>
          <a:xfrm>
            <a:off x="9339135" y="1328515"/>
            <a:ext cx="2852864" cy="5529485"/>
          </a:xfrm>
          <a:prstGeom prst="rect">
            <a:avLst/>
          </a:prstGeom>
          <a:solidFill>
            <a:srgbClr val="FFC72C">
              <a:alpha val="1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39" name="Rectangle 38">
            <a:extLst>
              <a:ext uri="{FF2B5EF4-FFF2-40B4-BE49-F238E27FC236}">
                <a16:creationId xmlns:a16="http://schemas.microsoft.com/office/drawing/2014/main" id="{F213C017-061D-8312-671A-12D6624516CE}"/>
              </a:ext>
            </a:extLst>
          </p:cNvPr>
          <p:cNvSpPr/>
          <p:nvPr/>
        </p:nvSpPr>
        <p:spPr>
          <a:xfrm>
            <a:off x="9339135" y="1313731"/>
            <a:ext cx="2852865" cy="468503"/>
          </a:xfrm>
          <a:prstGeom prst="rect">
            <a:avLst/>
          </a:prstGeom>
          <a:solidFill>
            <a:srgbClr val="FFC7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18" name="Rounded Rectangle 17">
            <a:extLst>
              <a:ext uri="{FF2B5EF4-FFF2-40B4-BE49-F238E27FC236}">
                <a16:creationId xmlns:a16="http://schemas.microsoft.com/office/drawing/2014/main" id="{981BEE34-C126-2891-FD52-AE652E211C65}"/>
              </a:ext>
            </a:extLst>
          </p:cNvPr>
          <p:cNvSpPr/>
          <p:nvPr/>
        </p:nvSpPr>
        <p:spPr>
          <a:xfrm>
            <a:off x="638364" y="2574297"/>
            <a:ext cx="8089797" cy="3245843"/>
          </a:xfrm>
          <a:prstGeom prst="roundRect">
            <a:avLst>
              <a:gd name="adj" fmla="val 2684"/>
            </a:avLst>
          </a:prstGeom>
          <a:solidFill>
            <a:schemeClr val="bg1"/>
          </a:solidFill>
          <a:ln w="25400">
            <a:solidFill>
              <a:schemeClr val="bg1">
                <a:lumMod val="95000"/>
              </a:schemeClr>
            </a:solidFill>
            <a:round/>
            <a:extLst>
              <a:ext uri="{C807C97D-BFC1-408E-A445-0C87EB9F89A2}">
                <ask:lineSketchStyleProps xmlns:ask="http://schemas.microsoft.com/office/drawing/2018/sketchyshapes" sd="1219033472">
                  <a:custGeom>
                    <a:avLst/>
                    <a:gdLst>
                      <a:gd name="connsiteX0" fmla="*/ 0 w 3624723"/>
                      <a:gd name="connsiteY0" fmla="*/ 0 h 3648584"/>
                      <a:gd name="connsiteX1" fmla="*/ 567873 w 3624723"/>
                      <a:gd name="connsiteY1" fmla="*/ 0 h 3648584"/>
                      <a:gd name="connsiteX2" fmla="*/ 1063252 w 3624723"/>
                      <a:gd name="connsiteY2" fmla="*/ 0 h 3648584"/>
                      <a:gd name="connsiteX3" fmla="*/ 1739867 w 3624723"/>
                      <a:gd name="connsiteY3" fmla="*/ 0 h 3648584"/>
                      <a:gd name="connsiteX4" fmla="*/ 2307740 w 3624723"/>
                      <a:gd name="connsiteY4" fmla="*/ 0 h 3648584"/>
                      <a:gd name="connsiteX5" fmla="*/ 2875614 w 3624723"/>
                      <a:gd name="connsiteY5" fmla="*/ 0 h 3648584"/>
                      <a:gd name="connsiteX6" fmla="*/ 3624723 w 3624723"/>
                      <a:gd name="connsiteY6" fmla="*/ 0 h 3648584"/>
                      <a:gd name="connsiteX7" fmla="*/ 3624723 w 3624723"/>
                      <a:gd name="connsiteY7" fmla="*/ 535126 h 3648584"/>
                      <a:gd name="connsiteX8" fmla="*/ 3624723 w 3624723"/>
                      <a:gd name="connsiteY8" fmla="*/ 1143223 h 3648584"/>
                      <a:gd name="connsiteX9" fmla="*/ 3624723 w 3624723"/>
                      <a:gd name="connsiteY9" fmla="*/ 1678349 h 3648584"/>
                      <a:gd name="connsiteX10" fmla="*/ 3624723 w 3624723"/>
                      <a:gd name="connsiteY10" fmla="*/ 2213474 h 3648584"/>
                      <a:gd name="connsiteX11" fmla="*/ 3624723 w 3624723"/>
                      <a:gd name="connsiteY11" fmla="*/ 2821572 h 3648584"/>
                      <a:gd name="connsiteX12" fmla="*/ 3624723 w 3624723"/>
                      <a:gd name="connsiteY12" fmla="*/ 3648584 h 3648584"/>
                      <a:gd name="connsiteX13" fmla="*/ 3129344 w 3624723"/>
                      <a:gd name="connsiteY13" fmla="*/ 3648584 h 3648584"/>
                      <a:gd name="connsiteX14" fmla="*/ 2452729 w 3624723"/>
                      <a:gd name="connsiteY14" fmla="*/ 3648584 h 3648584"/>
                      <a:gd name="connsiteX15" fmla="*/ 1921103 w 3624723"/>
                      <a:gd name="connsiteY15" fmla="*/ 3648584 h 3648584"/>
                      <a:gd name="connsiteX16" fmla="*/ 1316983 w 3624723"/>
                      <a:gd name="connsiteY16" fmla="*/ 3648584 h 3648584"/>
                      <a:gd name="connsiteX17" fmla="*/ 640368 w 3624723"/>
                      <a:gd name="connsiteY17" fmla="*/ 3648584 h 3648584"/>
                      <a:gd name="connsiteX18" fmla="*/ 0 w 3624723"/>
                      <a:gd name="connsiteY18" fmla="*/ 3648584 h 3648584"/>
                      <a:gd name="connsiteX19" fmla="*/ 0 w 3624723"/>
                      <a:gd name="connsiteY19" fmla="*/ 3149944 h 3648584"/>
                      <a:gd name="connsiteX20" fmla="*/ 0 w 3624723"/>
                      <a:gd name="connsiteY20" fmla="*/ 2614819 h 3648584"/>
                      <a:gd name="connsiteX21" fmla="*/ 0 w 3624723"/>
                      <a:gd name="connsiteY21" fmla="*/ 2043207 h 3648584"/>
                      <a:gd name="connsiteX22" fmla="*/ 0 w 3624723"/>
                      <a:gd name="connsiteY22" fmla="*/ 1362138 h 3648584"/>
                      <a:gd name="connsiteX23" fmla="*/ 0 w 3624723"/>
                      <a:gd name="connsiteY23" fmla="*/ 754041 h 3648584"/>
                      <a:gd name="connsiteX24" fmla="*/ 0 w 3624723"/>
                      <a:gd name="connsiteY24" fmla="*/ 0 h 364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24723" h="3648584" extrusionOk="0">
                        <a:moveTo>
                          <a:pt x="0" y="0"/>
                        </a:moveTo>
                        <a:cubicBezTo>
                          <a:pt x="124340" y="-14073"/>
                          <a:pt x="352761" y="-69"/>
                          <a:pt x="567873" y="0"/>
                        </a:cubicBezTo>
                        <a:cubicBezTo>
                          <a:pt x="782985" y="69"/>
                          <a:pt x="815697" y="-1548"/>
                          <a:pt x="1063252" y="0"/>
                        </a:cubicBezTo>
                        <a:cubicBezTo>
                          <a:pt x="1310807" y="1548"/>
                          <a:pt x="1403304" y="10828"/>
                          <a:pt x="1739867" y="0"/>
                        </a:cubicBezTo>
                        <a:cubicBezTo>
                          <a:pt x="2076430" y="-10828"/>
                          <a:pt x="2058646" y="-14593"/>
                          <a:pt x="2307740" y="0"/>
                        </a:cubicBezTo>
                        <a:cubicBezTo>
                          <a:pt x="2556834" y="14593"/>
                          <a:pt x="2641813" y="-22571"/>
                          <a:pt x="2875614" y="0"/>
                        </a:cubicBezTo>
                        <a:cubicBezTo>
                          <a:pt x="3109415" y="22571"/>
                          <a:pt x="3313388" y="-236"/>
                          <a:pt x="3624723" y="0"/>
                        </a:cubicBezTo>
                        <a:cubicBezTo>
                          <a:pt x="3606725" y="175805"/>
                          <a:pt x="3624282" y="336861"/>
                          <a:pt x="3624723" y="535126"/>
                        </a:cubicBezTo>
                        <a:cubicBezTo>
                          <a:pt x="3625164" y="733391"/>
                          <a:pt x="3605823" y="878195"/>
                          <a:pt x="3624723" y="1143223"/>
                        </a:cubicBezTo>
                        <a:cubicBezTo>
                          <a:pt x="3643623" y="1408251"/>
                          <a:pt x="3620389" y="1566423"/>
                          <a:pt x="3624723" y="1678349"/>
                        </a:cubicBezTo>
                        <a:cubicBezTo>
                          <a:pt x="3629057" y="1790275"/>
                          <a:pt x="3616114" y="2018691"/>
                          <a:pt x="3624723" y="2213474"/>
                        </a:cubicBezTo>
                        <a:cubicBezTo>
                          <a:pt x="3633332" y="2408257"/>
                          <a:pt x="3644556" y="2614273"/>
                          <a:pt x="3624723" y="2821572"/>
                        </a:cubicBezTo>
                        <a:cubicBezTo>
                          <a:pt x="3604890" y="3028871"/>
                          <a:pt x="3605442" y="3340825"/>
                          <a:pt x="3624723" y="3648584"/>
                        </a:cubicBezTo>
                        <a:cubicBezTo>
                          <a:pt x="3524989" y="3637396"/>
                          <a:pt x="3267100" y="3659777"/>
                          <a:pt x="3129344" y="3648584"/>
                        </a:cubicBezTo>
                        <a:cubicBezTo>
                          <a:pt x="2991588" y="3637391"/>
                          <a:pt x="2771636" y="3622026"/>
                          <a:pt x="2452729" y="3648584"/>
                        </a:cubicBezTo>
                        <a:cubicBezTo>
                          <a:pt x="2133823" y="3675142"/>
                          <a:pt x="2140689" y="3634346"/>
                          <a:pt x="1921103" y="3648584"/>
                        </a:cubicBezTo>
                        <a:cubicBezTo>
                          <a:pt x="1701517" y="3662822"/>
                          <a:pt x="1465637" y="3627275"/>
                          <a:pt x="1316983" y="3648584"/>
                        </a:cubicBezTo>
                        <a:cubicBezTo>
                          <a:pt x="1168329" y="3669893"/>
                          <a:pt x="933567" y="3647350"/>
                          <a:pt x="640368" y="3648584"/>
                        </a:cubicBezTo>
                        <a:cubicBezTo>
                          <a:pt x="347170" y="3649818"/>
                          <a:pt x="244466" y="3664399"/>
                          <a:pt x="0" y="3648584"/>
                        </a:cubicBezTo>
                        <a:cubicBezTo>
                          <a:pt x="14943" y="3464720"/>
                          <a:pt x="5765" y="3344300"/>
                          <a:pt x="0" y="3149944"/>
                        </a:cubicBezTo>
                        <a:cubicBezTo>
                          <a:pt x="-5765" y="2955588"/>
                          <a:pt x="22655" y="2761956"/>
                          <a:pt x="0" y="2614819"/>
                        </a:cubicBezTo>
                        <a:cubicBezTo>
                          <a:pt x="-22655" y="2467682"/>
                          <a:pt x="-11014" y="2281176"/>
                          <a:pt x="0" y="2043207"/>
                        </a:cubicBezTo>
                        <a:cubicBezTo>
                          <a:pt x="11014" y="1805238"/>
                          <a:pt x="25196" y="1552097"/>
                          <a:pt x="0" y="1362138"/>
                        </a:cubicBezTo>
                        <a:cubicBezTo>
                          <a:pt x="-25196" y="1172179"/>
                          <a:pt x="8498" y="931687"/>
                          <a:pt x="0" y="754041"/>
                        </a:cubicBezTo>
                        <a:cubicBezTo>
                          <a:pt x="-8498" y="576395"/>
                          <a:pt x="-7901" y="361797"/>
                          <a:pt x="0" y="0"/>
                        </a:cubicBezTo>
                        <a:close/>
                      </a:path>
                    </a:pathLst>
                  </a:custGeom>
                  <ask:type>
                    <ask:lineSketchNone/>
                  </ask:type>
                </ask:lineSketchStyleProps>
              </a:ext>
            </a:extLst>
          </a:ln>
          <a:effectLst>
            <a:outerShdw blurRad="121704" dist="50800" dir="2760000" algn="ctr" rotWithShape="0">
              <a:schemeClr val="tx1">
                <a:alpha val="4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Same Side Corner Rectangle 18">
            <a:extLst>
              <a:ext uri="{FF2B5EF4-FFF2-40B4-BE49-F238E27FC236}">
                <a16:creationId xmlns:a16="http://schemas.microsoft.com/office/drawing/2014/main" id="{4FC5711F-4891-7E89-69FB-67345BFF96DB}"/>
              </a:ext>
            </a:extLst>
          </p:cNvPr>
          <p:cNvSpPr/>
          <p:nvPr/>
        </p:nvSpPr>
        <p:spPr>
          <a:xfrm>
            <a:off x="625325" y="2576268"/>
            <a:ext cx="8102836" cy="594360"/>
          </a:xfrm>
          <a:custGeom>
            <a:avLst/>
            <a:gdLst>
              <a:gd name="connsiteX0" fmla="*/ 59840 w 8102836"/>
              <a:gd name="connsiteY0" fmla="*/ 0 h 594360"/>
              <a:gd name="connsiteX1" fmla="*/ 485608 w 8102836"/>
              <a:gd name="connsiteY1" fmla="*/ 0 h 594360"/>
              <a:gd name="connsiteX2" fmla="*/ 1230703 w 8102836"/>
              <a:gd name="connsiteY2" fmla="*/ 0 h 594360"/>
              <a:gd name="connsiteX3" fmla="*/ 1656471 w 8102836"/>
              <a:gd name="connsiteY3" fmla="*/ 0 h 594360"/>
              <a:gd name="connsiteX4" fmla="*/ 2401566 w 8102836"/>
              <a:gd name="connsiteY4" fmla="*/ 0 h 594360"/>
              <a:gd name="connsiteX5" fmla="*/ 2907166 w 8102836"/>
              <a:gd name="connsiteY5" fmla="*/ 0 h 594360"/>
              <a:gd name="connsiteX6" fmla="*/ 3332934 w 8102836"/>
              <a:gd name="connsiteY6" fmla="*/ 0 h 594360"/>
              <a:gd name="connsiteX7" fmla="*/ 3838534 w 8102836"/>
              <a:gd name="connsiteY7" fmla="*/ 0 h 594360"/>
              <a:gd name="connsiteX8" fmla="*/ 4583628 w 8102836"/>
              <a:gd name="connsiteY8" fmla="*/ 0 h 594360"/>
              <a:gd name="connsiteX9" fmla="*/ 5089228 w 8102836"/>
              <a:gd name="connsiteY9" fmla="*/ 0 h 594360"/>
              <a:gd name="connsiteX10" fmla="*/ 5514997 w 8102836"/>
              <a:gd name="connsiteY10" fmla="*/ 0 h 594360"/>
              <a:gd name="connsiteX11" fmla="*/ 6020596 w 8102836"/>
              <a:gd name="connsiteY11" fmla="*/ 0 h 594360"/>
              <a:gd name="connsiteX12" fmla="*/ 6606028 w 8102836"/>
              <a:gd name="connsiteY12" fmla="*/ 0 h 594360"/>
              <a:gd name="connsiteX13" fmla="*/ 7271291 w 8102836"/>
              <a:gd name="connsiteY13" fmla="*/ 0 h 594360"/>
              <a:gd name="connsiteX14" fmla="*/ 8042996 w 8102836"/>
              <a:gd name="connsiteY14" fmla="*/ 0 h 594360"/>
              <a:gd name="connsiteX15" fmla="*/ 8102836 w 8102836"/>
              <a:gd name="connsiteY15" fmla="*/ 59840 h 594360"/>
              <a:gd name="connsiteX16" fmla="*/ 8102836 w 8102836"/>
              <a:gd name="connsiteY16" fmla="*/ 594360 h 594360"/>
              <a:gd name="connsiteX17" fmla="*/ 8102836 w 8102836"/>
              <a:gd name="connsiteY17" fmla="*/ 594360 h 594360"/>
              <a:gd name="connsiteX18" fmla="*/ 7346571 w 8102836"/>
              <a:gd name="connsiteY18" fmla="*/ 594360 h 594360"/>
              <a:gd name="connsiteX19" fmla="*/ 6671335 w 8102836"/>
              <a:gd name="connsiteY19" fmla="*/ 594360 h 594360"/>
              <a:gd name="connsiteX20" fmla="*/ 6077127 w 8102836"/>
              <a:gd name="connsiteY20" fmla="*/ 594360 h 594360"/>
              <a:gd name="connsiteX21" fmla="*/ 5320862 w 8102836"/>
              <a:gd name="connsiteY21" fmla="*/ 594360 h 594360"/>
              <a:gd name="connsiteX22" fmla="*/ 4645626 w 8102836"/>
              <a:gd name="connsiteY22" fmla="*/ 594360 h 594360"/>
              <a:gd name="connsiteX23" fmla="*/ 3808333 w 8102836"/>
              <a:gd name="connsiteY23" fmla="*/ 594360 h 594360"/>
              <a:gd name="connsiteX24" fmla="*/ 2971040 w 8102836"/>
              <a:gd name="connsiteY24" fmla="*/ 594360 h 594360"/>
              <a:gd name="connsiteX25" fmla="*/ 2214775 w 8102836"/>
              <a:gd name="connsiteY25" fmla="*/ 594360 h 594360"/>
              <a:gd name="connsiteX26" fmla="*/ 1458510 w 8102836"/>
              <a:gd name="connsiteY26" fmla="*/ 594360 h 594360"/>
              <a:gd name="connsiteX27" fmla="*/ 702246 w 8102836"/>
              <a:gd name="connsiteY27" fmla="*/ 594360 h 594360"/>
              <a:gd name="connsiteX28" fmla="*/ 0 w 8102836"/>
              <a:gd name="connsiteY28" fmla="*/ 594360 h 594360"/>
              <a:gd name="connsiteX29" fmla="*/ 0 w 8102836"/>
              <a:gd name="connsiteY29" fmla="*/ 594360 h 594360"/>
              <a:gd name="connsiteX30" fmla="*/ 0 w 8102836"/>
              <a:gd name="connsiteY30" fmla="*/ 59840 h 594360"/>
              <a:gd name="connsiteX31" fmla="*/ 59840 w 8102836"/>
              <a:gd name="connsiteY31" fmla="*/ 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102836" h="594360" fill="none" extrusionOk="0">
                <a:moveTo>
                  <a:pt x="59840" y="0"/>
                </a:moveTo>
                <a:cubicBezTo>
                  <a:pt x="164828" y="19909"/>
                  <a:pt x="390347" y="7144"/>
                  <a:pt x="485608" y="0"/>
                </a:cubicBezTo>
                <a:cubicBezTo>
                  <a:pt x="580869" y="-7144"/>
                  <a:pt x="999595" y="-30346"/>
                  <a:pt x="1230703" y="0"/>
                </a:cubicBezTo>
                <a:cubicBezTo>
                  <a:pt x="1461811" y="30346"/>
                  <a:pt x="1529347" y="14237"/>
                  <a:pt x="1656471" y="0"/>
                </a:cubicBezTo>
                <a:cubicBezTo>
                  <a:pt x="1783595" y="-14237"/>
                  <a:pt x="2103177" y="12962"/>
                  <a:pt x="2401566" y="0"/>
                </a:cubicBezTo>
                <a:cubicBezTo>
                  <a:pt x="2699955" y="-12962"/>
                  <a:pt x="2774897" y="-12042"/>
                  <a:pt x="2907166" y="0"/>
                </a:cubicBezTo>
                <a:cubicBezTo>
                  <a:pt x="3039435" y="12042"/>
                  <a:pt x="3149828" y="16495"/>
                  <a:pt x="3332934" y="0"/>
                </a:cubicBezTo>
                <a:cubicBezTo>
                  <a:pt x="3516040" y="-16495"/>
                  <a:pt x="3647001" y="3296"/>
                  <a:pt x="3838534" y="0"/>
                </a:cubicBezTo>
                <a:cubicBezTo>
                  <a:pt x="4030067" y="-3296"/>
                  <a:pt x="4399928" y="6188"/>
                  <a:pt x="4583628" y="0"/>
                </a:cubicBezTo>
                <a:cubicBezTo>
                  <a:pt x="4767328" y="-6188"/>
                  <a:pt x="4898314" y="19659"/>
                  <a:pt x="5089228" y="0"/>
                </a:cubicBezTo>
                <a:cubicBezTo>
                  <a:pt x="5280142" y="-19659"/>
                  <a:pt x="5352917" y="9193"/>
                  <a:pt x="5514997" y="0"/>
                </a:cubicBezTo>
                <a:cubicBezTo>
                  <a:pt x="5677077" y="-9193"/>
                  <a:pt x="5884321" y="4358"/>
                  <a:pt x="6020596" y="0"/>
                </a:cubicBezTo>
                <a:cubicBezTo>
                  <a:pt x="6156871" y="-4358"/>
                  <a:pt x="6422462" y="-23151"/>
                  <a:pt x="6606028" y="0"/>
                </a:cubicBezTo>
                <a:cubicBezTo>
                  <a:pt x="6789594" y="23151"/>
                  <a:pt x="6953478" y="-4069"/>
                  <a:pt x="7271291" y="0"/>
                </a:cubicBezTo>
                <a:cubicBezTo>
                  <a:pt x="7589104" y="4069"/>
                  <a:pt x="7800937" y="-34159"/>
                  <a:pt x="8042996" y="0"/>
                </a:cubicBezTo>
                <a:cubicBezTo>
                  <a:pt x="8077208" y="2991"/>
                  <a:pt x="8106164" y="28339"/>
                  <a:pt x="8102836" y="59840"/>
                </a:cubicBezTo>
                <a:cubicBezTo>
                  <a:pt x="8106257" y="176148"/>
                  <a:pt x="8101615" y="486817"/>
                  <a:pt x="8102836" y="594360"/>
                </a:cubicBezTo>
                <a:lnTo>
                  <a:pt x="8102836" y="594360"/>
                </a:lnTo>
                <a:cubicBezTo>
                  <a:pt x="7904752" y="577882"/>
                  <a:pt x="7534653" y="579481"/>
                  <a:pt x="7346571" y="594360"/>
                </a:cubicBezTo>
                <a:cubicBezTo>
                  <a:pt x="7158489" y="609239"/>
                  <a:pt x="6879146" y="615697"/>
                  <a:pt x="6671335" y="594360"/>
                </a:cubicBezTo>
                <a:cubicBezTo>
                  <a:pt x="6463524" y="573023"/>
                  <a:pt x="6244037" y="606436"/>
                  <a:pt x="6077127" y="594360"/>
                </a:cubicBezTo>
                <a:cubicBezTo>
                  <a:pt x="5910217" y="582284"/>
                  <a:pt x="5548942" y="584715"/>
                  <a:pt x="5320862" y="594360"/>
                </a:cubicBezTo>
                <a:cubicBezTo>
                  <a:pt x="5092782" y="604005"/>
                  <a:pt x="4968140" y="585761"/>
                  <a:pt x="4645626" y="594360"/>
                </a:cubicBezTo>
                <a:cubicBezTo>
                  <a:pt x="4323112" y="602959"/>
                  <a:pt x="4043564" y="620800"/>
                  <a:pt x="3808333" y="594360"/>
                </a:cubicBezTo>
                <a:cubicBezTo>
                  <a:pt x="3573102" y="567920"/>
                  <a:pt x="3223420" y="589956"/>
                  <a:pt x="2971040" y="594360"/>
                </a:cubicBezTo>
                <a:cubicBezTo>
                  <a:pt x="2718660" y="598764"/>
                  <a:pt x="2465637" y="603550"/>
                  <a:pt x="2214775" y="594360"/>
                </a:cubicBezTo>
                <a:cubicBezTo>
                  <a:pt x="1963913" y="585170"/>
                  <a:pt x="1655034" y="577033"/>
                  <a:pt x="1458510" y="594360"/>
                </a:cubicBezTo>
                <a:cubicBezTo>
                  <a:pt x="1261987" y="611687"/>
                  <a:pt x="969798" y="592711"/>
                  <a:pt x="702246" y="594360"/>
                </a:cubicBezTo>
                <a:cubicBezTo>
                  <a:pt x="434694" y="596009"/>
                  <a:pt x="272352" y="593757"/>
                  <a:pt x="0" y="594360"/>
                </a:cubicBezTo>
                <a:lnTo>
                  <a:pt x="0" y="594360"/>
                </a:lnTo>
                <a:cubicBezTo>
                  <a:pt x="-16945" y="445176"/>
                  <a:pt x="5905" y="241053"/>
                  <a:pt x="0" y="59840"/>
                </a:cubicBezTo>
                <a:cubicBezTo>
                  <a:pt x="-5696" y="28904"/>
                  <a:pt x="26287" y="7619"/>
                  <a:pt x="59840" y="0"/>
                </a:cubicBezTo>
                <a:close/>
              </a:path>
              <a:path w="8102836" h="594360" stroke="0" extrusionOk="0">
                <a:moveTo>
                  <a:pt x="59840" y="0"/>
                </a:moveTo>
                <a:cubicBezTo>
                  <a:pt x="247920" y="-17334"/>
                  <a:pt x="440983" y="-28142"/>
                  <a:pt x="645271" y="0"/>
                </a:cubicBezTo>
                <a:cubicBezTo>
                  <a:pt x="849559" y="28142"/>
                  <a:pt x="893028" y="28"/>
                  <a:pt x="1071040" y="0"/>
                </a:cubicBezTo>
                <a:cubicBezTo>
                  <a:pt x="1249052" y="-28"/>
                  <a:pt x="1542525" y="18714"/>
                  <a:pt x="1895966" y="0"/>
                </a:cubicBezTo>
                <a:cubicBezTo>
                  <a:pt x="2249407" y="-18714"/>
                  <a:pt x="2269610" y="5697"/>
                  <a:pt x="2481397" y="0"/>
                </a:cubicBezTo>
                <a:cubicBezTo>
                  <a:pt x="2693184" y="-5697"/>
                  <a:pt x="2859694" y="-4399"/>
                  <a:pt x="3066829" y="0"/>
                </a:cubicBezTo>
                <a:cubicBezTo>
                  <a:pt x="3273964" y="4399"/>
                  <a:pt x="3547994" y="16556"/>
                  <a:pt x="3891755" y="0"/>
                </a:cubicBezTo>
                <a:cubicBezTo>
                  <a:pt x="4235516" y="-16556"/>
                  <a:pt x="4225079" y="22987"/>
                  <a:pt x="4397355" y="0"/>
                </a:cubicBezTo>
                <a:cubicBezTo>
                  <a:pt x="4569631" y="-22987"/>
                  <a:pt x="4810691" y="32822"/>
                  <a:pt x="5222281" y="0"/>
                </a:cubicBezTo>
                <a:cubicBezTo>
                  <a:pt x="5633871" y="-32822"/>
                  <a:pt x="5830467" y="819"/>
                  <a:pt x="6047207" y="0"/>
                </a:cubicBezTo>
                <a:cubicBezTo>
                  <a:pt x="6263947" y="-819"/>
                  <a:pt x="6524174" y="11621"/>
                  <a:pt x="6712470" y="0"/>
                </a:cubicBezTo>
                <a:cubicBezTo>
                  <a:pt x="6900766" y="-11621"/>
                  <a:pt x="7557817" y="56989"/>
                  <a:pt x="8042996" y="0"/>
                </a:cubicBezTo>
                <a:cubicBezTo>
                  <a:pt x="8078537" y="-6835"/>
                  <a:pt x="8105333" y="34547"/>
                  <a:pt x="8102836" y="59840"/>
                </a:cubicBezTo>
                <a:cubicBezTo>
                  <a:pt x="8128488" y="290770"/>
                  <a:pt x="8086885" y="393603"/>
                  <a:pt x="8102836" y="594360"/>
                </a:cubicBezTo>
                <a:lnTo>
                  <a:pt x="8102836" y="594360"/>
                </a:lnTo>
                <a:cubicBezTo>
                  <a:pt x="7819664" y="605656"/>
                  <a:pt x="7734188" y="573333"/>
                  <a:pt x="7508628" y="594360"/>
                </a:cubicBezTo>
                <a:cubicBezTo>
                  <a:pt x="7283068" y="615387"/>
                  <a:pt x="7021600" y="571356"/>
                  <a:pt x="6833392" y="594360"/>
                </a:cubicBezTo>
                <a:cubicBezTo>
                  <a:pt x="6645184" y="617364"/>
                  <a:pt x="6258000" y="571534"/>
                  <a:pt x="6077127" y="594360"/>
                </a:cubicBezTo>
                <a:cubicBezTo>
                  <a:pt x="5896254" y="617186"/>
                  <a:pt x="5589760" y="560624"/>
                  <a:pt x="5320862" y="594360"/>
                </a:cubicBezTo>
                <a:cubicBezTo>
                  <a:pt x="5051964" y="628096"/>
                  <a:pt x="4747802" y="563644"/>
                  <a:pt x="4564598" y="594360"/>
                </a:cubicBezTo>
                <a:cubicBezTo>
                  <a:pt x="4381394" y="625076"/>
                  <a:pt x="4282146" y="604364"/>
                  <a:pt x="4132446" y="594360"/>
                </a:cubicBezTo>
                <a:cubicBezTo>
                  <a:pt x="3982746" y="584356"/>
                  <a:pt x="3756059" y="575726"/>
                  <a:pt x="3619267" y="594360"/>
                </a:cubicBezTo>
                <a:cubicBezTo>
                  <a:pt x="3482475" y="612994"/>
                  <a:pt x="3212356" y="575727"/>
                  <a:pt x="2863002" y="594360"/>
                </a:cubicBezTo>
                <a:cubicBezTo>
                  <a:pt x="2513649" y="612993"/>
                  <a:pt x="2450036" y="589115"/>
                  <a:pt x="2268794" y="594360"/>
                </a:cubicBezTo>
                <a:cubicBezTo>
                  <a:pt x="2087552" y="599605"/>
                  <a:pt x="1961961" y="602598"/>
                  <a:pt x="1755614" y="594360"/>
                </a:cubicBezTo>
                <a:cubicBezTo>
                  <a:pt x="1549267" y="586122"/>
                  <a:pt x="1328028" y="600008"/>
                  <a:pt x="999350" y="594360"/>
                </a:cubicBezTo>
                <a:cubicBezTo>
                  <a:pt x="670672" y="588712"/>
                  <a:pt x="486479" y="583434"/>
                  <a:pt x="0" y="594360"/>
                </a:cubicBezTo>
                <a:lnTo>
                  <a:pt x="0" y="594360"/>
                </a:lnTo>
                <a:cubicBezTo>
                  <a:pt x="-14947" y="476879"/>
                  <a:pt x="-2642" y="277922"/>
                  <a:pt x="0" y="59840"/>
                </a:cubicBezTo>
                <a:cubicBezTo>
                  <a:pt x="3450" y="27999"/>
                  <a:pt x="28218" y="4805"/>
                  <a:pt x="59840" y="0"/>
                </a:cubicBezTo>
                <a:close/>
              </a:path>
            </a:pathLst>
          </a:custGeom>
          <a:solidFill>
            <a:schemeClr val="bg1">
              <a:lumMod val="95000"/>
            </a:schemeClr>
          </a:solidFill>
          <a:ln>
            <a:noFill/>
            <a:round/>
            <a:extLst>
              <a:ext uri="{C807C97D-BFC1-408E-A445-0C87EB9F89A2}">
                <ask:lineSketchStyleProps xmlns:ask="http://schemas.microsoft.com/office/drawing/2018/sketchyshapes" sd="1219033472">
                  <a:prstGeom prst="round2SameRect">
                    <a:avLst>
                      <a:gd name="adj1" fmla="val 10068"/>
                      <a:gd name="adj2" fmla="val 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graphicFrame>
        <p:nvGraphicFramePr>
          <p:cNvPr id="5" name="think-cell data - do not delete" hidden="1">
            <a:extLst>
              <a:ext uri="{FF2B5EF4-FFF2-40B4-BE49-F238E27FC236}">
                <a16:creationId xmlns:a16="http://schemas.microsoft.com/office/drawing/2014/main" id="{68EC9BDF-B1E3-7E4E-E481-3DF628B1A01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think-cell data - do not delete" hidden="1">
                        <a:extLst>
                          <a:ext uri="{FF2B5EF4-FFF2-40B4-BE49-F238E27FC236}">
                            <a16:creationId xmlns:a16="http://schemas.microsoft.com/office/drawing/2014/main" id="{68EC9BDF-B1E3-7E4E-E481-3DF628B1A01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2" name="TextBox 21">
            <a:extLst>
              <a:ext uri="{FF2B5EF4-FFF2-40B4-BE49-F238E27FC236}">
                <a16:creationId xmlns:a16="http://schemas.microsoft.com/office/drawing/2014/main" id="{B51EC4E2-738A-9667-E6B6-6BB7E2A9F0C1}"/>
              </a:ext>
            </a:extLst>
          </p:cNvPr>
          <p:cNvSpPr txBox="1"/>
          <p:nvPr/>
        </p:nvSpPr>
        <p:spPr>
          <a:xfrm>
            <a:off x="1468837" y="1693691"/>
            <a:ext cx="7457010"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a:latin typeface="Aptos" panose="020B0004020202020204" pitchFamily="34" charset="0"/>
              </a:rPr>
              <a:t>For example:</a:t>
            </a:r>
            <a:r>
              <a:rPr lang="en-US" sz="1300">
                <a:latin typeface="Aptos" panose="020B0004020202020204" pitchFamily="34" charset="0"/>
              </a:rPr>
              <a:t> At this school, student survey data reveals that Black/African American and Hispanic/Latinx students are </a:t>
            </a:r>
            <a:r>
              <a:rPr lang="en-US" sz="1300" i="1">
                <a:latin typeface="Aptos" panose="020B0004020202020204" pitchFamily="34" charset="0"/>
              </a:rPr>
              <a:t>less satisfied</a:t>
            </a:r>
            <a:r>
              <a:rPr lang="en-US" sz="1300">
                <a:latin typeface="Aptos" panose="020B0004020202020204" pitchFamily="34" charset="0"/>
              </a:rPr>
              <a:t> with college and career exploration opportunities.</a:t>
            </a:r>
          </a:p>
        </p:txBody>
      </p:sp>
      <p:sp>
        <p:nvSpPr>
          <p:cNvPr id="26" name="TextBox 25">
            <a:extLst>
              <a:ext uri="{FF2B5EF4-FFF2-40B4-BE49-F238E27FC236}">
                <a16:creationId xmlns:a16="http://schemas.microsoft.com/office/drawing/2014/main" id="{4318AB94-8A1D-1854-5F97-1F621C2B3A13}"/>
              </a:ext>
            </a:extLst>
          </p:cNvPr>
          <p:cNvSpPr txBox="1"/>
          <p:nvPr/>
        </p:nvSpPr>
        <p:spPr>
          <a:xfrm>
            <a:off x="647863" y="6335303"/>
            <a:ext cx="8381442" cy="400110"/>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Note: We show sample survey data here, but data from other sources (e.g., anecdotal evidence, interviews) could also be useful.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Source: ARE analysis of common trends in middle schools.</a:t>
            </a:r>
          </a:p>
        </p:txBody>
      </p:sp>
      <p:sp>
        <p:nvSpPr>
          <p:cNvPr id="38" name="TextBox 37">
            <a:extLst>
              <a:ext uri="{FF2B5EF4-FFF2-40B4-BE49-F238E27FC236}">
                <a16:creationId xmlns:a16="http://schemas.microsoft.com/office/drawing/2014/main" id="{43427352-F602-55F8-9613-B3F4F8208FA4}"/>
              </a:ext>
            </a:extLst>
          </p:cNvPr>
          <p:cNvSpPr txBox="1"/>
          <p:nvPr/>
        </p:nvSpPr>
        <p:spPr>
          <a:xfrm>
            <a:off x="9716236" y="2105069"/>
            <a:ext cx="2062476" cy="4154984"/>
          </a:xfrm>
          <a:prstGeom prst="rect">
            <a:avLst/>
          </a:prstGeom>
          <a:noFill/>
        </p:spPr>
        <p:txBody>
          <a:bodyPr wrap="square" lIns="91440" tIns="45720" rIns="91440" bIns="45720" anchor="t">
            <a:spAutoFit/>
          </a:bodyPr>
          <a:lstStyle/>
          <a:p>
            <a:pPr algn="l" rtl="0" fontAlgn="base">
              <a:spcAft>
                <a:spcPts val="400"/>
              </a:spcAft>
            </a:pPr>
            <a:r>
              <a:rPr lang="en-US" sz="1300" b="1" i="0">
                <a:effectLst/>
                <a:latin typeface="Aptos"/>
              </a:rPr>
              <a:t>Do we think this resource inequity exists in our school?</a:t>
            </a:r>
          </a:p>
          <a:p>
            <a:pPr marL="194310" indent="-194310" algn="l" rtl="0" fontAlgn="base">
              <a:spcAft>
                <a:spcPts val="400"/>
              </a:spcAft>
              <a:buFont typeface="Arial" panose="020B0604020202020204" pitchFamily="34" charset="0"/>
              <a:buChar char="•"/>
            </a:pPr>
            <a:r>
              <a:rPr lang="en-US" sz="1300">
                <a:latin typeface="Aptos"/>
              </a:rPr>
              <a:t>How are we providing early career and college exploration opportunities to students?</a:t>
            </a:r>
          </a:p>
          <a:p>
            <a:pPr marL="194310" indent="-194310" algn="l" rtl="0" fontAlgn="base">
              <a:spcAft>
                <a:spcPts val="400"/>
              </a:spcAft>
              <a:buFont typeface="Arial" panose="020B0604020202020204" pitchFamily="34" charset="0"/>
              <a:buChar char="•"/>
            </a:pPr>
            <a:r>
              <a:rPr lang="en-US" sz="1300">
                <a:latin typeface="Aptos"/>
              </a:rPr>
              <a:t>Are all students able to access our career and college exploration opportunities? </a:t>
            </a:r>
          </a:p>
          <a:p>
            <a:pPr algn="l" rtl="0" fontAlgn="base">
              <a:spcBef>
                <a:spcPts val="1200"/>
              </a:spcBef>
            </a:pPr>
            <a:r>
              <a:rPr lang="en-US" sz="1300" b="1" i="0">
                <a:effectLst/>
                <a:latin typeface="Aptos"/>
              </a:rPr>
              <a:t>What quantitative or qualitative data could help us assess this in our school?</a:t>
            </a:r>
          </a:p>
          <a:p>
            <a:pPr algn="l" rtl="0" fontAlgn="base">
              <a:spcBef>
                <a:spcPts val="1200"/>
              </a:spcBef>
            </a:pPr>
            <a:r>
              <a:rPr lang="en-US" sz="1300" b="1" i="0">
                <a:effectLst/>
                <a:latin typeface="Aptos"/>
              </a:rPr>
              <a:t>Do we want to prioritize this—yes, no, or maybe?</a:t>
            </a:r>
          </a:p>
        </p:txBody>
      </p:sp>
      <p:sp>
        <p:nvSpPr>
          <p:cNvPr id="40" name="TextBox 39">
            <a:extLst>
              <a:ext uri="{FF2B5EF4-FFF2-40B4-BE49-F238E27FC236}">
                <a16:creationId xmlns:a16="http://schemas.microsoft.com/office/drawing/2014/main" id="{8E37B539-AEFE-8347-9222-4F7CC99C6D39}"/>
              </a:ext>
            </a:extLst>
          </p:cNvPr>
          <p:cNvSpPr txBox="1"/>
          <p:nvPr/>
        </p:nvSpPr>
        <p:spPr>
          <a:xfrm>
            <a:off x="9339134" y="1424430"/>
            <a:ext cx="2852865"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effectLst/>
                <a:uLnTx/>
                <a:uFillTx/>
                <a:latin typeface="Aptos ExtraBold" panose="020B0004020202020204" pitchFamily="34" charset="0"/>
                <a:ea typeface="+mn-ea"/>
                <a:cs typeface="+mn-cs"/>
              </a:rPr>
              <a:t>DISCUSSION QUESTIONS</a:t>
            </a:r>
          </a:p>
        </p:txBody>
      </p:sp>
      <p:pic>
        <p:nvPicPr>
          <p:cNvPr id="4" name="Picture 3">
            <a:extLst>
              <a:ext uri="{FF2B5EF4-FFF2-40B4-BE49-F238E27FC236}">
                <a16:creationId xmlns:a16="http://schemas.microsoft.com/office/drawing/2014/main" id="{29C25C9F-A9FD-3ED7-DC0A-3B1F2164B077}"/>
              </a:ext>
            </a:extLst>
          </p:cNvPr>
          <p:cNvPicPr>
            <a:picLocks noChangeAspect="1"/>
          </p:cNvPicPr>
          <p:nvPr/>
        </p:nvPicPr>
        <p:blipFill>
          <a:blip r:embed="rId6"/>
          <a:stretch>
            <a:fillRect/>
          </a:stretch>
        </p:blipFill>
        <p:spPr>
          <a:xfrm>
            <a:off x="10583215" y="161180"/>
            <a:ext cx="1197870" cy="1006332"/>
          </a:xfrm>
          <a:prstGeom prst="rect">
            <a:avLst/>
          </a:prstGeom>
        </p:spPr>
      </p:pic>
      <p:sp>
        <p:nvSpPr>
          <p:cNvPr id="45" name="Rectangle 44">
            <a:extLst>
              <a:ext uri="{FF2B5EF4-FFF2-40B4-BE49-F238E27FC236}">
                <a16:creationId xmlns:a16="http://schemas.microsoft.com/office/drawing/2014/main" id="{0E324251-673B-142A-9EFE-3FA8C72227AE}"/>
              </a:ext>
            </a:extLst>
          </p:cNvPr>
          <p:cNvSpPr/>
          <p:nvPr/>
        </p:nvSpPr>
        <p:spPr>
          <a:xfrm>
            <a:off x="10525993" y="311755"/>
            <a:ext cx="1327778"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effectLst>
                  <a:outerShdw blurRad="124841" dir="4468936" sx="106829" sy="106829" algn="tl" rotWithShape="0">
                    <a:srgbClr val="FFC72C"/>
                  </a:outerShdw>
                </a:effectLst>
                <a:latin typeface="Aptos" panose="020B0004020202020204" pitchFamily="34" charset="0"/>
              </a:rPr>
              <a:t>Student Supports &amp; Intervention</a:t>
            </a:r>
          </a:p>
        </p:txBody>
      </p:sp>
      <p:sp>
        <p:nvSpPr>
          <p:cNvPr id="20" name="Rectangle 19">
            <a:extLst>
              <a:ext uri="{FF2B5EF4-FFF2-40B4-BE49-F238E27FC236}">
                <a16:creationId xmlns:a16="http://schemas.microsoft.com/office/drawing/2014/main" id="{C3C224AA-F086-9DD0-F832-E4E31A24732D}"/>
              </a:ext>
            </a:extLst>
          </p:cNvPr>
          <p:cNvSpPr/>
          <p:nvPr/>
        </p:nvSpPr>
        <p:spPr>
          <a:xfrm>
            <a:off x="738121" y="2645070"/>
            <a:ext cx="7888085" cy="408580"/>
          </a:xfrm>
          <a:prstGeom prst="rect">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kumimoji="0" lang="en-US" sz="1100" b="1" i="0" strike="noStrike" kern="1200" cap="none" spc="0" normalizeH="0" baseline="0" noProof="0">
                <a:ln>
                  <a:noFill/>
                </a:ln>
                <a:effectLst/>
                <a:uLnTx/>
                <a:uFillTx/>
                <a:latin typeface="Aptos" panose="020B0004020202020204"/>
              </a:rPr>
              <a:t>STUDENT SURVEY </a:t>
            </a:r>
            <a:br>
              <a:rPr kumimoji="0" lang="en-US" sz="1400" i="0" u="none" strike="noStrike" kern="1200" cap="none" spc="0" normalizeH="0" baseline="0" noProof="0">
                <a:ln>
                  <a:noFill/>
                </a:ln>
                <a:effectLst/>
                <a:uLnTx/>
                <a:uFillTx/>
                <a:latin typeface="Aptos" panose="020B0004020202020204"/>
              </a:rPr>
            </a:br>
            <a:r>
              <a:rPr kumimoji="0" lang="en-US" sz="1200" i="0" u="none" strike="noStrike" kern="1200" cap="none" spc="0" normalizeH="0" baseline="0" noProof="0">
                <a:ln>
                  <a:noFill/>
                </a:ln>
                <a:effectLst/>
                <a:uLnTx/>
                <a:uFillTx/>
                <a:latin typeface="Aptos" panose="020B0004020202020204"/>
              </a:rPr>
              <a:t>How much, if at all, does your school provide you with opportunities to explore different colleges and careers?</a:t>
            </a:r>
          </a:p>
        </p:txBody>
      </p:sp>
      <p:sp>
        <p:nvSpPr>
          <p:cNvPr id="23" name="TextBox 22">
            <a:extLst>
              <a:ext uri="{FF2B5EF4-FFF2-40B4-BE49-F238E27FC236}">
                <a16:creationId xmlns:a16="http://schemas.microsoft.com/office/drawing/2014/main" id="{96F66676-067E-9554-B42E-42A5D425BDC1}"/>
              </a:ext>
            </a:extLst>
          </p:cNvPr>
          <p:cNvSpPr txBox="1"/>
          <p:nvPr/>
        </p:nvSpPr>
        <p:spPr>
          <a:xfrm>
            <a:off x="724559" y="3561835"/>
            <a:ext cx="1761823" cy="1600438"/>
          </a:xfrm>
          <a:prstGeom prst="rect">
            <a:avLst/>
          </a:prstGeom>
          <a:noFill/>
        </p:spPr>
        <p:txBody>
          <a:bodyPr wrap="square" rtlCol="0" anchor="ctr">
            <a:spAutoFit/>
          </a:bodyPr>
          <a:lstStyle/>
          <a:p>
            <a:pPr algn="r">
              <a:spcAft>
                <a:spcPts val="3000"/>
              </a:spcAft>
            </a:pPr>
            <a:r>
              <a:rPr lang="en-US" sz="1200">
                <a:latin typeface="Aptos" panose="020B0004020202020204" pitchFamily="34" charset="0"/>
              </a:rPr>
              <a:t>White</a:t>
            </a:r>
            <a:endParaRPr lang="en-US" sz="1600">
              <a:latin typeface="Aptos" panose="020B0004020202020204" pitchFamily="34" charset="0"/>
            </a:endParaRPr>
          </a:p>
          <a:p>
            <a:pPr algn="r">
              <a:spcAft>
                <a:spcPts val="3000"/>
              </a:spcAft>
            </a:pPr>
            <a:r>
              <a:rPr lang="en-US" sz="1200">
                <a:latin typeface="Aptos" panose="020B0004020202020204" pitchFamily="34" charset="0"/>
              </a:rPr>
              <a:t>Hispanic or Latinx</a:t>
            </a:r>
          </a:p>
          <a:p>
            <a:pPr algn="r">
              <a:spcAft>
                <a:spcPts val="3000"/>
              </a:spcAft>
            </a:pPr>
            <a:r>
              <a:rPr lang="en-US" sz="1200">
                <a:latin typeface="Aptos" panose="020B0004020202020204" pitchFamily="34" charset="0"/>
              </a:rPr>
              <a:t>Black or African American</a:t>
            </a:r>
            <a:endParaRPr lang="en-US">
              <a:latin typeface="Aptos" panose="020B0004020202020204" pitchFamily="34" charset="0"/>
            </a:endParaRPr>
          </a:p>
        </p:txBody>
      </p:sp>
      <p:pic>
        <p:nvPicPr>
          <p:cNvPr id="9" name="Picture 8">
            <a:extLst>
              <a:ext uri="{FF2B5EF4-FFF2-40B4-BE49-F238E27FC236}">
                <a16:creationId xmlns:a16="http://schemas.microsoft.com/office/drawing/2014/main" id="{2CD0B9B6-A788-9A13-4308-45BB411C24A6}"/>
              </a:ext>
            </a:extLst>
          </p:cNvPr>
          <p:cNvPicPr>
            <a:picLocks noChangeAspect="1"/>
          </p:cNvPicPr>
          <p:nvPr/>
        </p:nvPicPr>
        <p:blipFill>
          <a:blip r:embed="rId7"/>
          <a:stretch>
            <a:fillRect/>
          </a:stretch>
        </p:blipFill>
        <p:spPr>
          <a:xfrm>
            <a:off x="647863" y="1535970"/>
            <a:ext cx="671668" cy="658368"/>
          </a:xfrm>
          <a:prstGeom prst="rect">
            <a:avLst/>
          </a:prstGeom>
        </p:spPr>
      </p:pic>
      <p:graphicFrame>
        <p:nvGraphicFramePr>
          <p:cNvPr id="11" name="Chart 10">
            <a:extLst>
              <a:ext uri="{FF2B5EF4-FFF2-40B4-BE49-F238E27FC236}">
                <a16:creationId xmlns:a16="http://schemas.microsoft.com/office/drawing/2014/main" id="{C2C2AF16-72E3-8129-099E-3A6A419B82E5}"/>
              </a:ext>
            </a:extLst>
          </p:cNvPr>
          <p:cNvGraphicFramePr/>
          <p:nvPr>
            <p:extLst>
              <p:ext uri="{D42A27DB-BD31-4B8C-83A1-F6EECF244321}">
                <p14:modId xmlns:p14="http://schemas.microsoft.com/office/powerpoint/2010/main" val="1329154690"/>
              </p:ext>
            </p:extLst>
          </p:nvPr>
        </p:nvGraphicFramePr>
        <p:xfrm>
          <a:off x="584281" y="3282180"/>
          <a:ext cx="7191254" cy="2547856"/>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69556F72-DFD2-12FA-44C9-9A3E7236C33A}"/>
              </a:ext>
            </a:extLst>
          </p:cNvPr>
          <p:cNvSpPr txBox="1">
            <a:spLocks/>
          </p:cNvSpPr>
          <p:nvPr/>
        </p:nvSpPr>
        <p:spPr>
          <a:xfrm>
            <a:off x="345359" y="141637"/>
            <a:ext cx="10390682" cy="1124693"/>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14</a:t>
            </a:r>
          </a:p>
          <a:p>
            <a:pPr>
              <a:lnSpc>
                <a:spcPts val="2940"/>
              </a:lnSpc>
              <a:defRPr/>
            </a:pPr>
            <a:r>
              <a:rPr lang="en-US" sz="1900">
                <a:solidFill>
                  <a:schemeClr val="bg1"/>
                </a:solidFill>
                <a:latin typeface="Aptos Narrow" panose="020B0004020202020204" pitchFamily="34" charset="0"/>
              </a:rPr>
              <a:t>Students lack consistent access to high-quality college and career exploration, with students of color and students from low-income backgrounds disproportionately experiencing this challenge.</a:t>
            </a:r>
          </a:p>
        </p:txBody>
      </p:sp>
    </p:spTree>
    <p:extLst>
      <p:ext uri="{BB962C8B-B14F-4D97-AF65-F5344CB8AC3E}">
        <p14:creationId xmlns:p14="http://schemas.microsoft.com/office/powerpoint/2010/main" val="25238729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CE4AB-8E46-0DD9-BCCD-AEC7B7A73C0A}"/>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8EC9BDF-B1E3-7E4E-E481-3DF628B1A01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think-cell data - do not delete" hidden="1">
                        <a:extLst>
                          <a:ext uri="{FF2B5EF4-FFF2-40B4-BE49-F238E27FC236}">
                            <a16:creationId xmlns:a16="http://schemas.microsoft.com/office/drawing/2014/main" id="{68EC9BDF-B1E3-7E4E-E481-3DF628B1A01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2" name="TextBox 21">
            <a:extLst>
              <a:ext uri="{FF2B5EF4-FFF2-40B4-BE49-F238E27FC236}">
                <a16:creationId xmlns:a16="http://schemas.microsoft.com/office/drawing/2014/main" id="{B51EC4E2-738A-9667-E6B6-6BB7E2A9F0C1}"/>
              </a:ext>
            </a:extLst>
          </p:cNvPr>
          <p:cNvSpPr txBox="1"/>
          <p:nvPr/>
        </p:nvSpPr>
        <p:spPr>
          <a:xfrm>
            <a:off x="1468838" y="1707327"/>
            <a:ext cx="6292929"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a:latin typeface="Aptos" panose="020B0004020202020204" pitchFamily="34" charset="0"/>
              </a:rPr>
              <a:t>For example:</a:t>
            </a:r>
            <a:r>
              <a:rPr lang="en-US" sz="1300">
                <a:latin typeface="Aptos" panose="020B0004020202020204" pitchFamily="34" charset="0"/>
              </a:rPr>
              <a:t> At this school, algebra I is less racially and socioeconomically diverse than lower-level math courses, even within the same grade. </a:t>
            </a:r>
            <a:endParaRPr kumimoji="0" lang="en-US" sz="1300" i="0" u="none" strike="noStrike" kern="1200" cap="none" spc="0" normalizeH="0" baseline="0" noProof="0">
              <a:ln>
                <a:noFill/>
              </a:ln>
              <a:solidFill>
                <a:prstClr val="black"/>
              </a:solidFill>
              <a:effectLst/>
              <a:uLnTx/>
              <a:uFillTx/>
              <a:latin typeface="Aptos" panose="020B0004020202020204" pitchFamily="34" charset="0"/>
            </a:endParaRPr>
          </a:p>
        </p:txBody>
      </p:sp>
      <p:sp>
        <p:nvSpPr>
          <p:cNvPr id="26" name="TextBox 25">
            <a:extLst>
              <a:ext uri="{FF2B5EF4-FFF2-40B4-BE49-F238E27FC236}">
                <a16:creationId xmlns:a16="http://schemas.microsoft.com/office/drawing/2014/main" id="{4318AB94-8A1D-1854-5F97-1F621C2B3A13}"/>
              </a:ext>
            </a:extLst>
          </p:cNvPr>
          <p:cNvSpPr txBox="1"/>
          <p:nvPr/>
        </p:nvSpPr>
        <p:spPr>
          <a:xfrm>
            <a:off x="686854" y="6416237"/>
            <a:ext cx="8304746" cy="246221"/>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Source: ARE analysis of common trends in middle schools.</a:t>
            </a:r>
          </a:p>
        </p:txBody>
      </p:sp>
      <p:sp>
        <p:nvSpPr>
          <p:cNvPr id="37" name="Rectangle 36">
            <a:extLst>
              <a:ext uri="{FF2B5EF4-FFF2-40B4-BE49-F238E27FC236}">
                <a16:creationId xmlns:a16="http://schemas.microsoft.com/office/drawing/2014/main" id="{97045B07-E4A8-D1DE-C22C-9E6841ACE0A2}"/>
              </a:ext>
            </a:extLst>
          </p:cNvPr>
          <p:cNvSpPr/>
          <p:nvPr/>
        </p:nvSpPr>
        <p:spPr>
          <a:xfrm>
            <a:off x="9339135" y="1313732"/>
            <a:ext cx="2852864" cy="5544268"/>
          </a:xfrm>
          <a:prstGeom prst="rect">
            <a:avLst/>
          </a:prstGeom>
          <a:solidFill>
            <a:srgbClr val="284734">
              <a:alpha val="1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38" name="TextBox 37">
            <a:extLst>
              <a:ext uri="{FF2B5EF4-FFF2-40B4-BE49-F238E27FC236}">
                <a16:creationId xmlns:a16="http://schemas.microsoft.com/office/drawing/2014/main" id="{43427352-F602-55F8-9613-B3F4F8208FA4}"/>
              </a:ext>
            </a:extLst>
          </p:cNvPr>
          <p:cNvSpPr txBox="1"/>
          <p:nvPr/>
        </p:nvSpPr>
        <p:spPr>
          <a:xfrm>
            <a:off x="9716236" y="2108556"/>
            <a:ext cx="2131332" cy="3754874"/>
          </a:xfrm>
          <a:prstGeom prst="rect">
            <a:avLst/>
          </a:prstGeom>
          <a:noFill/>
        </p:spPr>
        <p:txBody>
          <a:bodyPr wrap="square" lIns="91440" tIns="45720" rIns="91440" bIns="45720" anchor="t">
            <a:spAutoFit/>
          </a:bodyPr>
          <a:lstStyle/>
          <a:p>
            <a:pPr algn="l" rtl="0" fontAlgn="base">
              <a:spcAft>
                <a:spcPts val="400"/>
              </a:spcAft>
            </a:pPr>
            <a:r>
              <a:rPr lang="en-US" sz="1300" b="1" i="0">
                <a:effectLst/>
                <a:latin typeface="Aptos"/>
              </a:rPr>
              <a:t>Do we think this resource inequity exists in our school?</a:t>
            </a:r>
          </a:p>
          <a:p>
            <a:pPr marL="194310" indent="-194310" algn="l" rtl="0" fontAlgn="base">
              <a:spcAft>
                <a:spcPts val="400"/>
              </a:spcAft>
              <a:buFont typeface="Arial" panose="020B0604020202020204" pitchFamily="34" charset="0"/>
              <a:buChar char="•"/>
            </a:pPr>
            <a:r>
              <a:rPr lang="en-US" sz="1300">
                <a:latin typeface="Aptos"/>
              </a:rPr>
              <a:t>To what extent are we monitoring the racial and socioeconomic diversity of our classes? </a:t>
            </a:r>
          </a:p>
          <a:p>
            <a:pPr marL="194310" indent="-194310" algn="l" rtl="0" fontAlgn="base">
              <a:spcAft>
                <a:spcPts val="400"/>
              </a:spcAft>
              <a:buFont typeface="Arial" panose="020B0604020202020204" pitchFamily="34" charset="0"/>
              <a:buChar char="•"/>
            </a:pPr>
            <a:r>
              <a:rPr lang="en-US" sz="1300">
                <a:latin typeface="Aptos"/>
              </a:rPr>
              <a:t>What trends might we expect to see in our school?</a:t>
            </a:r>
          </a:p>
          <a:p>
            <a:pPr algn="l" rtl="0" fontAlgn="base">
              <a:spcBef>
                <a:spcPts val="1200"/>
              </a:spcBef>
            </a:pPr>
            <a:r>
              <a:rPr lang="en-US" sz="1300" b="1" i="0">
                <a:effectLst/>
                <a:latin typeface="Aptos"/>
              </a:rPr>
              <a:t>What quantitative or qualitative data could help us assess this in </a:t>
            </a:r>
            <a:br>
              <a:rPr lang="en-US" sz="1300" b="1" i="0">
                <a:effectLst/>
                <a:latin typeface="Aptos"/>
              </a:rPr>
            </a:br>
            <a:r>
              <a:rPr lang="en-US" sz="1300" b="1" i="0">
                <a:effectLst/>
                <a:latin typeface="Aptos"/>
              </a:rPr>
              <a:t>our school?</a:t>
            </a:r>
          </a:p>
          <a:p>
            <a:pPr algn="l" rtl="0" fontAlgn="base">
              <a:spcBef>
                <a:spcPts val="1200"/>
              </a:spcBef>
            </a:pPr>
            <a:r>
              <a:rPr lang="en-US" sz="1300" b="1" i="0">
                <a:effectLst/>
                <a:latin typeface="Aptos"/>
              </a:rPr>
              <a:t>Do we want to prioritize this—yes, no, or maybe?</a:t>
            </a:r>
          </a:p>
        </p:txBody>
      </p:sp>
      <p:sp>
        <p:nvSpPr>
          <p:cNvPr id="39" name="Rectangle 38">
            <a:extLst>
              <a:ext uri="{FF2B5EF4-FFF2-40B4-BE49-F238E27FC236}">
                <a16:creationId xmlns:a16="http://schemas.microsoft.com/office/drawing/2014/main" id="{F213C017-061D-8312-671A-12D6624516CE}"/>
              </a:ext>
            </a:extLst>
          </p:cNvPr>
          <p:cNvSpPr/>
          <p:nvPr/>
        </p:nvSpPr>
        <p:spPr>
          <a:xfrm>
            <a:off x="9339135" y="1313732"/>
            <a:ext cx="2852865" cy="471990"/>
          </a:xfrm>
          <a:prstGeom prst="rect">
            <a:avLst/>
          </a:prstGeom>
          <a:solidFill>
            <a:srgbClr val="2847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40" name="TextBox 39">
            <a:extLst>
              <a:ext uri="{FF2B5EF4-FFF2-40B4-BE49-F238E27FC236}">
                <a16:creationId xmlns:a16="http://schemas.microsoft.com/office/drawing/2014/main" id="{8E37B539-AEFE-8347-9222-4F7CC99C6D39}"/>
              </a:ext>
            </a:extLst>
          </p:cNvPr>
          <p:cNvSpPr txBox="1"/>
          <p:nvPr/>
        </p:nvSpPr>
        <p:spPr>
          <a:xfrm>
            <a:off x="9339134" y="1427917"/>
            <a:ext cx="2852865"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DISCUSSION QUESTIONS</a:t>
            </a:r>
          </a:p>
        </p:txBody>
      </p:sp>
      <p:sp>
        <p:nvSpPr>
          <p:cNvPr id="41" name="Rectangle 40">
            <a:extLst>
              <a:ext uri="{FF2B5EF4-FFF2-40B4-BE49-F238E27FC236}">
                <a16:creationId xmlns:a16="http://schemas.microsoft.com/office/drawing/2014/main" id="{07F75FC2-42BD-BD28-12D6-D5AC99C546B0}"/>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F37C1B2-4538-68BE-158B-532F1DEDEF36}"/>
              </a:ext>
            </a:extLst>
          </p:cNvPr>
          <p:cNvPicPr>
            <a:picLocks noChangeAspect="1"/>
          </p:cNvPicPr>
          <p:nvPr/>
        </p:nvPicPr>
        <p:blipFill>
          <a:blip r:embed="rId6"/>
          <a:stretch>
            <a:fillRect/>
          </a:stretch>
        </p:blipFill>
        <p:spPr>
          <a:xfrm>
            <a:off x="10825459" y="169916"/>
            <a:ext cx="1197870" cy="1006332"/>
          </a:xfrm>
          <a:prstGeom prst="rect">
            <a:avLst/>
          </a:prstGeom>
        </p:spPr>
      </p:pic>
      <p:sp>
        <p:nvSpPr>
          <p:cNvPr id="42" name="Title 1">
            <a:extLst>
              <a:ext uri="{FF2B5EF4-FFF2-40B4-BE49-F238E27FC236}">
                <a16:creationId xmlns:a16="http://schemas.microsoft.com/office/drawing/2014/main" id="{3D6A1048-0124-6B1A-1BCF-06A826778E46}"/>
              </a:ext>
            </a:extLst>
          </p:cNvPr>
          <p:cNvSpPr txBox="1">
            <a:spLocks/>
          </p:cNvSpPr>
          <p:nvPr/>
        </p:nvSpPr>
        <p:spPr>
          <a:xfrm>
            <a:off x="342900" y="150338"/>
            <a:ext cx="10154888"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15</a:t>
            </a:r>
          </a:p>
          <a:p>
            <a:pPr>
              <a:lnSpc>
                <a:spcPts val="2940"/>
              </a:lnSpc>
              <a:defRPr/>
            </a:pPr>
            <a:r>
              <a:rPr lang="en-US" sz="2300">
                <a:solidFill>
                  <a:schemeClr val="bg1"/>
                </a:solidFill>
                <a:latin typeface="Aptos Narrow" panose="020B0004020202020204" pitchFamily="34" charset="0"/>
              </a:rPr>
              <a:t>Students aren’t enrolled in racially or socioeconomically diverse classrooms that reflect the diversity of the overall school.</a:t>
            </a:r>
          </a:p>
        </p:txBody>
      </p:sp>
      <p:sp>
        <p:nvSpPr>
          <p:cNvPr id="45" name="Rectangle 44">
            <a:extLst>
              <a:ext uri="{FF2B5EF4-FFF2-40B4-BE49-F238E27FC236}">
                <a16:creationId xmlns:a16="http://schemas.microsoft.com/office/drawing/2014/main" id="{0E324251-673B-142A-9EFE-3FA8C72227AE}"/>
              </a:ext>
            </a:extLst>
          </p:cNvPr>
          <p:cNvSpPr/>
          <p:nvPr/>
        </p:nvSpPr>
        <p:spPr>
          <a:xfrm>
            <a:off x="10911268" y="330178"/>
            <a:ext cx="1026252"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rgbClr val="284734"/>
                  </a:outerShdw>
                </a:effectLst>
                <a:latin typeface="Aptos" panose="020B0004020202020204" pitchFamily="34" charset="0"/>
              </a:rPr>
              <a:t>Diverse Classrooms &amp; Schools</a:t>
            </a:r>
          </a:p>
        </p:txBody>
      </p:sp>
      <p:sp>
        <p:nvSpPr>
          <p:cNvPr id="2" name="Rounded Rectangle 1">
            <a:extLst>
              <a:ext uri="{FF2B5EF4-FFF2-40B4-BE49-F238E27FC236}">
                <a16:creationId xmlns:a16="http://schemas.microsoft.com/office/drawing/2014/main" id="{E7C66743-A73A-9B9F-B5E4-4A956DEFE927}"/>
              </a:ext>
            </a:extLst>
          </p:cNvPr>
          <p:cNvSpPr/>
          <p:nvPr/>
        </p:nvSpPr>
        <p:spPr>
          <a:xfrm>
            <a:off x="642097" y="2376473"/>
            <a:ext cx="7499005" cy="3835771"/>
          </a:xfrm>
          <a:prstGeom prst="roundRect">
            <a:avLst>
              <a:gd name="adj" fmla="val 2684"/>
            </a:avLst>
          </a:prstGeom>
          <a:solidFill>
            <a:schemeClr val="bg1"/>
          </a:solidFill>
          <a:ln w="25400">
            <a:solidFill>
              <a:schemeClr val="bg1">
                <a:lumMod val="95000"/>
              </a:schemeClr>
            </a:solidFill>
            <a:round/>
            <a:extLst>
              <a:ext uri="{C807C97D-BFC1-408E-A445-0C87EB9F89A2}">
                <ask:lineSketchStyleProps xmlns:ask="http://schemas.microsoft.com/office/drawing/2018/sketchyshapes" sd="1219033472">
                  <a:custGeom>
                    <a:avLst/>
                    <a:gdLst>
                      <a:gd name="connsiteX0" fmla="*/ 0 w 3624723"/>
                      <a:gd name="connsiteY0" fmla="*/ 0 h 3648584"/>
                      <a:gd name="connsiteX1" fmla="*/ 567873 w 3624723"/>
                      <a:gd name="connsiteY1" fmla="*/ 0 h 3648584"/>
                      <a:gd name="connsiteX2" fmla="*/ 1063252 w 3624723"/>
                      <a:gd name="connsiteY2" fmla="*/ 0 h 3648584"/>
                      <a:gd name="connsiteX3" fmla="*/ 1739867 w 3624723"/>
                      <a:gd name="connsiteY3" fmla="*/ 0 h 3648584"/>
                      <a:gd name="connsiteX4" fmla="*/ 2307740 w 3624723"/>
                      <a:gd name="connsiteY4" fmla="*/ 0 h 3648584"/>
                      <a:gd name="connsiteX5" fmla="*/ 2875614 w 3624723"/>
                      <a:gd name="connsiteY5" fmla="*/ 0 h 3648584"/>
                      <a:gd name="connsiteX6" fmla="*/ 3624723 w 3624723"/>
                      <a:gd name="connsiteY6" fmla="*/ 0 h 3648584"/>
                      <a:gd name="connsiteX7" fmla="*/ 3624723 w 3624723"/>
                      <a:gd name="connsiteY7" fmla="*/ 535126 h 3648584"/>
                      <a:gd name="connsiteX8" fmla="*/ 3624723 w 3624723"/>
                      <a:gd name="connsiteY8" fmla="*/ 1143223 h 3648584"/>
                      <a:gd name="connsiteX9" fmla="*/ 3624723 w 3624723"/>
                      <a:gd name="connsiteY9" fmla="*/ 1678349 h 3648584"/>
                      <a:gd name="connsiteX10" fmla="*/ 3624723 w 3624723"/>
                      <a:gd name="connsiteY10" fmla="*/ 2213474 h 3648584"/>
                      <a:gd name="connsiteX11" fmla="*/ 3624723 w 3624723"/>
                      <a:gd name="connsiteY11" fmla="*/ 2821572 h 3648584"/>
                      <a:gd name="connsiteX12" fmla="*/ 3624723 w 3624723"/>
                      <a:gd name="connsiteY12" fmla="*/ 3648584 h 3648584"/>
                      <a:gd name="connsiteX13" fmla="*/ 3129344 w 3624723"/>
                      <a:gd name="connsiteY13" fmla="*/ 3648584 h 3648584"/>
                      <a:gd name="connsiteX14" fmla="*/ 2452729 w 3624723"/>
                      <a:gd name="connsiteY14" fmla="*/ 3648584 h 3648584"/>
                      <a:gd name="connsiteX15" fmla="*/ 1921103 w 3624723"/>
                      <a:gd name="connsiteY15" fmla="*/ 3648584 h 3648584"/>
                      <a:gd name="connsiteX16" fmla="*/ 1316983 w 3624723"/>
                      <a:gd name="connsiteY16" fmla="*/ 3648584 h 3648584"/>
                      <a:gd name="connsiteX17" fmla="*/ 640368 w 3624723"/>
                      <a:gd name="connsiteY17" fmla="*/ 3648584 h 3648584"/>
                      <a:gd name="connsiteX18" fmla="*/ 0 w 3624723"/>
                      <a:gd name="connsiteY18" fmla="*/ 3648584 h 3648584"/>
                      <a:gd name="connsiteX19" fmla="*/ 0 w 3624723"/>
                      <a:gd name="connsiteY19" fmla="*/ 3149944 h 3648584"/>
                      <a:gd name="connsiteX20" fmla="*/ 0 w 3624723"/>
                      <a:gd name="connsiteY20" fmla="*/ 2614819 h 3648584"/>
                      <a:gd name="connsiteX21" fmla="*/ 0 w 3624723"/>
                      <a:gd name="connsiteY21" fmla="*/ 2043207 h 3648584"/>
                      <a:gd name="connsiteX22" fmla="*/ 0 w 3624723"/>
                      <a:gd name="connsiteY22" fmla="*/ 1362138 h 3648584"/>
                      <a:gd name="connsiteX23" fmla="*/ 0 w 3624723"/>
                      <a:gd name="connsiteY23" fmla="*/ 754041 h 3648584"/>
                      <a:gd name="connsiteX24" fmla="*/ 0 w 3624723"/>
                      <a:gd name="connsiteY24" fmla="*/ 0 h 364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24723" h="3648584" extrusionOk="0">
                        <a:moveTo>
                          <a:pt x="0" y="0"/>
                        </a:moveTo>
                        <a:cubicBezTo>
                          <a:pt x="124340" y="-14073"/>
                          <a:pt x="352761" y="-69"/>
                          <a:pt x="567873" y="0"/>
                        </a:cubicBezTo>
                        <a:cubicBezTo>
                          <a:pt x="782985" y="69"/>
                          <a:pt x="815697" y="-1548"/>
                          <a:pt x="1063252" y="0"/>
                        </a:cubicBezTo>
                        <a:cubicBezTo>
                          <a:pt x="1310807" y="1548"/>
                          <a:pt x="1403304" y="10828"/>
                          <a:pt x="1739867" y="0"/>
                        </a:cubicBezTo>
                        <a:cubicBezTo>
                          <a:pt x="2076430" y="-10828"/>
                          <a:pt x="2058646" y="-14593"/>
                          <a:pt x="2307740" y="0"/>
                        </a:cubicBezTo>
                        <a:cubicBezTo>
                          <a:pt x="2556834" y="14593"/>
                          <a:pt x="2641813" y="-22571"/>
                          <a:pt x="2875614" y="0"/>
                        </a:cubicBezTo>
                        <a:cubicBezTo>
                          <a:pt x="3109415" y="22571"/>
                          <a:pt x="3313388" y="-236"/>
                          <a:pt x="3624723" y="0"/>
                        </a:cubicBezTo>
                        <a:cubicBezTo>
                          <a:pt x="3606725" y="175805"/>
                          <a:pt x="3624282" y="336861"/>
                          <a:pt x="3624723" y="535126"/>
                        </a:cubicBezTo>
                        <a:cubicBezTo>
                          <a:pt x="3625164" y="733391"/>
                          <a:pt x="3605823" y="878195"/>
                          <a:pt x="3624723" y="1143223"/>
                        </a:cubicBezTo>
                        <a:cubicBezTo>
                          <a:pt x="3643623" y="1408251"/>
                          <a:pt x="3620389" y="1566423"/>
                          <a:pt x="3624723" y="1678349"/>
                        </a:cubicBezTo>
                        <a:cubicBezTo>
                          <a:pt x="3629057" y="1790275"/>
                          <a:pt x="3616114" y="2018691"/>
                          <a:pt x="3624723" y="2213474"/>
                        </a:cubicBezTo>
                        <a:cubicBezTo>
                          <a:pt x="3633332" y="2408257"/>
                          <a:pt x="3644556" y="2614273"/>
                          <a:pt x="3624723" y="2821572"/>
                        </a:cubicBezTo>
                        <a:cubicBezTo>
                          <a:pt x="3604890" y="3028871"/>
                          <a:pt x="3605442" y="3340825"/>
                          <a:pt x="3624723" y="3648584"/>
                        </a:cubicBezTo>
                        <a:cubicBezTo>
                          <a:pt x="3524989" y="3637396"/>
                          <a:pt x="3267100" y="3659777"/>
                          <a:pt x="3129344" y="3648584"/>
                        </a:cubicBezTo>
                        <a:cubicBezTo>
                          <a:pt x="2991588" y="3637391"/>
                          <a:pt x="2771636" y="3622026"/>
                          <a:pt x="2452729" y="3648584"/>
                        </a:cubicBezTo>
                        <a:cubicBezTo>
                          <a:pt x="2133823" y="3675142"/>
                          <a:pt x="2140689" y="3634346"/>
                          <a:pt x="1921103" y="3648584"/>
                        </a:cubicBezTo>
                        <a:cubicBezTo>
                          <a:pt x="1701517" y="3662822"/>
                          <a:pt x="1465637" y="3627275"/>
                          <a:pt x="1316983" y="3648584"/>
                        </a:cubicBezTo>
                        <a:cubicBezTo>
                          <a:pt x="1168329" y="3669893"/>
                          <a:pt x="933567" y="3647350"/>
                          <a:pt x="640368" y="3648584"/>
                        </a:cubicBezTo>
                        <a:cubicBezTo>
                          <a:pt x="347170" y="3649818"/>
                          <a:pt x="244466" y="3664399"/>
                          <a:pt x="0" y="3648584"/>
                        </a:cubicBezTo>
                        <a:cubicBezTo>
                          <a:pt x="14943" y="3464720"/>
                          <a:pt x="5765" y="3344300"/>
                          <a:pt x="0" y="3149944"/>
                        </a:cubicBezTo>
                        <a:cubicBezTo>
                          <a:pt x="-5765" y="2955588"/>
                          <a:pt x="22655" y="2761956"/>
                          <a:pt x="0" y="2614819"/>
                        </a:cubicBezTo>
                        <a:cubicBezTo>
                          <a:pt x="-22655" y="2467682"/>
                          <a:pt x="-11014" y="2281176"/>
                          <a:pt x="0" y="2043207"/>
                        </a:cubicBezTo>
                        <a:cubicBezTo>
                          <a:pt x="11014" y="1805238"/>
                          <a:pt x="25196" y="1552097"/>
                          <a:pt x="0" y="1362138"/>
                        </a:cubicBezTo>
                        <a:cubicBezTo>
                          <a:pt x="-25196" y="1172179"/>
                          <a:pt x="8498" y="931687"/>
                          <a:pt x="0" y="754041"/>
                        </a:cubicBezTo>
                        <a:cubicBezTo>
                          <a:pt x="-8498" y="576395"/>
                          <a:pt x="-7901" y="361797"/>
                          <a:pt x="0" y="0"/>
                        </a:cubicBezTo>
                        <a:close/>
                      </a:path>
                    </a:pathLst>
                  </a:custGeom>
                  <ask:type>
                    <ask:lineSketchNone/>
                  </ask:type>
                </ask:lineSketchStyleProps>
              </a:ext>
            </a:extLst>
          </a:ln>
          <a:effectLst>
            <a:outerShdw blurRad="121704" dist="50800" dir="2760000" algn="ctr" rotWithShape="0">
              <a:schemeClr val="tx1">
                <a:alpha val="4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Same Side Corner Rectangle 2">
            <a:extLst>
              <a:ext uri="{FF2B5EF4-FFF2-40B4-BE49-F238E27FC236}">
                <a16:creationId xmlns:a16="http://schemas.microsoft.com/office/drawing/2014/main" id="{86CDDC36-7CC5-251A-EC4E-1D55A6D40E4C}"/>
              </a:ext>
            </a:extLst>
          </p:cNvPr>
          <p:cNvSpPr/>
          <p:nvPr/>
        </p:nvSpPr>
        <p:spPr>
          <a:xfrm>
            <a:off x="625325" y="2376473"/>
            <a:ext cx="7542283" cy="446504"/>
          </a:xfrm>
          <a:custGeom>
            <a:avLst/>
            <a:gdLst>
              <a:gd name="connsiteX0" fmla="*/ 44954 w 7542283"/>
              <a:gd name="connsiteY0" fmla="*/ 0 h 446504"/>
              <a:gd name="connsiteX1" fmla="*/ 796966 w 7542283"/>
              <a:gd name="connsiteY1" fmla="*/ 0 h 446504"/>
              <a:gd name="connsiteX2" fmla="*/ 1325408 w 7542283"/>
              <a:gd name="connsiteY2" fmla="*/ 0 h 446504"/>
              <a:gd name="connsiteX3" fmla="*/ 2077420 w 7542283"/>
              <a:gd name="connsiteY3" fmla="*/ 0 h 446504"/>
              <a:gd name="connsiteX4" fmla="*/ 2531337 w 7542283"/>
              <a:gd name="connsiteY4" fmla="*/ 0 h 446504"/>
              <a:gd name="connsiteX5" fmla="*/ 3283350 w 7542283"/>
              <a:gd name="connsiteY5" fmla="*/ 0 h 446504"/>
              <a:gd name="connsiteX6" fmla="*/ 3811791 w 7542283"/>
              <a:gd name="connsiteY6" fmla="*/ 0 h 446504"/>
              <a:gd name="connsiteX7" fmla="*/ 4265708 w 7542283"/>
              <a:gd name="connsiteY7" fmla="*/ 0 h 446504"/>
              <a:gd name="connsiteX8" fmla="*/ 4794149 w 7542283"/>
              <a:gd name="connsiteY8" fmla="*/ 0 h 446504"/>
              <a:gd name="connsiteX9" fmla="*/ 5546162 w 7542283"/>
              <a:gd name="connsiteY9" fmla="*/ 0 h 446504"/>
              <a:gd name="connsiteX10" fmla="*/ 6074603 w 7542283"/>
              <a:gd name="connsiteY10" fmla="*/ 0 h 446504"/>
              <a:gd name="connsiteX11" fmla="*/ 6528520 w 7542283"/>
              <a:gd name="connsiteY11" fmla="*/ 0 h 446504"/>
              <a:gd name="connsiteX12" fmla="*/ 7497329 w 7542283"/>
              <a:gd name="connsiteY12" fmla="*/ 0 h 446504"/>
              <a:gd name="connsiteX13" fmla="*/ 7542283 w 7542283"/>
              <a:gd name="connsiteY13" fmla="*/ 44954 h 446504"/>
              <a:gd name="connsiteX14" fmla="*/ 7542283 w 7542283"/>
              <a:gd name="connsiteY14" fmla="*/ 446504 h 446504"/>
              <a:gd name="connsiteX15" fmla="*/ 7542283 w 7542283"/>
              <a:gd name="connsiteY15" fmla="*/ 446504 h 446504"/>
              <a:gd name="connsiteX16" fmla="*/ 6705775 w 7542283"/>
              <a:gd name="connsiteY16" fmla="*/ 446504 h 446504"/>
              <a:gd name="connsiteX17" fmla="*/ 6020113 w 7542283"/>
              <a:gd name="connsiteY17" fmla="*/ 446504 h 446504"/>
              <a:gd name="connsiteX18" fmla="*/ 5334451 w 7542283"/>
              <a:gd name="connsiteY18" fmla="*/ 446504 h 446504"/>
              <a:gd name="connsiteX19" fmla="*/ 4648789 w 7542283"/>
              <a:gd name="connsiteY19" fmla="*/ 446504 h 446504"/>
              <a:gd name="connsiteX20" fmla="*/ 3963127 w 7542283"/>
              <a:gd name="connsiteY20" fmla="*/ 446504 h 446504"/>
              <a:gd name="connsiteX21" fmla="*/ 3352888 w 7542283"/>
              <a:gd name="connsiteY21" fmla="*/ 446504 h 446504"/>
              <a:gd name="connsiteX22" fmla="*/ 2591803 w 7542283"/>
              <a:gd name="connsiteY22" fmla="*/ 446504 h 446504"/>
              <a:gd name="connsiteX23" fmla="*/ 1906141 w 7542283"/>
              <a:gd name="connsiteY23" fmla="*/ 446504 h 446504"/>
              <a:gd name="connsiteX24" fmla="*/ 1069633 w 7542283"/>
              <a:gd name="connsiteY24" fmla="*/ 446504 h 446504"/>
              <a:gd name="connsiteX25" fmla="*/ 0 w 7542283"/>
              <a:gd name="connsiteY25" fmla="*/ 446504 h 446504"/>
              <a:gd name="connsiteX26" fmla="*/ 0 w 7542283"/>
              <a:gd name="connsiteY26" fmla="*/ 446504 h 446504"/>
              <a:gd name="connsiteX27" fmla="*/ 0 w 7542283"/>
              <a:gd name="connsiteY27" fmla="*/ 44954 h 446504"/>
              <a:gd name="connsiteX28" fmla="*/ 44954 w 7542283"/>
              <a:gd name="connsiteY28" fmla="*/ 0 h 44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42283" h="446504" fill="none" extrusionOk="0">
                <a:moveTo>
                  <a:pt x="44954" y="0"/>
                </a:moveTo>
                <a:cubicBezTo>
                  <a:pt x="270329" y="20153"/>
                  <a:pt x="589207" y="20834"/>
                  <a:pt x="796966" y="0"/>
                </a:cubicBezTo>
                <a:cubicBezTo>
                  <a:pt x="1004725" y="-20834"/>
                  <a:pt x="1217739" y="-22269"/>
                  <a:pt x="1325408" y="0"/>
                </a:cubicBezTo>
                <a:cubicBezTo>
                  <a:pt x="1433077" y="22269"/>
                  <a:pt x="1903194" y="-11839"/>
                  <a:pt x="2077420" y="0"/>
                </a:cubicBezTo>
                <a:cubicBezTo>
                  <a:pt x="2251646" y="11839"/>
                  <a:pt x="2390874" y="2033"/>
                  <a:pt x="2531337" y="0"/>
                </a:cubicBezTo>
                <a:cubicBezTo>
                  <a:pt x="2671800" y="-2033"/>
                  <a:pt x="2973468" y="14307"/>
                  <a:pt x="3283350" y="0"/>
                </a:cubicBezTo>
                <a:cubicBezTo>
                  <a:pt x="3593232" y="-14307"/>
                  <a:pt x="3604076" y="-8271"/>
                  <a:pt x="3811791" y="0"/>
                </a:cubicBezTo>
                <a:cubicBezTo>
                  <a:pt x="4019506" y="8271"/>
                  <a:pt x="4166101" y="10672"/>
                  <a:pt x="4265708" y="0"/>
                </a:cubicBezTo>
                <a:cubicBezTo>
                  <a:pt x="4365315" y="-10672"/>
                  <a:pt x="4614363" y="19125"/>
                  <a:pt x="4794149" y="0"/>
                </a:cubicBezTo>
                <a:cubicBezTo>
                  <a:pt x="4973935" y="-19125"/>
                  <a:pt x="5290268" y="-29204"/>
                  <a:pt x="5546162" y="0"/>
                </a:cubicBezTo>
                <a:cubicBezTo>
                  <a:pt x="5802056" y="29204"/>
                  <a:pt x="5899751" y="-21986"/>
                  <a:pt x="6074603" y="0"/>
                </a:cubicBezTo>
                <a:cubicBezTo>
                  <a:pt x="6249455" y="21986"/>
                  <a:pt x="6363947" y="19476"/>
                  <a:pt x="6528520" y="0"/>
                </a:cubicBezTo>
                <a:cubicBezTo>
                  <a:pt x="6693093" y="-19476"/>
                  <a:pt x="7271533" y="-13222"/>
                  <a:pt x="7497329" y="0"/>
                </a:cubicBezTo>
                <a:cubicBezTo>
                  <a:pt x="7523176" y="2494"/>
                  <a:pt x="7545327" y="23138"/>
                  <a:pt x="7542283" y="44954"/>
                </a:cubicBezTo>
                <a:cubicBezTo>
                  <a:pt x="7538798" y="153366"/>
                  <a:pt x="7526088" y="305437"/>
                  <a:pt x="7542283" y="446504"/>
                </a:cubicBezTo>
                <a:lnTo>
                  <a:pt x="7542283" y="446504"/>
                </a:lnTo>
                <a:cubicBezTo>
                  <a:pt x="7273561" y="486188"/>
                  <a:pt x="7005530" y="478351"/>
                  <a:pt x="6705775" y="446504"/>
                </a:cubicBezTo>
                <a:cubicBezTo>
                  <a:pt x="6406020" y="414657"/>
                  <a:pt x="6179537" y="446554"/>
                  <a:pt x="6020113" y="446504"/>
                </a:cubicBezTo>
                <a:cubicBezTo>
                  <a:pt x="5860689" y="446454"/>
                  <a:pt x="5615359" y="469914"/>
                  <a:pt x="5334451" y="446504"/>
                </a:cubicBezTo>
                <a:cubicBezTo>
                  <a:pt x="5053543" y="423094"/>
                  <a:pt x="4973398" y="447991"/>
                  <a:pt x="4648789" y="446504"/>
                </a:cubicBezTo>
                <a:cubicBezTo>
                  <a:pt x="4324180" y="445017"/>
                  <a:pt x="4284110" y="424645"/>
                  <a:pt x="3963127" y="446504"/>
                </a:cubicBezTo>
                <a:cubicBezTo>
                  <a:pt x="3642144" y="468363"/>
                  <a:pt x="3605217" y="455707"/>
                  <a:pt x="3352888" y="446504"/>
                </a:cubicBezTo>
                <a:cubicBezTo>
                  <a:pt x="3100559" y="437301"/>
                  <a:pt x="2785630" y="436240"/>
                  <a:pt x="2591803" y="446504"/>
                </a:cubicBezTo>
                <a:cubicBezTo>
                  <a:pt x="2397977" y="456768"/>
                  <a:pt x="2074299" y="479688"/>
                  <a:pt x="1906141" y="446504"/>
                </a:cubicBezTo>
                <a:cubicBezTo>
                  <a:pt x="1737983" y="413320"/>
                  <a:pt x="1420003" y="438703"/>
                  <a:pt x="1069633" y="446504"/>
                </a:cubicBezTo>
                <a:cubicBezTo>
                  <a:pt x="719263" y="454305"/>
                  <a:pt x="354367" y="432932"/>
                  <a:pt x="0" y="446504"/>
                </a:cubicBezTo>
                <a:lnTo>
                  <a:pt x="0" y="446504"/>
                </a:lnTo>
                <a:cubicBezTo>
                  <a:pt x="-2223" y="351567"/>
                  <a:pt x="-6300" y="233479"/>
                  <a:pt x="0" y="44954"/>
                </a:cubicBezTo>
                <a:cubicBezTo>
                  <a:pt x="-333" y="21780"/>
                  <a:pt x="18251" y="-2011"/>
                  <a:pt x="44954" y="0"/>
                </a:cubicBezTo>
                <a:close/>
              </a:path>
              <a:path w="7542283" h="446504" stroke="0" extrusionOk="0">
                <a:moveTo>
                  <a:pt x="44954" y="0"/>
                </a:moveTo>
                <a:cubicBezTo>
                  <a:pt x="312414" y="7080"/>
                  <a:pt x="446036" y="-10540"/>
                  <a:pt x="647919" y="0"/>
                </a:cubicBezTo>
                <a:cubicBezTo>
                  <a:pt x="849803" y="10540"/>
                  <a:pt x="919190" y="20327"/>
                  <a:pt x="1101836" y="0"/>
                </a:cubicBezTo>
                <a:cubicBezTo>
                  <a:pt x="1284482" y="-20327"/>
                  <a:pt x="1562313" y="5128"/>
                  <a:pt x="1928372" y="0"/>
                </a:cubicBezTo>
                <a:cubicBezTo>
                  <a:pt x="2294431" y="-5128"/>
                  <a:pt x="2365848" y="-12816"/>
                  <a:pt x="2531337" y="0"/>
                </a:cubicBezTo>
                <a:cubicBezTo>
                  <a:pt x="2696827" y="12816"/>
                  <a:pt x="2902577" y="-25220"/>
                  <a:pt x="3134302" y="0"/>
                </a:cubicBezTo>
                <a:cubicBezTo>
                  <a:pt x="3366028" y="25220"/>
                  <a:pt x="3601704" y="6006"/>
                  <a:pt x="3960838" y="0"/>
                </a:cubicBezTo>
                <a:cubicBezTo>
                  <a:pt x="4319972" y="-6006"/>
                  <a:pt x="4329620" y="-24286"/>
                  <a:pt x="4489279" y="0"/>
                </a:cubicBezTo>
                <a:cubicBezTo>
                  <a:pt x="4648938" y="24286"/>
                  <a:pt x="5071314" y="-39915"/>
                  <a:pt x="5315816" y="0"/>
                </a:cubicBezTo>
                <a:cubicBezTo>
                  <a:pt x="5560318" y="39915"/>
                  <a:pt x="5837280" y="-35623"/>
                  <a:pt x="6142352" y="0"/>
                </a:cubicBezTo>
                <a:cubicBezTo>
                  <a:pt x="6447424" y="35623"/>
                  <a:pt x="6499212" y="6364"/>
                  <a:pt x="6819840" y="0"/>
                </a:cubicBezTo>
                <a:cubicBezTo>
                  <a:pt x="7140468" y="-6364"/>
                  <a:pt x="7288450" y="32262"/>
                  <a:pt x="7497329" y="0"/>
                </a:cubicBezTo>
                <a:cubicBezTo>
                  <a:pt x="7523345" y="-3261"/>
                  <a:pt x="7542929" y="22133"/>
                  <a:pt x="7542283" y="44954"/>
                </a:cubicBezTo>
                <a:cubicBezTo>
                  <a:pt x="7540478" y="146246"/>
                  <a:pt x="7533171" y="343928"/>
                  <a:pt x="7542283" y="446504"/>
                </a:cubicBezTo>
                <a:lnTo>
                  <a:pt x="7542283" y="446504"/>
                </a:lnTo>
                <a:cubicBezTo>
                  <a:pt x="7408681" y="435735"/>
                  <a:pt x="7061211" y="418593"/>
                  <a:pt x="6932044" y="446504"/>
                </a:cubicBezTo>
                <a:cubicBezTo>
                  <a:pt x="6802877" y="474415"/>
                  <a:pt x="6439965" y="440325"/>
                  <a:pt x="6246382" y="446504"/>
                </a:cubicBezTo>
                <a:cubicBezTo>
                  <a:pt x="6052799" y="452683"/>
                  <a:pt x="5832800" y="451066"/>
                  <a:pt x="5485297" y="446504"/>
                </a:cubicBezTo>
                <a:cubicBezTo>
                  <a:pt x="5137794" y="441942"/>
                  <a:pt x="5011019" y="409879"/>
                  <a:pt x="4724212" y="446504"/>
                </a:cubicBezTo>
                <a:cubicBezTo>
                  <a:pt x="4437405" y="483129"/>
                  <a:pt x="4257096" y="418978"/>
                  <a:pt x="3963127" y="446504"/>
                </a:cubicBezTo>
                <a:cubicBezTo>
                  <a:pt x="3669158" y="474030"/>
                  <a:pt x="3717766" y="429071"/>
                  <a:pt x="3503733" y="446504"/>
                </a:cubicBezTo>
                <a:cubicBezTo>
                  <a:pt x="3289700" y="463937"/>
                  <a:pt x="3134806" y="471785"/>
                  <a:pt x="2968917" y="446504"/>
                </a:cubicBezTo>
                <a:cubicBezTo>
                  <a:pt x="2803028" y="421223"/>
                  <a:pt x="2536884" y="437758"/>
                  <a:pt x="2207832" y="446504"/>
                </a:cubicBezTo>
                <a:cubicBezTo>
                  <a:pt x="1878780" y="455250"/>
                  <a:pt x="1801038" y="423765"/>
                  <a:pt x="1597593" y="446504"/>
                </a:cubicBezTo>
                <a:cubicBezTo>
                  <a:pt x="1394148" y="469243"/>
                  <a:pt x="1288849" y="433397"/>
                  <a:pt x="1062776" y="446504"/>
                </a:cubicBezTo>
                <a:cubicBezTo>
                  <a:pt x="836703" y="459611"/>
                  <a:pt x="233267" y="396001"/>
                  <a:pt x="0" y="446504"/>
                </a:cubicBezTo>
                <a:lnTo>
                  <a:pt x="0" y="446504"/>
                </a:lnTo>
                <a:cubicBezTo>
                  <a:pt x="3197" y="349068"/>
                  <a:pt x="15548" y="242368"/>
                  <a:pt x="0" y="44954"/>
                </a:cubicBezTo>
                <a:cubicBezTo>
                  <a:pt x="-2391" y="24927"/>
                  <a:pt x="18925" y="-1595"/>
                  <a:pt x="44954" y="0"/>
                </a:cubicBezTo>
                <a:close/>
              </a:path>
            </a:pathLst>
          </a:custGeom>
          <a:solidFill>
            <a:schemeClr val="bg1">
              <a:lumMod val="95000"/>
            </a:schemeClr>
          </a:solidFill>
          <a:ln>
            <a:noFill/>
            <a:round/>
            <a:extLst>
              <a:ext uri="{C807C97D-BFC1-408E-A445-0C87EB9F89A2}">
                <ask:lineSketchStyleProps xmlns:ask="http://schemas.microsoft.com/office/drawing/2018/sketchyshapes" sd="1219033472">
                  <a:prstGeom prst="round2SameRect">
                    <a:avLst>
                      <a:gd name="adj1" fmla="val 10068"/>
                      <a:gd name="adj2" fmla="val 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 name="Rectangle 3">
            <a:extLst>
              <a:ext uri="{FF2B5EF4-FFF2-40B4-BE49-F238E27FC236}">
                <a16:creationId xmlns:a16="http://schemas.microsoft.com/office/drawing/2014/main" id="{A4095EB4-6C48-EB44-65A2-02282530D0D4}"/>
              </a:ext>
            </a:extLst>
          </p:cNvPr>
          <p:cNvSpPr/>
          <p:nvPr/>
        </p:nvSpPr>
        <p:spPr>
          <a:xfrm>
            <a:off x="738122" y="2453562"/>
            <a:ext cx="7747510" cy="251831"/>
          </a:xfrm>
          <a:prstGeom prst="rect">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kumimoji="0" lang="en-US" sz="1300" b="1" i="0" u="none" strike="noStrike" kern="1200" cap="none" spc="0" normalizeH="0" baseline="0" noProof="0">
                <a:ln>
                  <a:noFill/>
                </a:ln>
                <a:effectLst/>
                <a:uLnTx/>
                <a:uFillTx/>
                <a:latin typeface="Aptos" panose="020B0004020202020204"/>
              </a:rPr>
              <a:t>Distribution of 8th Graders Across Math Courses, by Student Groups</a:t>
            </a:r>
          </a:p>
        </p:txBody>
      </p:sp>
      <p:pic>
        <p:nvPicPr>
          <p:cNvPr id="9" name="Picture 8">
            <a:extLst>
              <a:ext uri="{FF2B5EF4-FFF2-40B4-BE49-F238E27FC236}">
                <a16:creationId xmlns:a16="http://schemas.microsoft.com/office/drawing/2014/main" id="{55758C5E-C29C-D02E-0903-218044D18567}"/>
              </a:ext>
            </a:extLst>
          </p:cNvPr>
          <p:cNvPicPr>
            <a:picLocks noChangeAspect="1"/>
          </p:cNvPicPr>
          <p:nvPr/>
        </p:nvPicPr>
        <p:blipFill>
          <a:blip r:embed="rId7"/>
          <a:stretch>
            <a:fillRect/>
          </a:stretch>
        </p:blipFill>
        <p:spPr>
          <a:xfrm>
            <a:off x="642097" y="1541402"/>
            <a:ext cx="671668" cy="658368"/>
          </a:xfrm>
          <a:prstGeom prst="rect">
            <a:avLst/>
          </a:prstGeom>
        </p:spPr>
      </p:pic>
      <p:graphicFrame>
        <p:nvGraphicFramePr>
          <p:cNvPr id="8" name="Chart 7">
            <a:extLst>
              <a:ext uri="{FF2B5EF4-FFF2-40B4-BE49-F238E27FC236}">
                <a16:creationId xmlns:a16="http://schemas.microsoft.com/office/drawing/2014/main" id="{63E5C5DC-C1CC-9A36-C6B4-B4852EC988EE}"/>
              </a:ext>
            </a:extLst>
          </p:cNvPr>
          <p:cNvGraphicFramePr/>
          <p:nvPr>
            <p:extLst>
              <p:ext uri="{D42A27DB-BD31-4B8C-83A1-F6EECF244321}">
                <p14:modId xmlns:p14="http://schemas.microsoft.com/office/powerpoint/2010/main" val="637733828"/>
              </p:ext>
            </p:extLst>
          </p:nvPr>
        </p:nvGraphicFramePr>
        <p:xfrm>
          <a:off x="4259492" y="2880075"/>
          <a:ext cx="4053826" cy="3144245"/>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1" name="Chart 10">
            <a:extLst>
              <a:ext uri="{FF2B5EF4-FFF2-40B4-BE49-F238E27FC236}">
                <a16:creationId xmlns:a16="http://schemas.microsoft.com/office/drawing/2014/main" id="{0BF966D3-C267-CF30-D2C9-830915622260}"/>
              </a:ext>
            </a:extLst>
          </p:cNvPr>
          <p:cNvGraphicFramePr/>
          <p:nvPr>
            <p:extLst>
              <p:ext uri="{D42A27DB-BD31-4B8C-83A1-F6EECF244321}">
                <p14:modId xmlns:p14="http://schemas.microsoft.com/office/powerpoint/2010/main" val="630272382"/>
              </p:ext>
            </p:extLst>
          </p:nvPr>
        </p:nvGraphicFramePr>
        <p:xfrm>
          <a:off x="364198" y="2961627"/>
          <a:ext cx="4049452" cy="3144247"/>
        </p:xfrm>
        <a:graphic>
          <a:graphicData uri="http://schemas.openxmlformats.org/drawingml/2006/chart">
            <c:chart xmlns:c="http://schemas.openxmlformats.org/drawingml/2006/chart" xmlns:r="http://schemas.openxmlformats.org/officeDocument/2006/relationships" r:id="rId9"/>
          </a:graphicData>
        </a:graphic>
      </p:graphicFrame>
      <p:cxnSp>
        <p:nvCxnSpPr>
          <p:cNvPr id="6" name="Straight Connector 5">
            <a:extLst>
              <a:ext uri="{FF2B5EF4-FFF2-40B4-BE49-F238E27FC236}">
                <a16:creationId xmlns:a16="http://schemas.microsoft.com/office/drawing/2014/main" id="{FE66D989-C297-6F8B-36D7-6DE83C77EE0F}"/>
              </a:ext>
            </a:extLst>
          </p:cNvPr>
          <p:cNvCxnSpPr>
            <a:cxnSpLocks/>
          </p:cNvCxnSpPr>
          <p:nvPr/>
        </p:nvCxnSpPr>
        <p:spPr>
          <a:xfrm>
            <a:off x="1241317" y="4079334"/>
            <a:ext cx="624052"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8AA5BB5-73CC-5B7B-3DA3-F4B5E49835FB}"/>
              </a:ext>
            </a:extLst>
          </p:cNvPr>
          <p:cNvCxnSpPr>
            <a:cxnSpLocks/>
          </p:cNvCxnSpPr>
          <p:nvPr/>
        </p:nvCxnSpPr>
        <p:spPr>
          <a:xfrm>
            <a:off x="2336692" y="4431759"/>
            <a:ext cx="624052"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6191E0C-0296-3ABA-DAB4-B0932BE4756D}"/>
              </a:ext>
            </a:extLst>
          </p:cNvPr>
          <p:cNvCxnSpPr>
            <a:cxnSpLocks/>
          </p:cNvCxnSpPr>
          <p:nvPr/>
        </p:nvCxnSpPr>
        <p:spPr>
          <a:xfrm>
            <a:off x="3413017" y="3529518"/>
            <a:ext cx="624052"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38618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40000" sy="40000" flip="none" algn="tl"/>
        </a:blipFill>
        <a:effectLst/>
      </p:bgPr>
    </p:bg>
    <p:spTree>
      <p:nvGrpSpPr>
        <p:cNvPr id="1" name="">
          <a:extLst>
            <a:ext uri="{FF2B5EF4-FFF2-40B4-BE49-F238E27FC236}">
              <a16:creationId xmlns:a16="http://schemas.microsoft.com/office/drawing/2014/main" id="{F26D72A1-FA75-CC05-9B7C-D5AE14151743}"/>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CAC7C08-4B1D-CE2A-376A-CD1AA3053B0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4" name="think-cell data - do not delete" hidden="1">
                        <a:extLst>
                          <a:ext uri="{FF2B5EF4-FFF2-40B4-BE49-F238E27FC236}">
                            <a16:creationId xmlns:a16="http://schemas.microsoft.com/office/drawing/2014/main" id="{8CAC7C08-4B1D-CE2A-376A-CD1AA3053B0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39F77B0A-4D04-335D-C9EC-6BFB938F8636}"/>
              </a:ext>
            </a:extLst>
          </p:cNvPr>
          <p:cNvSpPr txBox="1"/>
          <p:nvPr/>
        </p:nvSpPr>
        <p:spPr>
          <a:xfrm>
            <a:off x="5038725" y="332422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C687E84-2D4A-9E7F-7A33-A9536795E5BE}"/>
              </a:ext>
            </a:extLst>
          </p:cNvPr>
          <p:cNvSpPr txBox="1"/>
          <p:nvPr/>
        </p:nvSpPr>
        <p:spPr>
          <a:xfrm>
            <a:off x="1030142" y="1275395"/>
            <a:ext cx="7818399" cy="4097660"/>
          </a:xfrm>
          <a:prstGeom prst="rect">
            <a:avLst/>
          </a:prstGeom>
          <a:noFill/>
        </p:spPr>
        <p:txBody>
          <a:bodyPr wrap="square" rtlCol="0">
            <a:spAutoFit/>
          </a:bodyPr>
          <a:lstStyle/>
          <a:p>
            <a:pPr marL="0" marR="0" lvl="0" indent="0" algn="l" defTabSz="914400" rtl="0" eaLnBrk="1" fontAlgn="auto" latinLnBrk="0" hangingPunct="1">
              <a:lnSpc>
                <a:spcPts val="15600"/>
              </a:lnSpc>
              <a:spcBef>
                <a:spcPts val="0"/>
              </a:spcBef>
              <a:spcAft>
                <a:spcPts val="0"/>
              </a:spcAft>
              <a:buClrTx/>
              <a:buSzTx/>
              <a:buFontTx/>
              <a:buNone/>
              <a:tabLst/>
              <a:defRPr/>
            </a:pPr>
            <a:r>
              <a:rPr kumimoji="0" lang="en-US" sz="15000" b="1" i="0" u="none" strike="noStrike" kern="1200" cap="none" spc="0" normalizeH="0" baseline="0" noProof="0">
                <a:ln>
                  <a:noFill/>
                </a:ln>
                <a:solidFill>
                  <a:srgbClr val="002060"/>
                </a:solidFill>
                <a:effectLst/>
                <a:uLnTx/>
                <a:uFillTx/>
                <a:latin typeface="Aptos" panose="020B0004020202020204" pitchFamily="34" charset="0"/>
                <a:ea typeface="+mn-ea"/>
                <a:cs typeface="+mn-cs"/>
              </a:rPr>
              <a:t>Meeting Two</a:t>
            </a:r>
          </a:p>
        </p:txBody>
      </p:sp>
      <p:pic>
        <p:nvPicPr>
          <p:cNvPr id="27" name="Graphic 26" descr="Bookmark with solid fill">
            <a:extLst>
              <a:ext uri="{FF2B5EF4-FFF2-40B4-BE49-F238E27FC236}">
                <a16:creationId xmlns:a16="http://schemas.microsoft.com/office/drawing/2014/main" id="{C827804A-F67F-5A4F-905D-3BC179547B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06188" y="-320633"/>
            <a:ext cx="1831069" cy="1977532"/>
          </a:xfrm>
          <a:prstGeom prst="rect">
            <a:avLst/>
          </a:prstGeom>
        </p:spPr>
      </p:pic>
      <p:sp>
        <p:nvSpPr>
          <p:cNvPr id="28" name="Slide Number Placeholder 27">
            <a:extLst>
              <a:ext uri="{FF2B5EF4-FFF2-40B4-BE49-F238E27FC236}">
                <a16:creationId xmlns:a16="http://schemas.microsoft.com/office/drawing/2014/main" id="{1F44936C-9809-4403-C6CD-5457F2EF92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615726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a:extLst>
            <a:ext uri="{FF2B5EF4-FFF2-40B4-BE49-F238E27FC236}">
              <a16:creationId xmlns:a16="http://schemas.microsoft.com/office/drawing/2014/main" id="{89EC8FB6-50E0-0E8F-7A31-BE166A90BF08}"/>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3C612D53-B0B9-8987-D3F2-B67768A36C8F}"/>
              </a:ext>
            </a:extLst>
          </p:cNvPr>
          <p:cNvPicPr>
            <a:picLocks noChangeAspect="1"/>
          </p:cNvPicPr>
          <p:nvPr/>
        </p:nvPicPr>
        <p:blipFill>
          <a:blip r:embed="rId3"/>
          <a:srcRect l="23992" t="8263" r="29286" b="-479"/>
          <a:stretch/>
        </p:blipFill>
        <p:spPr>
          <a:xfrm>
            <a:off x="7914807" y="1253274"/>
            <a:ext cx="4277193" cy="5633973"/>
          </a:xfrm>
          <a:prstGeom prst="rect">
            <a:avLst/>
          </a:prstGeom>
        </p:spPr>
      </p:pic>
      <p:pic>
        <p:nvPicPr>
          <p:cNvPr id="8" name="Picture 7">
            <a:extLst>
              <a:ext uri="{FF2B5EF4-FFF2-40B4-BE49-F238E27FC236}">
                <a16:creationId xmlns:a16="http://schemas.microsoft.com/office/drawing/2014/main" id="{B214DEE5-EFD2-1ED1-682C-EB8B81F02316}"/>
              </a:ext>
            </a:extLst>
          </p:cNvPr>
          <p:cNvPicPr>
            <a:picLocks noChangeAspect="1"/>
          </p:cNvPicPr>
          <p:nvPr/>
        </p:nvPicPr>
        <p:blipFill>
          <a:blip r:embed="rId4"/>
          <a:stretch>
            <a:fillRect/>
          </a:stretch>
        </p:blipFill>
        <p:spPr>
          <a:xfrm>
            <a:off x="590177" y="1767408"/>
            <a:ext cx="615985" cy="632965"/>
          </a:xfrm>
          <a:prstGeom prst="rect">
            <a:avLst/>
          </a:prstGeom>
        </p:spPr>
      </p:pic>
      <p:sp>
        <p:nvSpPr>
          <p:cNvPr id="7" name="Rectangle 6">
            <a:extLst>
              <a:ext uri="{FF2B5EF4-FFF2-40B4-BE49-F238E27FC236}">
                <a16:creationId xmlns:a16="http://schemas.microsoft.com/office/drawing/2014/main" id="{A33E9721-D552-2518-3422-E4498C425A1D}"/>
              </a:ext>
            </a:extLst>
          </p:cNvPr>
          <p:cNvSpPr/>
          <p:nvPr/>
        </p:nvSpPr>
        <p:spPr>
          <a:xfrm>
            <a:off x="-4" y="0"/>
            <a:ext cx="12192003" cy="1313732"/>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think-cell data - do not delete" hidden="1">
            <a:extLst>
              <a:ext uri="{FF2B5EF4-FFF2-40B4-BE49-F238E27FC236}">
                <a16:creationId xmlns:a16="http://schemas.microsoft.com/office/drawing/2014/main" id="{3C2833E3-0412-8390-5898-E070C1ACBEC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04" imgH="403" progId="TCLayout.ActiveDocument.1">
                  <p:embed/>
                </p:oleObj>
              </mc:Choice>
              <mc:Fallback>
                <p:oleObj name="think-cell Slide" r:id="rId5" imgW="404" imgH="403" progId="TCLayout.ActiveDocument.1">
                  <p:embed/>
                  <p:pic>
                    <p:nvPicPr>
                      <p:cNvPr id="4" name="think-cell data - do not delete" hidden="1">
                        <a:extLst>
                          <a:ext uri="{FF2B5EF4-FFF2-40B4-BE49-F238E27FC236}">
                            <a16:creationId xmlns:a16="http://schemas.microsoft.com/office/drawing/2014/main" id="{3C2833E3-0412-8390-5898-E070C1ACBEC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C7B1F94F-6186-93CC-DF6C-21F6981817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11" name="Title 1">
            <a:extLst>
              <a:ext uri="{FF2B5EF4-FFF2-40B4-BE49-F238E27FC236}">
                <a16:creationId xmlns:a16="http://schemas.microsoft.com/office/drawing/2014/main" id="{BBA7F92C-7AE4-D202-CB39-22A4FC60DCDB}"/>
              </a:ext>
            </a:extLst>
          </p:cNvPr>
          <p:cNvSpPr txBox="1">
            <a:spLocks/>
          </p:cNvSpPr>
          <p:nvPr/>
        </p:nvSpPr>
        <p:spPr>
          <a:xfrm>
            <a:off x="354775" y="266572"/>
            <a:ext cx="10154888"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en-US" sz="1200" b="1" i="0" u="none" strike="noStrike" kern="1200" cap="none" spc="100" normalizeH="0" baseline="0" noProof="0">
                <a:ln>
                  <a:noFill/>
                </a:ln>
                <a:solidFill>
                  <a:srgbClr val="003057"/>
                </a:solidFill>
                <a:effectLst/>
                <a:uLnTx/>
                <a:uFillTx/>
                <a:latin typeface="Aptos ExtraBold" panose="020B0004020202020204" pitchFamily="34" charset="0"/>
                <a:ea typeface="+mj-ea"/>
                <a:cs typeface="+mj-cs"/>
              </a:rPr>
              <a:t>NOTES FOR FACILITATORS </a:t>
            </a:r>
          </a:p>
          <a:p>
            <a:pPr marL="0" marR="0" lvl="0" indent="0" algn="l" defTabSz="914400" rtl="0" eaLnBrk="1" fontAlgn="auto" latinLnBrk="0" hangingPunct="1">
              <a:lnSpc>
                <a:spcPts val="2940"/>
              </a:lnSpc>
              <a:spcBef>
                <a:spcPts val="1200"/>
              </a:spcBef>
              <a:spcAft>
                <a:spcPts val="0"/>
              </a:spcAft>
              <a:buClrTx/>
              <a:buSzTx/>
              <a:buFontTx/>
              <a:buNone/>
              <a:tabLst/>
              <a:defRPr/>
            </a:pPr>
            <a:r>
              <a:rPr kumimoji="0" lang="en-US" sz="4000" b="1" i="0" u="none" strike="noStrike" kern="1200" cap="none" spc="0" normalizeH="0" baseline="0" noProof="0">
                <a:ln>
                  <a:noFill/>
                </a:ln>
                <a:solidFill>
                  <a:srgbClr val="003057"/>
                </a:solidFill>
                <a:effectLst/>
                <a:uLnTx/>
                <a:uFillTx/>
                <a:latin typeface="Aptos" panose="020B0004020202020204" pitchFamily="34" charset="0"/>
                <a:ea typeface="+mj-ea"/>
                <a:cs typeface="+mj-cs"/>
              </a:rPr>
              <a:t>What’s Included in This Deck</a:t>
            </a:r>
            <a:endParaRPr kumimoji="0" lang="en-US" sz="4000" b="0" i="0" u="none" strike="noStrike" kern="1200" cap="none" spc="0" normalizeH="0" baseline="0" noProof="0">
              <a:ln>
                <a:noFill/>
              </a:ln>
              <a:solidFill>
                <a:srgbClr val="003057"/>
              </a:solidFill>
              <a:effectLst/>
              <a:uLnTx/>
              <a:uFillTx/>
              <a:latin typeface="Aptos Narrow" panose="020B0004020202020204" pitchFamily="34" charset="0"/>
              <a:ea typeface="+mj-ea"/>
              <a:cs typeface="+mj-cs"/>
            </a:endParaRPr>
          </a:p>
        </p:txBody>
      </p:sp>
      <p:sp>
        <p:nvSpPr>
          <p:cNvPr id="3" name="TextBox 2">
            <a:extLst>
              <a:ext uri="{FF2B5EF4-FFF2-40B4-BE49-F238E27FC236}">
                <a16:creationId xmlns:a16="http://schemas.microsoft.com/office/drawing/2014/main" id="{032B6694-1500-2C0D-EE9B-8C632FF4F593}"/>
              </a:ext>
            </a:extLst>
          </p:cNvPr>
          <p:cNvSpPr txBox="1"/>
          <p:nvPr/>
        </p:nvSpPr>
        <p:spPr>
          <a:xfrm>
            <a:off x="1379033" y="1810945"/>
            <a:ext cx="5730684" cy="4298613"/>
          </a:xfrm>
          <a:prstGeom prst="rect">
            <a:avLst/>
          </a:prstGeom>
          <a:noFill/>
        </p:spPr>
        <p:txBody>
          <a:bodyPr wrap="square" lIns="91440" tIns="45720" rIns="91440" bIns="45720" anchor="t">
            <a:spAutoFit/>
          </a:bodyPr>
          <a:lstStyle/>
          <a:p>
            <a:pPr marL="0" marR="0" lvl="0" indent="0" algn="l" defTabSz="914400" rtl="0" eaLnBrk="1" fontAlgn="base" latinLnBrk="0" hangingPunct="1">
              <a:lnSpc>
                <a:spcPct val="100000"/>
              </a:lnSpc>
              <a:spcBef>
                <a:spcPts val="4000"/>
              </a:spcBef>
              <a:spcAft>
                <a:spcPts val="40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a:ea typeface="+mn-ea"/>
                <a:cs typeface="+mn-cs"/>
              </a:rPr>
              <a:t>Presentation slides for five meetings.</a:t>
            </a:r>
            <a:r>
              <a:rPr kumimoji="0" lang="en-US" sz="2000" b="0" i="0" u="none" strike="noStrike" kern="1200" cap="none" spc="0" normalizeH="0" baseline="0" noProof="0">
                <a:ln>
                  <a:noFill/>
                </a:ln>
                <a:solidFill>
                  <a:prstClr val="black"/>
                </a:solidFill>
                <a:effectLst/>
                <a:uLnTx/>
                <a:uFillTx/>
                <a:latin typeface="Aptos"/>
                <a:ea typeface="+mn-ea"/>
                <a:cs typeface="+mn-cs"/>
              </a:rPr>
              <a:t> As you prepare for meetings 2-5, you'll need to add or remove slides to customize your deck. Yellow boxes denote areas that you should customize.</a:t>
            </a:r>
          </a:p>
          <a:p>
            <a:pPr marL="0" marR="0" lvl="0" indent="0" algn="l" defTabSz="914400" rtl="0" eaLnBrk="1" fontAlgn="base" latinLnBrk="0" hangingPunct="1">
              <a:lnSpc>
                <a:spcPct val="100000"/>
              </a:lnSpc>
              <a:spcBef>
                <a:spcPts val="4000"/>
              </a:spcBef>
              <a:spcAft>
                <a:spcPts val="40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a:ea typeface="+mn-ea"/>
                <a:cs typeface="+mn-cs"/>
              </a:rPr>
              <a:t>Facilitator-only slides, including important prework.</a:t>
            </a:r>
            <a:r>
              <a:rPr kumimoji="0" lang="en-US" sz="2000" b="0" i="0" u="none" strike="noStrike" kern="1200" cap="none" spc="0" normalizeH="0" baseline="0" noProof="0">
                <a:ln>
                  <a:noFill/>
                </a:ln>
                <a:solidFill>
                  <a:prstClr val="black"/>
                </a:solidFill>
                <a:effectLst/>
                <a:uLnTx/>
                <a:uFillTx/>
                <a:latin typeface="Aptos"/>
                <a:ea typeface="+mn-ea"/>
                <a:cs typeface="+mn-cs"/>
              </a:rPr>
              <a:t> Look out for yellow facilitator-facing slides (like this one!) that will walk you through prework and presentation notes.</a:t>
            </a:r>
          </a:p>
          <a:p>
            <a:pPr marL="0" marR="0" lvl="0" indent="0" algn="l" defTabSz="914400" rtl="0" eaLnBrk="1" fontAlgn="base" latinLnBrk="0" hangingPunct="1">
              <a:lnSpc>
                <a:spcPct val="100000"/>
              </a:lnSpc>
              <a:spcBef>
                <a:spcPts val="4000"/>
              </a:spcBef>
              <a:spcAft>
                <a:spcPts val="40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a:ea typeface="+mn-ea"/>
                <a:cs typeface="+mn-cs"/>
              </a:rPr>
              <a:t>Slides with additional resources</a:t>
            </a:r>
            <a:r>
              <a:rPr kumimoji="0" lang="en-US" sz="2000" b="0" i="0" u="none" strike="noStrike" kern="1200" cap="none" spc="0" normalizeH="0" baseline="0" noProof="0">
                <a:ln>
                  <a:noFill/>
                </a:ln>
                <a:solidFill>
                  <a:prstClr val="black"/>
                </a:solidFill>
                <a:effectLst/>
                <a:uLnTx/>
                <a:uFillTx/>
                <a:latin typeface="Aptos"/>
                <a:ea typeface="+mn-ea"/>
                <a:cs typeface="+mn-cs"/>
              </a:rPr>
              <a:t> and guidance beyond these five meetings.</a:t>
            </a:r>
          </a:p>
        </p:txBody>
      </p:sp>
      <p:sp>
        <p:nvSpPr>
          <p:cNvPr id="9" name="Rectangle 8">
            <a:extLst>
              <a:ext uri="{FF2B5EF4-FFF2-40B4-BE49-F238E27FC236}">
                <a16:creationId xmlns:a16="http://schemas.microsoft.com/office/drawing/2014/main" id="{84387B01-F1EB-B8AD-9923-0CE92F7AB93E}"/>
              </a:ext>
            </a:extLst>
          </p:cNvPr>
          <p:cNvSpPr/>
          <p:nvPr/>
        </p:nvSpPr>
        <p:spPr>
          <a:xfrm>
            <a:off x="778037" y="1988205"/>
            <a:ext cx="270244" cy="312201"/>
          </a:xfrm>
          <a:prstGeom prst="rect">
            <a:avLst/>
          </a:prstGeom>
          <a:noFill/>
        </p:spPr>
        <p:txBody>
          <a:bodyPr wrap="square" lIns="91440" tIns="45720" rIns="91440" bIns="45720">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400" b="1" i="0" u="none" strike="noStrike" kern="1200" cap="none" spc="0" normalizeH="0" baseline="0" noProof="0">
                <a:ln w="1270">
                  <a:noFill/>
                  <a:prstDash val="solid"/>
                </a:ln>
                <a:solidFill>
                  <a:srgbClr val="FFFFFF"/>
                </a:solidFill>
                <a:effectLst>
                  <a:outerShdw blurRad="124841" dir="4468936" sx="106829" sy="106829" algn="tl" rotWithShape="0">
                    <a:prstClr val="black"/>
                  </a:outerShdw>
                </a:effectLst>
                <a:uLnTx/>
                <a:uFillTx/>
                <a:latin typeface="Aptos" panose="020B0004020202020204" pitchFamily="34" charset="0"/>
                <a:ea typeface="+mn-ea"/>
                <a:cs typeface="+mn-cs"/>
              </a:rPr>
              <a:t>1</a:t>
            </a:r>
          </a:p>
        </p:txBody>
      </p:sp>
      <p:pic>
        <p:nvPicPr>
          <p:cNvPr id="10" name="Picture 9">
            <a:extLst>
              <a:ext uri="{FF2B5EF4-FFF2-40B4-BE49-F238E27FC236}">
                <a16:creationId xmlns:a16="http://schemas.microsoft.com/office/drawing/2014/main" id="{7551A512-635E-AAF4-F9D6-DB93E7C98AB9}"/>
              </a:ext>
            </a:extLst>
          </p:cNvPr>
          <p:cNvPicPr>
            <a:picLocks noChangeAspect="1"/>
          </p:cNvPicPr>
          <p:nvPr/>
        </p:nvPicPr>
        <p:blipFill>
          <a:blip r:embed="rId4"/>
          <a:stretch>
            <a:fillRect/>
          </a:stretch>
        </p:blipFill>
        <p:spPr>
          <a:xfrm>
            <a:off x="575187" y="3552253"/>
            <a:ext cx="615985" cy="632965"/>
          </a:xfrm>
          <a:prstGeom prst="rect">
            <a:avLst/>
          </a:prstGeom>
        </p:spPr>
      </p:pic>
      <p:sp>
        <p:nvSpPr>
          <p:cNvPr id="12" name="Rectangle 11">
            <a:extLst>
              <a:ext uri="{FF2B5EF4-FFF2-40B4-BE49-F238E27FC236}">
                <a16:creationId xmlns:a16="http://schemas.microsoft.com/office/drawing/2014/main" id="{6006E8D8-10BE-0804-EB43-C586AC9383AB}"/>
              </a:ext>
            </a:extLst>
          </p:cNvPr>
          <p:cNvSpPr/>
          <p:nvPr/>
        </p:nvSpPr>
        <p:spPr>
          <a:xfrm>
            <a:off x="763047" y="3758060"/>
            <a:ext cx="270244" cy="312201"/>
          </a:xfrm>
          <a:prstGeom prst="rect">
            <a:avLst/>
          </a:prstGeom>
          <a:noFill/>
        </p:spPr>
        <p:txBody>
          <a:bodyPr wrap="square" lIns="91440" tIns="45720" rIns="91440" bIns="45720">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400" b="1" i="0" u="none" strike="noStrike" kern="1200" cap="none" spc="0" normalizeH="0" baseline="0" noProof="0">
                <a:ln w="1270">
                  <a:noFill/>
                  <a:prstDash val="solid"/>
                </a:ln>
                <a:solidFill>
                  <a:srgbClr val="FFFFFF"/>
                </a:solidFill>
                <a:effectLst>
                  <a:outerShdw blurRad="124841" dir="4468936" sx="106829" sy="106829" algn="tl" rotWithShape="0">
                    <a:prstClr val="black"/>
                  </a:outerShdw>
                </a:effectLst>
                <a:uLnTx/>
                <a:uFillTx/>
                <a:latin typeface="Aptos" panose="020B0004020202020204" pitchFamily="34" charset="0"/>
                <a:ea typeface="+mn-ea"/>
                <a:cs typeface="+mn-cs"/>
              </a:rPr>
              <a:t>2</a:t>
            </a:r>
          </a:p>
        </p:txBody>
      </p:sp>
      <p:pic>
        <p:nvPicPr>
          <p:cNvPr id="13" name="Picture 12">
            <a:extLst>
              <a:ext uri="{FF2B5EF4-FFF2-40B4-BE49-F238E27FC236}">
                <a16:creationId xmlns:a16="http://schemas.microsoft.com/office/drawing/2014/main" id="{036648E1-3401-3905-02FC-FD4B6301F878}"/>
              </a:ext>
            </a:extLst>
          </p:cNvPr>
          <p:cNvPicPr>
            <a:picLocks noChangeAspect="1"/>
          </p:cNvPicPr>
          <p:nvPr/>
        </p:nvPicPr>
        <p:blipFill>
          <a:blip r:embed="rId4"/>
          <a:stretch>
            <a:fillRect/>
          </a:stretch>
        </p:blipFill>
        <p:spPr>
          <a:xfrm>
            <a:off x="590177" y="5323370"/>
            <a:ext cx="615985" cy="632965"/>
          </a:xfrm>
          <a:prstGeom prst="rect">
            <a:avLst/>
          </a:prstGeom>
        </p:spPr>
      </p:pic>
      <p:sp>
        <p:nvSpPr>
          <p:cNvPr id="14" name="Rectangle 13">
            <a:extLst>
              <a:ext uri="{FF2B5EF4-FFF2-40B4-BE49-F238E27FC236}">
                <a16:creationId xmlns:a16="http://schemas.microsoft.com/office/drawing/2014/main" id="{015CE85E-3F7C-021F-1028-8392FAA1406C}"/>
              </a:ext>
            </a:extLst>
          </p:cNvPr>
          <p:cNvSpPr/>
          <p:nvPr/>
        </p:nvSpPr>
        <p:spPr>
          <a:xfrm>
            <a:off x="763047" y="5529177"/>
            <a:ext cx="270244" cy="312201"/>
          </a:xfrm>
          <a:prstGeom prst="rect">
            <a:avLst/>
          </a:prstGeom>
          <a:noFill/>
        </p:spPr>
        <p:txBody>
          <a:bodyPr wrap="square" lIns="91440" tIns="45720" rIns="91440" bIns="45720">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400" b="1" i="0" u="none" strike="noStrike" kern="1200" cap="none" spc="0" normalizeH="0" baseline="0" noProof="0">
                <a:ln w="1270">
                  <a:noFill/>
                  <a:prstDash val="solid"/>
                </a:ln>
                <a:solidFill>
                  <a:srgbClr val="FFFFFF"/>
                </a:solidFill>
                <a:effectLst>
                  <a:outerShdw blurRad="124841" dir="4468936" sx="106829" sy="106829" algn="tl" rotWithShape="0">
                    <a:prstClr val="black"/>
                  </a:outerShdw>
                </a:effectLst>
                <a:uLnTx/>
                <a:uFillTx/>
                <a:latin typeface="Aptos" panose="020B0004020202020204" pitchFamily="34" charset="0"/>
                <a:ea typeface="+mn-ea"/>
                <a:cs typeface="+mn-cs"/>
              </a:rPr>
              <a:t>3</a:t>
            </a:r>
          </a:p>
        </p:txBody>
      </p:sp>
    </p:spTree>
    <p:extLst>
      <p:ext uri="{BB962C8B-B14F-4D97-AF65-F5344CB8AC3E}">
        <p14:creationId xmlns:p14="http://schemas.microsoft.com/office/powerpoint/2010/main" val="2935869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a:extLst>
            <a:ext uri="{FF2B5EF4-FFF2-40B4-BE49-F238E27FC236}">
              <a16:creationId xmlns:a16="http://schemas.microsoft.com/office/drawing/2014/main" id="{982203B6-7EEB-5F22-AD85-4872FDD28C10}"/>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4260DCF8-5F07-F869-9D82-E87BB89CFCD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4" name="think-cell data - do not delete" hidden="1">
                        <a:extLst>
                          <a:ext uri="{FF2B5EF4-FFF2-40B4-BE49-F238E27FC236}">
                            <a16:creationId xmlns:a16="http://schemas.microsoft.com/office/drawing/2014/main" id="{4260DCF8-5F07-F869-9D82-E87BB89CFCD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F3F9F603-1FB4-A0F5-F7CD-454A46EE35D4}"/>
              </a:ext>
            </a:extLst>
          </p:cNvPr>
          <p:cNvSpPr>
            <a:spLocks noGrp="1"/>
          </p:cNvSpPr>
          <p:nvPr>
            <p:ph type="title"/>
          </p:nvPr>
        </p:nvSpPr>
        <p:spPr>
          <a:xfrm>
            <a:off x="838200" y="365126"/>
            <a:ext cx="10515600" cy="823594"/>
          </a:xfrm>
        </p:spPr>
        <p:txBody>
          <a:bodyPr vert="horz">
            <a:normAutofit/>
          </a:bodyPr>
          <a:lstStyle/>
          <a:p>
            <a:r>
              <a:rPr lang="en-US" b="1">
                <a:latin typeface="Arial Narrow" panose="020B0606020202030204" pitchFamily="34" charset="0"/>
              </a:rPr>
              <a:t>Facilitator notes: Meetings 2 and 3</a:t>
            </a:r>
          </a:p>
        </p:txBody>
      </p:sp>
      <p:sp>
        <p:nvSpPr>
          <p:cNvPr id="2" name="Slide Number Placeholder 1">
            <a:extLst>
              <a:ext uri="{FF2B5EF4-FFF2-40B4-BE49-F238E27FC236}">
                <a16:creationId xmlns:a16="http://schemas.microsoft.com/office/drawing/2014/main" id="{E0099DF5-FD72-8A16-14FC-262CE48575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7" name="Rectangle 6">
            <a:extLst>
              <a:ext uri="{FF2B5EF4-FFF2-40B4-BE49-F238E27FC236}">
                <a16:creationId xmlns:a16="http://schemas.microsoft.com/office/drawing/2014/main" id="{2930DCCF-03D7-CAF0-2E25-6030E8703720}"/>
              </a:ext>
            </a:extLst>
          </p:cNvPr>
          <p:cNvSpPr/>
          <p:nvPr/>
        </p:nvSpPr>
        <p:spPr>
          <a:xfrm>
            <a:off x="-4" y="0"/>
            <a:ext cx="12192003" cy="1313732"/>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lide Number Placeholder 5">
            <a:extLst>
              <a:ext uri="{FF2B5EF4-FFF2-40B4-BE49-F238E27FC236}">
                <a16:creationId xmlns:a16="http://schemas.microsoft.com/office/drawing/2014/main" id="{78763921-3DE4-1CE4-85AE-E4B838E7A5D0}"/>
              </a:ext>
            </a:extLst>
          </p:cNvPr>
          <p:cNvSpPr txBox="1">
            <a:spLocks/>
          </p:cNvSpPr>
          <p:nvPr/>
        </p:nvSpPr>
        <p:spPr>
          <a:xfrm>
            <a:off x="8741664" y="6356350"/>
            <a:ext cx="3319272"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2">
                    <a:lumMod val="60000"/>
                    <a:lumOff val="40000"/>
                  </a:schemeClr>
                </a:solidFill>
                <a:latin typeface="Aptos" panose="020B00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9" name="Title 1">
            <a:extLst>
              <a:ext uri="{FF2B5EF4-FFF2-40B4-BE49-F238E27FC236}">
                <a16:creationId xmlns:a16="http://schemas.microsoft.com/office/drawing/2014/main" id="{D4D4F6FB-1F59-8A08-B264-56AE93385296}"/>
              </a:ext>
            </a:extLst>
          </p:cNvPr>
          <p:cNvSpPr txBox="1">
            <a:spLocks/>
          </p:cNvSpPr>
          <p:nvPr/>
        </p:nvSpPr>
        <p:spPr>
          <a:xfrm>
            <a:off x="354775" y="266572"/>
            <a:ext cx="10154888"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en-US" sz="1200" b="1" i="0" u="none" strike="noStrike" kern="1200" cap="none" spc="100" normalizeH="0" baseline="0" noProof="0">
                <a:ln>
                  <a:noFill/>
                </a:ln>
                <a:solidFill>
                  <a:srgbClr val="003057"/>
                </a:solidFill>
                <a:effectLst/>
                <a:uLnTx/>
                <a:uFillTx/>
                <a:latin typeface="Aptos ExtraBold" panose="020B0004020202020204" pitchFamily="34" charset="0"/>
                <a:ea typeface="+mj-ea"/>
                <a:cs typeface="+mj-cs"/>
              </a:rPr>
              <a:t>NOTES FOR FACILITATORS </a:t>
            </a:r>
          </a:p>
          <a:p>
            <a:pPr marL="0" marR="0" lvl="0" indent="0" algn="l" defTabSz="914400" rtl="0" eaLnBrk="1" fontAlgn="auto" latinLnBrk="0" hangingPunct="1">
              <a:lnSpc>
                <a:spcPts val="2940"/>
              </a:lnSpc>
              <a:spcBef>
                <a:spcPts val="1200"/>
              </a:spcBef>
              <a:spcAft>
                <a:spcPts val="0"/>
              </a:spcAft>
              <a:buClrTx/>
              <a:buSzTx/>
              <a:buFontTx/>
              <a:buNone/>
              <a:tabLst/>
              <a:defRPr/>
            </a:pPr>
            <a:r>
              <a:rPr kumimoji="0" lang="en-US" sz="4000" b="1" i="0" u="none" strike="noStrike" kern="1200" cap="none" spc="0" normalizeH="0" baseline="0" noProof="0">
                <a:ln>
                  <a:noFill/>
                </a:ln>
                <a:solidFill>
                  <a:srgbClr val="003057"/>
                </a:solidFill>
                <a:effectLst/>
                <a:uLnTx/>
                <a:uFillTx/>
                <a:latin typeface="Aptos" panose="020B0004020202020204" pitchFamily="34" charset="0"/>
                <a:ea typeface="+mj-ea"/>
                <a:cs typeface="+mj-cs"/>
              </a:rPr>
              <a:t>Meetings Two &amp; Three</a:t>
            </a:r>
            <a:endParaRPr kumimoji="0" lang="en-US" sz="4000" b="0" i="0" u="none" strike="noStrike" kern="1200" cap="none" spc="0" normalizeH="0" baseline="0" noProof="0">
              <a:ln>
                <a:noFill/>
              </a:ln>
              <a:solidFill>
                <a:srgbClr val="003057"/>
              </a:solidFill>
              <a:effectLst/>
              <a:uLnTx/>
              <a:uFillTx/>
              <a:latin typeface="Aptos Narrow" panose="020B0004020202020204" pitchFamily="34" charset="0"/>
              <a:ea typeface="+mj-ea"/>
              <a:cs typeface="+mj-cs"/>
            </a:endParaRPr>
          </a:p>
        </p:txBody>
      </p:sp>
      <p:sp>
        <p:nvSpPr>
          <p:cNvPr id="10" name="TextBox 9">
            <a:extLst>
              <a:ext uri="{FF2B5EF4-FFF2-40B4-BE49-F238E27FC236}">
                <a16:creationId xmlns:a16="http://schemas.microsoft.com/office/drawing/2014/main" id="{E88369D4-1144-D5CC-FB74-39E767BFD56F}"/>
              </a:ext>
            </a:extLst>
          </p:cNvPr>
          <p:cNvSpPr txBox="1"/>
          <p:nvPr/>
        </p:nvSpPr>
        <p:spPr>
          <a:xfrm>
            <a:off x="608732" y="1727541"/>
            <a:ext cx="10538729" cy="3939540"/>
          </a:xfrm>
          <a:prstGeom prst="rect">
            <a:avLst/>
          </a:prstGeom>
          <a:noFill/>
        </p:spPr>
        <p:txBody>
          <a:bodyPr wrap="square" lIns="91440" tIns="45720" rIns="91440" bIns="45720" anchor="t">
            <a:spAutoFit/>
          </a:bodyPr>
          <a:lstStyle/>
          <a:p>
            <a:pPr marL="0" marR="0" lvl="0" indent="0" algn="l" defTabSz="914400" rtl="0" eaLnBrk="1" fontAlgn="base" latinLnBrk="0" hangingPunct="1">
              <a:lnSpc>
                <a:spcPct val="100000"/>
              </a:lnSpc>
              <a:spcBef>
                <a:spcPts val="0"/>
              </a:spcBef>
              <a:spcAft>
                <a:spcPts val="40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a:ea typeface="+mn-ea"/>
                <a:cs typeface="+mn-cs"/>
              </a:rPr>
              <a:t>The purpose of these meetings is to review 10 resource inequities (5 per meeting) and decide which ones your team wants to prioritize for further discussion. The goal is NOT to understand the full extent of the inequity at your school! To that end:</a:t>
            </a:r>
          </a:p>
          <a:p>
            <a:pPr marL="0" marR="0" lvl="0" indent="0" algn="l" defTabSz="914400" rtl="0" eaLnBrk="1" fontAlgn="base" latinLnBrk="0" hangingPunct="1">
              <a:lnSpc>
                <a:spcPct val="100000"/>
              </a:lnSpc>
              <a:spcBef>
                <a:spcPts val="0"/>
              </a:spcBef>
              <a:spcAft>
                <a:spcPts val="40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Aptos"/>
              <a:ea typeface="+mn-ea"/>
              <a:cs typeface="+mn-cs"/>
            </a:endParaRPr>
          </a:p>
          <a:p>
            <a:pPr marL="194310" marR="0" lvl="0" indent="-194310" algn="l" defTabSz="914400" rtl="0" eaLnBrk="1" fontAlgn="base" latinLnBrk="0" hangingPunct="1">
              <a:lnSpc>
                <a:spcPct val="100000"/>
              </a:lnSpc>
              <a:spcBef>
                <a:spcPts val="400"/>
              </a:spcBef>
              <a:spcAft>
                <a:spcPts val="4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a:ea typeface="+mn-ea"/>
                <a:cs typeface="+mn-cs"/>
              </a:rPr>
              <a:t>Consider whether you want to share the full list of 15 inequities and create transparency into the 5 that you deprioritized, or if you want to just share the 10 that you’ve selected.</a:t>
            </a:r>
            <a:endParaRPr kumimoji="0" lang="en-US" sz="800" b="0" i="0" u="none" strike="noStrike" kern="1200" cap="none" spc="0" normalizeH="0" baseline="0" noProof="0">
              <a:ln>
                <a:noFill/>
              </a:ln>
              <a:solidFill>
                <a:prstClr val="black"/>
              </a:solidFill>
              <a:effectLst/>
              <a:uLnTx/>
              <a:uFillTx/>
              <a:latin typeface="Aptos"/>
              <a:ea typeface="+mn-ea"/>
              <a:cs typeface="+mn-cs"/>
            </a:endParaRPr>
          </a:p>
          <a:p>
            <a:pPr marL="194310" marR="0" lvl="0" indent="-194310" algn="l" defTabSz="914400" rtl="0" eaLnBrk="1" fontAlgn="base" latinLnBrk="0" hangingPunct="1">
              <a:lnSpc>
                <a:spcPct val="100000"/>
              </a:lnSpc>
              <a:spcBef>
                <a:spcPts val="400"/>
              </a:spcBef>
              <a:spcAft>
                <a:spcPts val="4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a:ea typeface="+mn-ea"/>
                <a:cs typeface="+mn-cs"/>
              </a:rPr>
              <a:t>Spend no more than 8-9 minutes on each common resource inequity. </a:t>
            </a:r>
            <a:endParaRPr kumimoji="0" lang="en-US" sz="800" b="0" i="0" u="none" strike="noStrike" kern="1200" cap="none" spc="0" normalizeH="0" baseline="0" noProof="0">
              <a:ln>
                <a:noFill/>
              </a:ln>
              <a:solidFill>
                <a:prstClr val="black"/>
              </a:solidFill>
              <a:effectLst/>
              <a:uLnTx/>
              <a:uFillTx/>
              <a:latin typeface="Aptos"/>
              <a:ea typeface="+mn-ea"/>
              <a:cs typeface="+mn-cs"/>
            </a:endParaRPr>
          </a:p>
          <a:p>
            <a:pPr marL="194310" marR="0" lvl="0" indent="-194310" algn="l" defTabSz="914400" rtl="0" eaLnBrk="1" fontAlgn="base" latinLnBrk="0" hangingPunct="1">
              <a:lnSpc>
                <a:spcPct val="100000"/>
              </a:lnSpc>
              <a:spcBef>
                <a:spcPts val="400"/>
              </a:spcBef>
              <a:spcAft>
                <a:spcPts val="4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a:ea typeface="+mn-ea"/>
                <a:cs typeface="+mn-cs"/>
              </a:rPr>
              <a:t>If conversations start to go too far in depth, remind your team that they will have more time to discuss the prioritized resource inequities in depth during Meetings 4 and 5.</a:t>
            </a:r>
            <a:endParaRPr kumimoji="0" lang="en-US" sz="800" b="0" i="0" u="none" strike="noStrike" kern="1200" cap="none" spc="0" normalizeH="0" baseline="0" noProof="0">
              <a:ln>
                <a:noFill/>
              </a:ln>
              <a:solidFill>
                <a:prstClr val="black"/>
              </a:solidFill>
              <a:effectLst/>
              <a:uLnTx/>
              <a:uFillTx/>
              <a:latin typeface="Aptos"/>
              <a:ea typeface="+mn-ea"/>
              <a:cs typeface="+mn-cs"/>
            </a:endParaRPr>
          </a:p>
          <a:p>
            <a:pPr marL="194310" marR="0" lvl="0" indent="-194310" algn="l" defTabSz="914400" rtl="0" eaLnBrk="1" fontAlgn="base" latinLnBrk="0" hangingPunct="1">
              <a:lnSpc>
                <a:spcPct val="100000"/>
              </a:lnSpc>
              <a:spcBef>
                <a:spcPts val="400"/>
              </a:spcBef>
              <a:spcAft>
                <a:spcPts val="4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a:ea typeface="+mn-ea"/>
                <a:cs typeface="+mn-cs"/>
              </a:rPr>
              <a:t>As your team discusses whether to prioritize each resource inequity, keep track of whether the consensus seems like a “Yes," “No,” or “Maybe.”</a:t>
            </a:r>
          </a:p>
        </p:txBody>
      </p:sp>
    </p:spTree>
    <p:extLst>
      <p:ext uri="{BB962C8B-B14F-4D97-AF65-F5344CB8AC3E}">
        <p14:creationId xmlns:p14="http://schemas.microsoft.com/office/powerpoint/2010/main" val="17562905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pic>
        <p:nvPicPr>
          <p:cNvPr id="6" name="Picture 5" descr="A picture containing food&#10;&#10;Description automatically generated">
            <a:extLst>
              <a:ext uri="{FF2B5EF4-FFF2-40B4-BE49-F238E27FC236}">
                <a16:creationId xmlns:a16="http://schemas.microsoft.com/office/drawing/2014/main" id="{999CBEF7-C656-416B-A8FD-A230703BF0A2}"/>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4419105" y="-10391"/>
            <a:ext cx="2671012" cy="1540042"/>
          </a:xfrm>
          <a:prstGeom prst="rect">
            <a:avLst/>
          </a:prstGeom>
        </p:spPr>
      </p:pic>
      <p:pic>
        <p:nvPicPr>
          <p:cNvPr id="7" name="Picture 6" descr="A picture containing food&#10;&#10;Description automatically generated">
            <a:extLst>
              <a:ext uri="{FF2B5EF4-FFF2-40B4-BE49-F238E27FC236}">
                <a16:creationId xmlns:a16="http://schemas.microsoft.com/office/drawing/2014/main" id="{83D60E25-B52B-4CD1-97BC-5665E08A5214}"/>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a:ext>
            </a:extLst>
          </a:blip>
          <a:srcRect/>
          <a:stretch/>
        </p:blipFill>
        <p:spPr>
          <a:xfrm>
            <a:off x="0" y="0"/>
            <a:ext cx="4058159" cy="2125580"/>
          </a:xfrm>
          <a:prstGeom prst="rect">
            <a:avLst/>
          </a:prstGeom>
        </p:spPr>
      </p:pic>
      <p:pic>
        <p:nvPicPr>
          <p:cNvPr id="8" name="Picture 7" descr="A picture containing food&#10;&#10;Description automatically generated">
            <a:extLst>
              <a:ext uri="{FF2B5EF4-FFF2-40B4-BE49-F238E27FC236}">
                <a16:creationId xmlns:a16="http://schemas.microsoft.com/office/drawing/2014/main" id="{6660AD2C-1C46-401E-87BE-1463F517D96A}"/>
              </a:ext>
            </a:extLst>
          </p:cNvPr>
          <p:cNvPicPr>
            <a:picLocks noGrp="1" noRot="1" noChangeAspect="1" noMove="1" noResize="1" noEditPoints="1" noAdjustHandles="1" noChangeArrowheads="1" noChangeShapeType="1" noCrop="1"/>
          </p:cNvPicPr>
          <p:nvPr/>
        </p:nvPicPr>
        <p:blipFill rotWithShape="1">
          <a:blip r:embed="rId5" cstate="print">
            <a:extLst>
              <a:ext uri="{28A0092B-C50C-407E-A947-70E740481C1C}">
                <a14:useLocalDpi xmlns:a14="http://schemas.microsoft.com/office/drawing/2010/main"/>
              </a:ext>
            </a:extLst>
          </a:blip>
          <a:srcRect/>
          <a:stretch/>
        </p:blipFill>
        <p:spPr>
          <a:xfrm>
            <a:off x="221965" y="2322094"/>
            <a:ext cx="2575254" cy="2326106"/>
          </a:xfrm>
          <a:prstGeom prst="rect">
            <a:avLst/>
          </a:prstGeom>
        </p:spPr>
      </p:pic>
      <p:pic>
        <p:nvPicPr>
          <p:cNvPr id="9" name="Picture 8" descr="A picture containing food&#10;&#10;Description automatically generated">
            <a:extLst>
              <a:ext uri="{FF2B5EF4-FFF2-40B4-BE49-F238E27FC236}">
                <a16:creationId xmlns:a16="http://schemas.microsoft.com/office/drawing/2014/main" id="{CF4FF509-DB12-4CFF-9A6A-929100FFC370}"/>
              </a:ext>
            </a:extLst>
          </p:cNvPr>
          <p:cNvPicPr>
            <a:picLocks noGrp="1" noRot="1" noChangeAspect="1" noMove="1" noResize="1" noEditPoints="1" noAdjustHandles="1" noChangeArrowheads="1" noChangeShapeType="1" noCrop="1"/>
          </p:cNvPicPr>
          <p:nvPr/>
        </p:nvPicPr>
        <p:blipFill rotWithShape="1">
          <a:blip r:embed="rId6" cstate="print">
            <a:extLst>
              <a:ext uri="{28A0092B-C50C-407E-A947-70E740481C1C}">
                <a14:useLocalDpi xmlns:a14="http://schemas.microsoft.com/office/drawing/2010/main"/>
              </a:ext>
            </a:extLst>
          </a:blip>
          <a:srcRect/>
          <a:stretch/>
        </p:blipFill>
        <p:spPr>
          <a:xfrm>
            <a:off x="221965" y="4746915"/>
            <a:ext cx="4856501" cy="2125579"/>
          </a:xfrm>
          <a:prstGeom prst="rect">
            <a:avLst/>
          </a:prstGeom>
        </p:spPr>
      </p:pic>
      <p:sp>
        <p:nvSpPr>
          <p:cNvPr id="10" name="TextBox 9">
            <a:extLst>
              <a:ext uri="{FF2B5EF4-FFF2-40B4-BE49-F238E27FC236}">
                <a16:creationId xmlns:a16="http://schemas.microsoft.com/office/drawing/2014/main" id="{DF63066F-2F09-4B89-9A9F-CA97BF4A09A8}"/>
              </a:ext>
            </a:extLst>
          </p:cNvPr>
          <p:cNvSpPr txBox="1"/>
          <p:nvPr/>
        </p:nvSpPr>
        <p:spPr>
          <a:xfrm>
            <a:off x="7439025" y="5941727"/>
            <a:ext cx="4170695" cy="369332"/>
          </a:xfrm>
          <a:prstGeom prst="rect">
            <a:avLst/>
          </a:prstGeom>
          <a:solidFill>
            <a:schemeClr val="tx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7921D"/>
                </a:solidFill>
                <a:effectLst/>
                <a:uLnTx/>
                <a:uFillTx/>
                <a:latin typeface="Aptos" panose="020B0004020202020204" pitchFamily="34" charset="0"/>
                <a:ea typeface="+mn-ea"/>
                <a:cs typeface="+mn-cs"/>
              </a:rPr>
              <a:t>Date</a:t>
            </a:r>
          </a:p>
        </p:txBody>
      </p:sp>
      <p:sp>
        <p:nvSpPr>
          <p:cNvPr id="12" name="TextBox 11">
            <a:extLst>
              <a:ext uri="{FF2B5EF4-FFF2-40B4-BE49-F238E27FC236}">
                <a16:creationId xmlns:a16="http://schemas.microsoft.com/office/drawing/2014/main" id="{76FAACAF-E6EF-058B-4806-B0F46295DA1D}"/>
              </a:ext>
            </a:extLst>
          </p:cNvPr>
          <p:cNvSpPr txBox="1"/>
          <p:nvPr/>
        </p:nvSpPr>
        <p:spPr>
          <a:xfrm>
            <a:off x="7439025" y="5435229"/>
            <a:ext cx="377606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F7921D"/>
                </a:solidFill>
                <a:effectLst/>
                <a:uLnTx/>
                <a:uFillTx/>
                <a:latin typeface="Aptos" panose="020B0004020202020204" pitchFamily="34" charset="0"/>
                <a:ea typeface="+mn-ea"/>
                <a:cs typeface="+mn-cs"/>
              </a:rPr>
              <a:t>Meeting 2</a:t>
            </a:r>
          </a:p>
        </p:txBody>
      </p:sp>
      <p:sp>
        <p:nvSpPr>
          <p:cNvPr id="14" name="Slide Number Placeholder 13">
            <a:extLst>
              <a:ext uri="{FF2B5EF4-FFF2-40B4-BE49-F238E27FC236}">
                <a16:creationId xmlns:a16="http://schemas.microsoft.com/office/drawing/2014/main" id="{13ED7D94-45AB-66DD-9A25-DD8F15B91C4C}"/>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888888"/>
                </a:solidFill>
                <a:effectLst/>
                <a:uLnTx/>
                <a:uFillTx/>
                <a:latin typeface="Aptos" panose="020B0004020202020204" pitchFamily="34" charset="0"/>
                <a:sym typeface="Arial Narrow"/>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100" b="0" i="0" u="none" strike="noStrike" kern="1200" cap="none" spc="0" normalizeH="0" baseline="0" noProof="0">
              <a:ln>
                <a:noFill/>
              </a:ln>
              <a:solidFill>
                <a:srgbClr val="888888"/>
              </a:solidFill>
              <a:effectLst/>
              <a:uLnTx/>
              <a:uFillTx/>
              <a:latin typeface="Aptos" panose="020B0004020202020204" pitchFamily="34" charset="0"/>
              <a:sym typeface="Arial Narrow"/>
            </a:endParaRPr>
          </a:p>
        </p:txBody>
      </p:sp>
      <p:sp>
        <p:nvSpPr>
          <p:cNvPr id="2" name="TextBox 1">
            <a:extLst>
              <a:ext uri="{FF2B5EF4-FFF2-40B4-BE49-F238E27FC236}">
                <a16:creationId xmlns:a16="http://schemas.microsoft.com/office/drawing/2014/main" id="{4096EC4D-5138-1A8D-5806-19B2846DD0C5}"/>
              </a:ext>
            </a:extLst>
          </p:cNvPr>
          <p:cNvSpPr txBox="1"/>
          <p:nvPr/>
        </p:nvSpPr>
        <p:spPr>
          <a:xfrm>
            <a:off x="3206339" y="2897686"/>
            <a:ext cx="8730099" cy="92332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Aptos" panose="020B0004020202020204" pitchFamily="34" charset="0"/>
                <a:ea typeface="+mn-ea"/>
                <a:cs typeface="+mn-cs"/>
              </a:rPr>
              <a:t>Resource Equity in Action</a:t>
            </a:r>
            <a:endParaRPr kumimoji="0" lang="en-US" sz="5000" b="1"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3" name="TextBox 2">
            <a:extLst>
              <a:ext uri="{FF2B5EF4-FFF2-40B4-BE49-F238E27FC236}">
                <a16:creationId xmlns:a16="http://schemas.microsoft.com/office/drawing/2014/main" id="{2B074039-D97B-4588-D08B-3FBDA3EFDE94}"/>
              </a:ext>
            </a:extLst>
          </p:cNvPr>
          <p:cNvSpPr txBox="1"/>
          <p:nvPr/>
        </p:nvSpPr>
        <p:spPr>
          <a:xfrm>
            <a:off x="3229840" y="3695779"/>
            <a:ext cx="8239247" cy="615553"/>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a:ln>
                  <a:noFill/>
                </a:ln>
                <a:solidFill>
                  <a:prstClr val="white"/>
                </a:solidFill>
                <a:effectLst/>
                <a:uLnTx/>
                <a:uFillTx/>
                <a:latin typeface="Aptos Narrow" panose="020B0004020202020204" pitchFamily="34" charset="0"/>
                <a:ea typeface="+mn-ea"/>
                <a:cs typeface="+mn-cs"/>
              </a:rPr>
              <a:t>A 5-Step Facilitation Guide for Middle Schools</a:t>
            </a:r>
          </a:p>
        </p:txBody>
      </p:sp>
    </p:spTree>
    <p:extLst>
      <p:ext uri="{BB962C8B-B14F-4D97-AF65-F5344CB8AC3E}">
        <p14:creationId xmlns:p14="http://schemas.microsoft.com/office/powerpoint/2010/main" val="2581283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tile tx="0" ty="0" sx="40000" sy="40000" flip="none" algn="tl"/>
        </a:blipFill>
        <a:effectLst/>
      </p:bgPr>
    </p:bg>
    <p:spTree>
      <p:nvGrpSpPr>
        <p:cNvPr id="1" name="">
          <a:extLst>
            <a:ext uri="{FF2B5EF4-FFF2-40B4-BE49-F238E27FC236}">
              <a16:creationId xmlns:a16="http://schemas.microsoft.com/office/drawing/2014/main" id="{145BC198-27AD-B51D-EF3E-0A82C32713A7}"/>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8D75170-E6B2-8EA4-D8C0-A7866580BEC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4" name="think-cell data - do not delete" hidden="1">
                        <a:extLst>
                          <a:ext uri="{FF2B5EF4-FFF2-40B4-BE49-F238E27FC236}">
                            <a16:creationId xmlns:a16="http://schemas.microsoft.com/office/drawing/2014/main" id="{68D75170-E6B2-8EA4-D8C0-A7866580BEC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C8D5240C-FE27-E178-FA48-A7AB8471DA2C}"/>
              </a:ext>
            </a:extLst>
          </p:cNvPr>
          <p:cNvSpPr>
            <a:spLocks noGrp="1"/>
          </p:cNvSpPr>
          <p:nvPr>
            <p:ph type="title"/>
          </p:nvPr>
        </p:nvSpPr>
        <p:spPr>
          <a:xfrm>
            <a:off x="868180" y="570293"/>
            <a:ext cx="4033604" cy="1325563"/>
          </a:xfrm>
        </p:spPr>
        <p:txBody>
          <a:bodyPr vert="horz">
            <a:normAutofit/>
          </a:bodyPr>
          <a:lstStyle/>
          <a:p>
            <a:r>
              <a:rPr lang="en-US" sz="5400"/>
              <a:t>Agenda</a:t>
            </a:r>
          </a:p>
        </p:txBody>
      </p:sp>
      <p:graphicFrame>
        <p:nvGraphicFramePr>
          <p:cNvPr id="9" name="Table 8">
            <a:extLst>
              <a:ext uri="{FF2B5EF4-FFF2-40B4-BE49-F238E27FC236}">
                <a16:creationId xmlns:a16="http://schemas.microsoft.com/office/drawing/2014/main" id="{8CDB0B16-7884-64BA-D3FF-9384C835A446}"/>
              </a:ext>
            </a:extLst>
          </p:cNvPr>
          <p:cNvGraphicFramePr>
            <a:graphicFrameLocks noGrp="1"/>
          </p:cNvGraphicFramePr>
          <p:nvPr/>
        </p:nvGraphicFramePr>
        <p:xfrm>
          <a:off x="868180" y="2006261"/>
          <a:ext cx="6440423" cy="2601007"/>
        </p:xfrm>
        <a:graphic>
          <a:graphicData uri="http://schemas.openxmlformats.org/drawingml/2006/table">
            <a:tbl>
              <a:tblPr firstRow="1" bandRow="1">
                <a:tableStyleId>{5C22544A-7EE6-4342-B048-85BDC9FD1C3A}</a:tableStyleId>
              </a:tblPr>
              <a:tblGrid>
                <a:gridCol w="1358526">
                  <a:extLst>
                    <a:ext uri="{9D8B030D-6E8A-4147-A177-3AD203B41FA5}">
                      <a16:colId xmlns:a16="http://schemas.microsoft.com/office/drawing/2014/main" val="289397131"/>
                    </a:ext>
                  </a:extLst>
                </a:gridCol>
                <a:gridCol w="5081897">
                  <a:extLst>
                    <a:ext uri="{9D8B030D-6E8A-4147-A177-3AD203B41FA5}">
                      <a16:colId xmlns:a16="http://schemas.microsoft.com/office/drawing/2014/main" val="993778328"/>
                    </a:ext>
                  </a:extLst>
                </a:gridCol>
              </a:tblGrid>
              <a:tr h="704201">
                <a:tc>
                  <a:txBody>
                    <a:bodyPr/>
                    <a:lstStyle/>
                    <a:p>
                      <a:pPr algn="l"/>
                      <a:r>
                        <a:rPr lang="en-US" sz="2000" b="1">
                          <a:solidFill>
                            <a:srgbClr val="003057"/>
                          </a:solidFill>
                          <a:latin typeface="Aptos" panose="020B0004020202020204" pitchFamily="34" charset="0"/>
                        </a:rPr>
                        <a:t>10 min</a:t>
                      </a:r>
                    </a:p>
                  </a:txBody>
                  <a:tcPr>
                    <a:noFill/>
                  </a:tcPr>
                </a:tc>
                <a:tc>
                  <a:txBody>
                    <a:bodyPr/>
                    <a:lstStyle/>
                    <a:p>
                      <a:r>
                        <a:rPr lang="en-US" sz="2000" b="0">
                          <a:solidFill>
                            <a:schemeClr val="tx1"/>
                          </a:solidFill>
                          <a:latin typeface="Aptos" panose="020B0004020202020204" pitchFamily="34" charset="0"/>
                        </a:rPr>
                        <a:t>Objectives &amp; Framing</a:t>
                      </a:r>
                    </a:p>
                  </a:txBody>
                  <a:tcPr>
                    <a:noFill/>
                  </a:tcPr>
                </a:tc>
                <a:extLst>
                  <a:ext uri="{0D108BD9-81ED-4DB2-BD59-A6C34878D82A}">
                    <a16:rowId xmlns:a16="http://schemas.microsoft.com/office/drawing/2014/main" val="1984067941"/>
                  </a:ext>
                </a:extLst>
              </a:tr>
              <a:tr h="902168">
                <a:tc>
                  <a:txBody>
                    <a:bodyPr/>
                    <a:lstStyle/>
                    <a:p>
                      <a:r>
                        <a:rPr lang="en-US" sz="2000" b="1">
                          <a:solidFill>
                            <a:srgbClr val="003057"/>
                          </a:solidFill>
                          <a:latin typeface="Aptos" panose="020B0004020202020204" pitchFamily="34" charset="0"/>
                        </a:rPr>
                        <a:t>45 min</a:t>
                      </a:r>
                    </a:p>
                  </a:txBody>
                  <a:tcPr>
                    <a:noFill/>
                  </a:tcPr>
                </a:tc>
                <a:tc>
                  <a:txBody>
                    <a:bodyPr/>
                    <a:lstStyle/>
                    <a:p>
                      <a:r>
                        <a:rPr lang="en-US" sz="2000" b="0">
                          <a:solidFill>
                            <a:schemeClr val="tx1"/>
                          </a:solidFill>
                          <a:latin typeface="Aptos" panose="020B0004020202020204" pitchFamily="34" charset="0"/>
                        </a:rPr>
                        <a:t>Initial Discussion of Five </a:t>
                      </a:r>
                      <a:br>
                        <a:rPr lang="en-US" sz="2000" b="0">
                          <a:solidFill>
                            <a:schemeClr val="tx1"/>
                          </a:solidFill>
                          <a:latin typeface="Aptos" panose="020B0004020202020204" pitchFamily="34" charset="0"/>
                        </a:rPr>
                      </a:br>
                      <a:r>
                        <a:rPr lang="en-US" sz="2000" b="0">
                          <a:solidFill>
                            <a:schemeClr val="tx1"/>
                          </a:solidFill>
                          <a:latin typeface="Aptos" panose="020B0004020202020204" pitchFamily="34" charset="0"/>
                        </a:rPr>
                        <a:t>Common Resource Inequities</a:t>
                      </a:r>
                    </a:p>
                  </a:txBody>
                  <a:tcPr>
                    <a:noFill/>
                  </a:tcPr>
                </a:tc>
                <a:extLst>
                  <a:ext uri="{0D108BD9-81ED-4DB2-BD59-A6C34878D82A}">
                    <a16:rowId xmlns:a16="http://schemas.microsoft.com/office/drawing/2014/main" val="3443398957"/>
                  </a:ext>
                </a:extLst>
              </a:tr>
              <a:tr h="994638">
                <a:tc>
                  <a:txBody>
                    <a:bodyPr/>
                    <a:lstStyle/>
                    <a:p>
                      <a:r>
                        <a:rPr lang="en-US" sz="2000" b="1">
                          <a:solidFill>
                            <a:srgbClr val="003057"/>
                          </a:solidFill>
                          <a:latin typeface="Aptos" panose="020B0004020202020204" pitchFamily="34" charset="0"/>
                        </a:rPr>
                        <a:t>5 min</a:t>
                      </a:r>
                    </a:p>
                  </a:txBody>
                  <a:tcPr>
                    <a:noFill/>
                  </a:tcPr>
                </a:tc>
                <a:tc>
                  <a:txBody>
                    <a:bodyPr/>
                    <a:lstStyle/>
                    <a:p>
                      <a:pPr>
                        <a:spcBef>
                          <a:spcPts val="600"/>
                        </a:spcBef>
                        <a:spcAft>
                          <a:spcPts val="0"/>
                        </a:spcAft>
                      </a:pPr>
                      <a:r>
                        <a:rPr lang="en-US" sz="2000" b="0">
                          <a:solidFill>
                            <a:schemeClr val="tx1"/>
                          </a:solidFill>
                          <a:latin typeface="Aptos" panose="020B0004020202020204" pitchFamily="34" charset="0"/>
                        </a:rPr>
                        <a:t>Closing &amp; Next Steps</a:t>
                      </a:r>
                    </a:p>
                  </a:txBody>
                  <a:tcPr>
                    <a:noFill/>
                  </a:tcPr>
                </a:tc>
                <a:extLst>
                  <a:ext uri="{0D108BD9-81ED-4DB2-BD59-A6C34878D82A}">
                    <a16:rowId xmlns:a16="http://schemas.microsoft.com/office/drawing/2014/main" val="934003276"/>
                  </a:ext>
                </a:extLst>
              </a:tr>
            </a:tbl>
          </a:graphicData>
        </a:graphic>
      </p:graphicFrame>
      <p:sp>
        <p:nvSpPr>
          <p:cNvPr id="5" name="Slide Number Placeholder 4">
            <a:extLst>
              <a:ext uri="{FF2B5EF4-FFF2-40B4-BE49-F238E27FC236}">
                <a16:creationId xmlns:a16="http://schemas.microsoft.com/office/drawing/2014/main" id="{9E735B1B-98B2-088F-0BE4-01E4317255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7" name="Rounded Rectangle 6">
            <a:extLst>
              <a:ext uri="{FF2B5EF4-FFF2-40B4-BE49-F238E27FC236}">
                <a16:creationId xmlns:a16="http://schemas.microsoft.com/office/drawing/2014/main" id="{3C9525CF-FF01-73D3-9A4C-095FAB18CB7E}"/>
              </a:ext>
            </a:extLst>
          </p:cNvPr>
          <p:cNvSpPr/>
          <p:nvPr/>
        </p:nvSpPr>
        <p:spPr>
          <a:xfrm>
            <a:off x="6801274" y="705203"/>
            <a:ext cx="4801114" cy="5765935"/>
          </a:xfrm>
          <a:custGeom>
            <a:avLst/>
            <a:gdLst>
              <a:gd name="connsiteX0" fmla="*/ 0 w 4801114"/>
              <a:gd name="connsiteY0" fmla="*/ 154740 h 5765935"/>
              <a:gd name="connsiteX1" fmla="*/ 154740 w 4801114"/>
              <a:gd name="connsiteY1" fmla="*/ 0 h 5765935"/>
              <a:gd name="connsiteX2" fmla="*/ 841318 w 4801114"/>
              <a:gd name="connsiteY2" fmla="*/ 0 h 5765935"/>
              <a:gd name="connsiteX3" fmla="*/ 1393148 w 4801114"/>
              <a:gd name="connsiteY3" fmla="*/ 0 h 5765935"/>
              <a:gd name="connsiteX4" fmla="*/ 1989893 w 4801114"/>
              <a:gd name="connsiteY4" fmla="*/ 0 h 5765935"/>
              <a:gd name="connsiteX5" fmla="*/ 2631555 w 4801114"/>
              <a:gd name="connsiteY5" fmla="*/ 0 h 5765935"/>
              <a:gd name="connsiteX6" fmla="*/ 3183385 w 4801114"/>
              <a:gd name="connsiteY6" fmla="*/ 0 h 5765935"/>
              <a:gd name="connsiteX7" fmla="*/ 3914879 w 4801114"/>
              <a:gd name="connsiteY7" fmla="*/ 0 h 5765935"/>
              <a:gd name="connsiteX8" fmla="*/ 4646374 w 4801114"/>
              <a:gd name="connsiteY8" fmla="*/ 0 h 5765935"/>
              <a:gd name="connsiteX9" fmla="*/ 4801114 w 4801114"/>
              <a:gd name="connsiteY9" fmla="*/ 154740 h 5765935"/>
              <a:gd name="connsiteX10" fmla="*/ 4801114 w 4801114"/>
              <a:gd name="connsiteY10" fmla="*/ 836797 h 5765935"/>
              <a:gd name="connsiteX11" fmla="*/ 4801114 w 4801114"/>
              <a:gd name="connsiteY11" fmla="*/ 1573418 h 5765935"/>
              <a:gd name="connsiteX12" fmla="*/ 4801114 w 4801114"/>
              <a:gd name="connsiteY12" fmla="*/ 2146346 h 5765935"/>
              <a:gd name="connsiteX13" fmla="*/ 4801114 w 4801114"/>
              <a:gd name="connsiteY13" fmla="*/ 2828403 h 5765935"/>
              <a:gd name="connsiteX14" fmla="*/ 4801114 w 4801114"/>
              <a:gd name="connsiteY14" fmla="*/ 3346766 h 5765935"/>
              <a:gd name="connsiteX15" fmla="*/ 4801114 w 4801114"/>
              <a:gd name="connsiteY15" fmla="*/ 4137952 h 5765935"/>
              <a:gd name="connsiteX16" fmla="*/ 4801114 w 4801114"/>
              <a:gd name="connsiteY16" fmla="*/ 4820009 h 5765935"/>
              <a:gd name="connsiteX17" fmla="*/ 4801114 w 4801114"/>
              <a:gd name="connsiteY17" fmla="*/ 5611195 h 5765935"/>
              <a:gd name="connsiteX18" fmla="*/ 4646374 w 4801114"/>
              <a:gd name="connsiteY18" fmla="*/ 5765935 h 5765935"/>
              <a:gd name="connsiteX19" fmla="*/ 3959796 w 4801114"/>
              <a:gd name="connsiteY19" fmla="*/ 5765935 h 5765935"/>
              <a:gd name="connsiteX20" fmla="*/ 3273217 w 4801114"/>
              <a:gd name="connsiteY20" fmla="*/ 5765935 h 5765935"/>
              <a:gd name="connsiteX21" fmla="*/ 2541723 w 4801114"/>
              <a:gd name="connsiteY21" fmla="*/ 5765935 h 5765935"/>
              <a:gd name="connsiteX22" fmla="*/ 1855144 w 4801114"/>
              <a:gd name="connsiteY22" fmla="*/ 5765935 h 5765935"/>
              <a:gd name="connsiteX23" fmla="*/ 1123650 w 4801114"/>
              <a:gd name="connsiteY23" fmla="*/ 5765935 h 5765935"/>
              <a:gd name="connsiteX24" fmla="*/ 154740 w 4801114"/>
              <a:gd name="connsiteY24" fmla="*/ 5765935 h 5765935"/>
              <a:gd name="connsiteX25" fmla="*/ 0 w 4801114"/>
              <a:gd name="connsiteY25" fmla="*/ 5611195 h 5765935"/>
              <a:gd name="connsiteX26" fmla="*/ 0 w 4801114"/>
              <a:gd name="connsiteY26" fmla="*/ 4820009 h 5765935"/>
              <a:gd name="connsiteX27" fmla="*/ 0 w 4801114"/>
              <a:gd name="connsiteY27" fmla="*/ 4247081 h 5765935"/>
              <a:gd name="connsiteX28" fmla="*/ 0 w 4801114"/>
              <a:gd name="connsiteY28" fmla="*/ 3728718 h 5765935"/>
              <a:gd name="connsiteX29" fmla="*/ 0 w 4801114"/>
              <a:gd name="connsiteY29" fmla="*/ 3155790 h 5765935"/>
              <a:gd name="connsiteX30" fmla="*/ 0 w 4801114"/>
              <a:gd name="connsiteY30" fmla="*/ 2582862 h 5765935"/>
              <a:gd name="connsiteX31" fmla="*/ 0 w 4801114"/>
              <a:gd name="connsiteY31" fmla="*/ 1900806 h 5765935"/>
              <a:gd name="connsiteX32" fmla="*/ 0 w 4801114"/>
              <a:gd name="connsiteY32" fmla="*/ 1218749 h 5765935"/>
              <a:gd name="connsiteX33" fmla="*/ 0 w 4801114"/>
              <a:gd name="connsiteY33" fmla="*/ 154740 h 576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01114" h="5765935" fill="none" extrusionOk="0">
                <a:moveTo>
                  <a:pt x="0" y="154740"/>
                </a:moveTo>
                <a:cubicBezTo>
                  <a:pt x="-941" y="72799"/>
                  <a:pt x="89258" y="5731"/>
                  <a:pt x="154740" y="0"/>
                </a:cubicBezTo>
                <a:cubicBezTo>
                  <a:pt x="409436" y="19599"/>
                  <a:pt x="631296" y="4819"/>
                  <a:pt x="841318" y="0"/>
                </a:cubicBezTo>
                <a:cubicBezTo>
                  <a:pt x="1051340" y="-4819"/>
                  <a:pt x="1192868" y="3291"/>
                  <a:pt x="1393148" y="0"/>
                </a:cubicBezTo>
                <a:cubicBezTo>
                  <a:pt x="1593428" y="-3291"/>
                  <a:pt x="1762414" y="8394"/>
                  <a:pt x="1989893" y="0"/>
                </a:cubicBezTo>
                <a:cubicBezTo>
                  <a:pt x="2217372" y="-8394"/>
                  <a:pt x="2486509" y="-15709"/>
                  <a:pt x="2631555" y="0"/>
                </a:cubicBezTo>
                <a:cubicBezTo>
                  <a:pt x="2776601" y="15709"/>
                  <a:pt x="3004488" y="-11568"/>
                  <a:pt x="3183385" y="0"/>
                </a:cubicBezTo>
                <a:cubicBezTo>
                  <a:pt x="3362282" y="11568"/>
                  <a:pt x="3575977" y="11998"/>
                  <a:pt x="3914879" y="0"/>
                </a:cubicBezTo>
                <a:cubicBezTo>
                  <a:pt x="4253781" y="-11998"/>
                  <a:pt x="4450970" y="18611"/>
                  <a:pt x="4646374" y="0"/>
                </a:cubicBezTo>
                <a:cubicBezTo>
                  <a:pt x="4736877" y="17702"/>
                  <a:pt x="4813029" y="74295"/>
                  <a:pt x="4801114" y="154740"/>
                </a:cubicBezTo>
                <a:cubicBezTo>
                  <a:pt x="4806211" y="343785"/>
                  <a:pt x="4774918" y="515726"/>
                  <a:pt x="4801114" y="836797"/>
                </a:cubicBezTo>
                <a:cubicBezTo>
                  <a:pt x="4827310" y="1157868"/>
                  <a:pt x="4816264" y="1274260"/>
                  <a:pt x="4801114" y="1573418"/>
                </a:cubicBezTo>
                <a:cubicBezTo>
                  <a:pt x="4785964" y="1872576"/>
                  <a:pt x="4797788" y="1890622"/>
                  <a:pt x="4801114" y="2146346"/>
                </a:cubicBezTo>
                <a:cubicBezTo>
                  <a:pt x="4804440" y="2402070"/>
                  <a:pt x="4779492" y="2649782"/>
                  <a:pt x="4801114" y="2828403"/>
                </a:cubicBezTo>
                <a:cubicBezTo>
                  <a:pt x="4822736" y="3007024"/>
                  <a:pt x="4796744" y="3223438"/>
                  <a:pt x="4801114" y="3346766"/>
                </a:cubicBezTo>
                <a:cubicBezTo>
                  <a:pt x="4805484" y="3470094"/>
                  <a:pt x="4793073" y="3761919"/>
                  <a:pt x="4801114" y="4137952"/>
                </a:cubicBezTo>
                <a:cubicBezTo>
                  <a:pt x="4809155" y="4513985"/>
                  <a:pt x="4828260" y="4579755"/>
                  <a:pt x="4801114" y="4820009"/>
                </a:cubicBezTo>
                <a:cubicBezTo>
                  <a:pt x="4773968" y="5060263"/>
                  <a:pt x="4788357" y="5306183"/>
                  <a:pt x="4801114" y="5611195"/>
                </a:cubicBezTo>
                <a:cubicBezTo>
                  <a:pt x="4803694" y="5702161"/>
                  <a:pt x="4728561" y="5779326"/>
                  <a:pt x="4646374" y="5765935"/>
                </a:cubicBezTo>
                <a:cubicBezTo>
                  <a:pt x="4378374" y="5771611"/>
                  <a:pt x="4136250" y="5744530"/>
                  <a:pt x="3959796" y="5765935"/>
                </a:cubicBezTo>
                <a:cubicBezTo>
                  <a:pt x="3783342" y="5787340"/>
                  <a:pt x="3497247" y="5754895"/>
                  <a:pt x="3273217" y="5765935"/>
                </a:cubicBezTo>
                <a:cubicBezTo>
                  <a:pt x="3049187" y="5776975"/>
                  <a:pt x="2865700" y="5787116"/>
                  <a:pt x="2541723" y="5765935"/>
                </a:cubicBezTo>
                <a:cubicBezTo>
                  <a:pt x="2217746" y="5744754"/>
                  <a:pt x="2127230" y="5754214"/>
                  <a:pt x="1855144" y="5765935"/>
                </a:cubicBezTo>
                <a:cubicBezTo>
                  <a:pt x="1583058" y="5777656"/>
                  <a:pt x="1347647" y="5795316"/>
                  <a:pt x="1123650" y="5765935"/>
                </a:cubicBezTo>
                <a:cubicBezTo>
                  <a:pt x="899653" y="5736554"/>
                  <a:pt x="416691" y="5775025"/>
                  <a:pt x="154740" y="5765935"/>
                </a:cubicBezTo>
                <a:cubicBezTo>
                  <a:pt x="81630" y="5753146"/>
                  <a:pt x="-3400" y="5708114"/>
                  <a:pt x="0" y="5611195"/>
                </a:cubicBezTo>
                <a:cubicBezTo>
                  <a:pt x="28815" y="5437151"/>
                  <a:pt x="36054" y="5043677"/>
                  <a:pt x="0" y="4820009"/>
                </a:cubicBezTo>
                <a:cubicBezTo>
                  <a:pt x="-36054" y="4596341"/>
                  <a:pt x="-20703" y="4454366"/>
                  <a:pt x="0" y="4247081"/>
                </a:cubicBezTo>
                <a:cubicBezTo>
                  <a:pt x="20703" y="4039796"/>
                  <a:pt x="23374" y="3844217"/>
                  <a:pt x="0" y="3728718"/>
                </a:cubicBezTo>
                <a:cubicBezTo>
                  <a:pt x="-23374" y="3613219"/>
                  <a:pt x="-7563" y="3297163"/>
                  <a:pt x="0" y="3155790"/>
                </a:cubicBezTo>
                <a:cubicBezTo>
                  <a:pt x="7563" y="3014417"/>
                  <a:pt x="-8437" y="2765304"/>
                  <a:pt x="0" y="2582862"/>
                </a:cubicBezTo>
                <a:cubicBezTo>
                  <a:pt x="8437" y="2400420"/>
                  <a:pt x="4779" y="2159136"/>
                  <a:pt x="0" y="1900806"/>
                </a:cubicBezTo>
                <a:cubicBezTo>
                  <a:pt x="-4779" y="1642476"/>
                  <a:pt x="-10253" y="1471300"/>
                  <a:pt x="0" y="1218749"/>
                </a:cubicBezTo>
                <a:cubicBezTo>
                  <a:pt x="10253" y="966198"/>
                  <a:pt x="-47632" y="439243"/>
                  <a:pt x="0" y="154740"/>
                </a:cubicBezTo>
                <a:close/>
              </a:path>
              <a:path w="4801114" h="5765935" stroke="0" extrusionOk="0">
                <a:moveTo>
                  <a:pt x="0" y="154740"/>
                </a:moveTo>
                <a:cubicBezTo>
                  <a:pt x="-12265" y="61713"/>
                  <a:pt x="55551" y="5152"/>
                  <a:pt x="154740" y="0"/>
                </a:cubicBezTo>
                <a:cubicBezTo>
                  <a:pt x="301655" y="24297"/>
                  <a:pt x="635258" y="15392"/>
                  <a:pt x="886235" y="0"/>
                </a:cubicBezTo>
                <a:cubicBezTo>
                  <a:pt x="1137213" y="-15392"/>
                  <a:pt x="1303435" y="-16737"/>
                  <a:pt x="1482980" y="0"/>
                </a:cubicBezTo>
                <a:cubicBezTo>
                  <a:pt x="1662525" y="16737"/>
                  <a:pt x="1853508" y="-8294"/>
                  <a:pt x="2034810" y="0"/>
                </a:cubicBezTo>
                <a:cubicBezTo>
                  <a:pt x="2216112" y="8294"/>
                  <a:pt x="2528462" y="-16244"/>
                  <a:pt x="2721388" y="0"/>
                </a:cubicBezTo>
                <a:cubicBezTo>
                  <a:pt x="2914314" y="16244"/>
                  <a:pt x="3161422" y="13329"/>
                  <a:pt x="3318134" y="0"/>
                </a:cubicBezTo>
                <a:cubicBezTo>
                  <a:pt x="3474846" y="-13329"/>
                  <a:pt x="3792044" y="13332"/>
                  <a:pt x="4049628" y="0"/>
                </a:cubicBezTo>
                <a:cubicBezTo>
                  <a:pt x="4307212" y="-13332"/>
                  <a:pt x="4389074" y="-23138"/>
                  <a:pt x="4646374" y="0"/>
                </a:cubicBezTo>
                <a:cubicBezTo>
                  <a:pt x="4724264" y="12525"/>
                  <a:pt x="4793930" y="60946"/>
                  <a:pt x="4801114" y="154740"/>
                </a:cubicBezTo>
                <a:cubicBezTo>
                  <a:pt x="4783596" y="431779"/>
                  <a:pt x="4827750" y="452654"/>
                  <a:pt x="4801114" y="727668"/>
                </a:cubicBezTo>
                <a:cubicBezTo>
                  <a:pt x="4774478" y="1002682"/>
                  <a:pt x="4833758" y="1231403"/>
                  <a:pt x="4801114" y="1409725"/>
                </a:cubicBezTo>
                <a:cubicBezTo>
                  <a:pt x="4768470" y="1588047"/>
                  <a:pt x="4809201" y="1796181"/>
                  <a:pt x="4801114" y="2037217"/>
                </a:cubicBezTo>
                <a:cubicBezTo>
                  <a:pt x="4793027" y="2278253"/>
                  <a:pt x="4819349" y="2554619"/>
                  <a:pt x="4801114" y="2828403"/>
                </a:cubicBezTo>
                <a:cubicBezTo>
                  <a:pt x="4782879" y="3102187"/>
                  <a:pt x="4837653" y="3438753"/>
                  <a:pt x="4801114" y="3619589"/>
                </a:cubicBezTo>
                <a:cubicBezTo>
                  <a:pt x="4764575" y="3800425"/>
                  <a:pt x="4795348" y="3999232"/>
                  <a:pt x="4801114" y="4192517"/>
                </a:cubicBezTo>
                <a:cubicBezTo>
                  <a:pt x="4806880" y="4385802"/>
                  <a:pt x="4803324" y="4718387"/>
                  <a:pt x="4801114" y="4874574"/>
                </a:cubicBezTo>
                <a:cubicBezTo>
                  <a:pt x="4798904" y="5030761"/>
                  <a:pt x="4803807" y="5368543"/>
                  <a:pt x="4801114" y="5611195"/>
                </a:cubicBezTo>
                <a:cubicBezTo>
                  <a:pt x="4799886" y="5692963"/>
                  <a:pt x="4747305" y="5762792"/>
                  <a:pt x="4646374" y="5765935"/>
                </a:cubicBezTo>
                <a:cubicBezTo>
                  <a:pt x="4527086" y="5781940"/>
                  <a:pt x="4374268" y="5747220"/>
                  <a:pt x="4139461" y="5765935"/>
                </a:cubicBezTo>
                <a:cubicBezTo>
                  <a:pt x="3904654" y="5784650"/>
                  <a:pt x="3587741" y="5734752"/>
                  <a:pt x="3407966" y="5765935"/>
                </a:cubicBezTo>
                <a:cubicBezTo>
                  <a:pt x="3228191" y="5797118"/>
                  <a:pt x="2935274" y="5797569"/>
                  <a:pt x="2766304" y="5765935"/>
                </a:cubicBezTo>
                <a:cubicBezTo>
                  <a:pt x="2597334" y="5734301"/>
                  <a:pt x="2441642" y="5760151"/>
                  <a:pt x="2214475" y="5765935"/>
                </a:cubicBezTo>
                <a:cubicBezTo>
                  <a:pt x="1987308" y="5771719"/>
                  <a:pt x="1724635" y="5759917"/>
                  <a:pt x="1572813" y="5765935"/>
                </a:cubicBezTo>
                <a:cubicBezTo>
                  <a:pt x="1420991" y="5771953"/>
                  <a:pt x="1289408" y="5775778"/>
                  <a:pt x="1065900" y="5765935"/>
                </a:cubicBezTo>
                <a:cubicBezTo>
                  <a:pt x="842392" y="5756092"/>
                  <a:pt x="367900" y="5776531"/>
                  <a:pt x="154740" y="5765935"/>
                </a:cubicBezTo>
                <a:cubicBezTo>
                  <a:pt x="67219" y="5770070"/>
                  <a:pt x="-10162" y="5683172"/>
                  <a:pt x="0" y="5611195"/>
                </a:cubicBezTo>
                <a:cubicBezTo>
                  <a:pt x="2832" y="5298532"/>
                  <a:pt x="7916" y="5165105"/>
                  <a:pt x="0" y="4874574"/>
                </a:cubicBezTo>
                <a:cubicBezTo>
                  <a:pt x="-7916" y="4584043"/>
                  <a:pt x="-602" y="4442720"/>
                  <a:pt x="0" y="4301646"/>
                </a:cubicBezTo>
                <a:cubicBezTo>
                  <a:pt x="602" y="4160572"/>
                  <a:pt x="-4048" y="3753628"/>
                  <a:pt x="0" y="3565024"/>
                </a:cubicBezTo>
                <a:cubicBezTo>
                  <a:pt x="4048" y="3376420"/>
                  <a:pt x="-10257" y="3295213"/>
                  <a:pt x="0" y="3046661"/>
                </a:cubicBezTo>
                <a:cubicBezTo>
                  <a:pt x="10257" y="2798109"/>
                  <a:pt x="-13132" y="2480439"/>
                  <a:pt x="0" y="2310040"/>
                </a:cubicBezTo>
                <a:cubicBezTo>
                  <a:pt x="13132" y="2139641"/>
                  <a:pt x="27344" y="1965898"/>
                  <a:pt x="0" y="1737112"/>
                </a:cubicBezTo>
                <a:cubicBezTo>
                  <a:pt x="-27344" y="1508326"/>
                  <a:pt x="-4590" y="1393553"/>
                  <a:pt x="0" y="1218749"/>
                </a:cubicBezTo>
                <a:cubicBezTo>
                  <a:pt x="4590" y="1043945"/>
                  <a:pt x="-13841" y="519658"/>
                  <a:pt x="0" y="154740"/>
                </a:cubicBezTo>
                <a:close/>
              </a:path>
            </a:pathLst>
          </a:custGeom>
          <a:solidFill>
            <a:schemeClr val="bg1">
              <a:lumMod val="95000"/>
            </a:schemeClr>
          </a:solidFill>
          <a:ln>
            <a:noFill/>
            <a:round/>
            <a:extLst>
              <a:ext uri="{C807C97D-BFC1-408E-A445-0C87EB9F89A2}">
                <ask:lineSketchStyleProps xmlns:ask="http://schemas.microsoft.com/office/drawing/2018/sketchyshapes" sd="1219033472">
                  <a:prstGeom prst="roundRect">
                    <a:avLst>
                      <a:gd name="adj" fmla="val 3223"/>
                    </a:avLst>
                  </a:prstGeom>
                  <ask:type>
                    <ask:lineSketchFreehand/>
                  </ask:type>
                </ask:lineSketchStyleProps>
              </a:ext>
            </a:extLst>
          </a:ln>
          <a:effectLst>
            <a:outerShdw blurRad="114300" dist="50800" dir="276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grpSp>
        <p:nvGrpSpPr>
          <p:cNvPr id="2" name="Group 1">
            <a:extLst>
              <a:ext uri="{FF2B5EF4-FFF2-40B4-BE49-F238E27FC236}">
                <a16:creationId xmlns:a16="http://schemas.microsoft.com/office/drawing/2014/main" id="{0E7C5968-A9A9-C20A-2873-CA9B919C5E12}"/>
              </a:ext>
            </a:extLst>
          </p:cNvPr>
          <p:cNvGrpSpPr/>
          <p:nvPr/>
        </p:nvGrpSpPr>
        <p:grpSpPr>
          <a:xfrm>
            <a:off x="7293613" y="819259"/>
            <a:ext cx="3925020" cy="5537822"/>
            <a:chOff x="7293613" y="860236"/>
            <a:chExt cx="3925020" cy="5537822"/>
          </a:xfrm>
        </p:grpSpPr>
        <p:sp>
          <p:nvSpPr>
            <p:cNvPr id="13" name="TextBox 12">
              <a:extLst>
                <a:ext uri="{FF2B5EF4-FFF2-40B4-BE49-F238E27FC236}">
                  <a16:creationId xmlns:a16="http://schemas.microsoft.com/office/drawing/2014/main" id="{D904D714-0142-ED71-7692-A57C032ED13B}"/>
                </a:ext>
              </a:extLst>
            </p:cNvPr>
            <p:cNvSpPr txBox="1"/>
            <p:nvPr/>
          </p:nvSpPr>
          <p:spPr>
            <a:xfrm>
              <a:off x="7293613" y="1955816"/>
              <a:ext cx="3827105" cy="4442242"/>
            </a:xfrm>
            <a:prstGeom prst="rect">
              <a:avLst/>
            </a:prstGeom>
            <a:noFill/>
          </p:spPr>
          <p:txBody>
            <a:bodyPr wrap="square">
              <a:spAutoFit/>
            </a:bodyPr>
            <a:lstStyle/>
            <a:p>
              <a:pPr marL="0" marR="0" lvl="0" indent="0" algn="l" defTabSz="914400" rtl="0" eaLnBrk="1" fontAlgn="base" latinLnBrk="0" hangingPunct="1">
                <a:lnSpc>
                  <a:spcPct val="100000"/>
                </a:lnSpc>
                <a:spcBef>
                  <a:spcPts val="1600"/>
                </a:spcBef>
                <a:spcAft>
                  <a:spcPts val="40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a:ea typeface="+mn-ea"/>
                  <a:cs typeface="+mn-cs"/>
                </a:rPr>
                <a:t>During today’s session, we will…</a:t>
              </a:r>
            </a:p>
            <a:p>
              <a:pPr marL="285750" marR="0" lvl="0" indent="-285750" algn="l" defTabSz="914400" rtl="0" eaLnBrk="1" fontAlgn="base" latinLnBrk="0" hangingPunct="1">
                <a:lnSpc>
                  <a:spcPct val="100000"/>
                </a:lnSpc>
                <a:spcBef>
                  <a:spcPts val="1200"/>
                </a:spcBef>
                <a:spcAft>
                  <a:spcPts val="4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a:ea typeface="+mn-ea"/>
                  <a:cs typeface="+mn-cs"/>
                </a:rPr>
                <a:t>Review five of the most common middle school resource inequities</a:t>
              </a:r>
            </a:p>
            <a:p>
              <a:pPr marL="285750" marR="0" lvl="0" indent="-285750" algn="l" defTabSz="914400" rtl="0" eaLnBrk="1" fontAlgn="base" latinLnBrk="0" hangingPunct="1">
                <a:lnSpc>
                  <a:spcPct val="100000"/>
                </a:lnSpc>
                <a:spcBef>
                  <a:spcPts val="1200"/>
                </a:spcBef>
                <a:spcAft>
                  <a:spcPts val="4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a:ea typeface="+mn-ea"/>
                  <a:cs typeface="+mn-cs"/>
                </a:rPr>
                <a:t>Discuss the degree to which each inequity might be occurring in our school</a:t>
              </a:r>
            </a:p>
            <a:p>
              <a:pPr marL="285750" marR="0" lvl="0" indent="-285750" algn="l" defTabSz="914400" rtl="0" eaLnBrk="1" fontAlgn="base" latinLnBrk="0" hangingPunct="1">
                <a:lnSpc>
                  <a:spcPct val="100000"/>
                </a:lnSpc>
                <a:spcBef>
                  <a:spcPts val="1200"/>
                </a:spcBef>
                <a:spcAft>
                  <a:spcPts val="4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a:ea typeface="+mn-ea"/>
                  <a:cs typeface="+mn-cs"/>
                </a:rPr>
                <a:t>Begin to prioritize resource inequities to assess further as a team</a:t>
              </a:r>
            </a:p>
            <a:p>
              <a:pPr marL="0" marR="0" lvl="0" indent="0" algn="l" defTabSz="914400" rtl="0" eaLnBrk="1" fontAlgn="base" latinLnBrk="0" hangingPunct="1">
                <a:lnSpc>
                  <a:spcPct val="100000"/>
                </a:lnSpc>
                <a:spcBef>
                  <a:spcPts val="1600"/>
                </a:spcBef>
                <a:spcAft>
                  <a:spcPts val="400"/>
                </a:spcAft>
                <a:buClrTx/>
                <a:buSzTx/>
                <a:buFontTx/>
                <a:buNone/>
                <a:tabLst/>
                <a:defRPr/>
              </a:pPr>
              <a:r>
                <a:rPr kumimoji="0" lang="en-US" sz="1800" b="0" i="1" u="none" strike="noStrike" kern="1200" cap="none" spc="0" normalizeH="0" baseline="0" noProof="0">
                  <a:ln>
                    <a:noFill/>
                  </a:ln>
                  <a:solidFill>
                    <a:prstClr val="black"/>
                  </a:solidFill>
                  <a:effectLst/>
                  <a:uLnTx/>
                  <a:uFillTx/>
                  <a:latin typeface="Aptos"/>
                  <a:ea typeface="+mn-ea"/>
                  <a:cs typeface="+mn-cs"/>
                </a:rPr>
                <a:t>Reminder: By end of the next meeting, we’ll need to identify three priority resource inequities.</a:t>
              </a:r>
            </a:p>
          </p:txBody>
        </p:sp>
        <p:sp>
          <p:nvSpPr>
            <p:cNvPr id="14" name="Title 2">
              <a:extLst>
                <a:ext uri="{FF2B5EF4-FFF2-40B4-BE49-F238E27FC236}">
                  <a16:creationId xmlns:a16="http://schemas.microsoft.com/office/drawing/2014/main" id="{6E48C85C-E4AC-20CE-4B88-A208B486460D}"/>
                </a:ext>
              </a:extLst>
            </p:cNvPr>
            <p:cNvSpPr txBox="1">
              <a:spLocks/>
            </p:cNvSpPr>
            <p:nvPr/>
          </p:nvSpPr>
          <p:spPr>
            <a:xfrm>
              <a:off x="7293613" y="860236"/>
              <a:ext cx="392502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3057"/>
                  </a:solidFill>
                  <a:latin typeface="Aptos" panose="020B00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a:ln>
                    <a:noFill/>
                  </a:ln>
                  <a:solidFill>
                    <a:srgbClr val="003057"/>
                  </a:solidFill>
                  <a:effectLst/>
                  <a:uLnTx/>
                  <a:uFillTx/>
                  <a:latin typeface="Aptos" panose="020B0004020202020204" pitchFamily="34" charset="0"/>
                  <a:ea typeface="+mj-ea"/>
                  <a:cs typeface="+mj-cs"/>
                </a:rPr>
                <a:t>Today’s Objectives</a:t>
              </a:r>
            </a:p>
          </p:txBody>
        </p:sp>
      </p:grpSp>
    </p:spTree>
    <p:extLst>
      <p:ext uri="{BB962C8B-B14F-4D97-AF65-F5344CB8AC3E}">
        <p14:creationId xmlns:p14="http://schemas.microsoft.com/office/powerpoint/2010/main" val="20537362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A8722-196A-6001-3900-CE790E0AB6D9}"/>
            </a:ext>
          </a:extLst>
        </p:cNvPr>
        <p:cNvGrpSpPr/>
        <p:nvPr/>
      </p:nvGrpSpPr>
      <p:grpSpPr>
        <a:xfrm>
          <a:off x="0" y="0"/>
          <a:ext cx="0" cy="0"/>
          <a:chOff x="0" y="0"/>
          <a:chExt cx="0" cy="0"/>
        </a:xfrm>
      </p:grpSpPr>
      <p:sp>
        <p:nvSpPr>
          <p:cNvPr id="35" name="Rectangle 34">
            <a:extLst>
              <a:ext uri="{FF2B5EF4-FFF2-40B4-BE49-F238E27FC236}">
                <a16:creationId xmlns:a16="http://schemas.microsoft.com/office/drawing/2014/main" id="{90047D95-A0EB-8365-B416-93F9FFC93286}"/>
              </a:ext>
            </a:extLst>
          </p:cNvPr>
          <p:cNvSpPr/>
          <p:nvPr/>
        </p:nvSpPr>
        <p:spPr>
          <a:xfrm>
            <a:off x="-4" y="0"/>
            <a:ext cx="12192003" cy="1528759"/>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itle 2">
            <a:extLst>
              <a:ext uri="{FF2B5EF4-FFF2-40B4-BE49-F238E27FC236}">
                <a16:creationId xmlns:a16="http://schemas.microsoft.com/office/drawing/2014/main" id="{9FB4FD37-DDB5-A910-3A8E-79F451A1B2FE}"/>
              </a:ext>
            </a:extLst>
          </p:cNvPr>
          <p:cNvSpPr txBox="1">
            <a:spLocks/>
          </p:cNvSpPr>
          <p:nvPr/>
        </p:nvSpPr>
        <p:spPr>
          <a:xfrm>
            <a:off x="356318" y="198644"/>
            <a:ext cx="11704618" cy="1148509"/>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a:ln>
                  <a:noFill/>
                </a:ln>
                <a:solidFill>
                  <a:prstClr val="white"/>
                </a:solidFill>
                <a:effectLst/>
                <a:uLnTx/>
                <a:uFillTx/>
                <a:latin typeface="Aptos" panose="020B0004020202020204" pitchFamily="34" charset="0"/>
                <a:ea typeface="+mj-ea"/>
                <a:cs typeface="+mj-cs"/>
              </a:rPr>
              <a:t>While there are 10 dimensions of resource equity, some of these dimensions are largely district-level resource decisions …</a:t>
            </a:r>
          </a:p>
        </p:txBody>
      </p:sp>
      <p:graphicFrame>
        <p:nvGraphicFramePr>
          <p:cNvPr id="3" name="think-cell data - do not delete" hidden="1">
            <a:extLst>
              <a:ext uri="{FF2B5EF4-FFF2-40B4-BE49-F238E27FC236}">
                <a16:creationId xmlns:a16="http://schemas.microsoft.com/office/drawing/2014/main" id="{9BB6248C-D426-CC6E-8581-90D66567720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3" name="think-cell data - do not delete" hidden="1">
                        <a:extLst>
                          <a:ext uri="{FF2B5EF4-FFF2-40B4-BE49-F238E27FC236}">
                            <a16:creationId xmlns:a16="http://schemas.microsoft.com/office/drawing/2014/main" id="{9BB6248C-D426-CC6E-8581-90D66567720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3C43AFBE-D618-1780-ECE1-D471E3AE25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5" name="Rectangle 4">
            <a:extLst>
              <a:ext uri="{FF2B5EF4-FFF2-40B4-BE49-F238E27FC236}">
                <a16:creationId xmlns:a16="http://schemas.microsoft.com/office/drawing/2014/main" id="{D7180FD3-19F6-9FCD-7685-77CF83900401}"/>
              </a:ext>
            </a:extLst>
          </p:cNvPr>
          <p:cNvSpPr/>
          <p:nvPr/>
        </p:nvSpPr>
        <p:spPr>
          <a:xfrm>
            <a:off x="3306219" y="6032373"/>
            <a:ext cx="8069076" cy="416377"/>
          </a:xfrm>
          <a:prstGeom prst="rect">
            <a:avLst/>
          </a:prstGeom>
          <a:gradFill>
            <a:gsLst>
              <a:gs pos="0">
                <a:srgbClr val="003125">
                  <a:alpha val="20000"/>
                </a:srgbClr>
              </a:gs>
              <a:gs pos="98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Do all students attend classes that are racially and socioeconomically diverse?</a:t>
            </a:r>
          </a:p>
        </p:txBody>
      </p:sp>
      <p:pic>
        <p:nvPicPr>
          <p:cNvPr id="6" name="Picture 5" descr="A close up of a logo&#10;&#10;Description automatically generated">
            <a:extLst>
              <a:ext uri="{FF2B5EF4-FFF2-40B4-BE49-F238E27FC236}">
                <a16:creationId xmlns:a16="http://schemas.microsoft.com/office/drawing/2014/main" id="{32139083-E193-0E10-0CED-901A4BB2E29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730916" y="1747369"/>
            <a:ext cx="534572" cy="4756097"/>
          </a:xfrm>
          <a:prstGeom prst="rect">
            <a:avLst/>
          </a:prstGeom>
        </p:spPr>
      </p:pic>
      <p:graphicFrame>
        <p:nvGraphicFramePr>
          <p:cNvPr id="7" name="Table 6">
            <a:extLst>
              <a:ext uri="{FF2B5EF4-FFF2-40B4-BE49-F238E27FC236}">
                <a16:creationId xmlns:a16="http://schemas.microsoft.com/office/drawing/2014/main" id="{84E9563E-7C95-F561-6E7D-751EB6B42348}"/>
              </a:ext>
            </a:extLst>
          </p:cNvPr>
          <p:cNvGraphicFramePr>
            <a:graphicFrameLocks noGrp="1"/>
          </p:cNvGraphicFramePr>
          <p:nvPr/>
        </p:nvGraphicFramePr>
        <p:xfrm>
          <a:off x="595081" y="1747367"/>
          <a:ext cx="2121608" cy="4755008"/>
        </p:xfrm>
        <a:graphic>
          <a:graphicData uri="http://schemas.openxmlformats.org/drawingml/2006/table">
            <a:tbl>
              <a:tblPr firstRow="1" bandRow="1">
                <a:tableStyleId>{5C22544A-7EE6-4342-B048-85BDC9FD1C3A}</a:tableStyleId>
              </a:tblPr>
              <a:tblGrid>
                <a:gridCol w="2121608">
                  <a:extLst>
                    <a:ext uri="{9D8B030D-6E8A-4147-A177-3AD203B41FA5}">
                      <a16:colId xmlns:a16="http://schemas.microsoft.com/office/drawing/2014/main" val="1544768065"/>
                    </a:ext>
                  </a:extLst>
                </a:gridCol>
              </a:tblGrid>
              <a:tr h="489660">
                <a:tc>
                  <a:txBody>
                    <a:bodyPr/>
                    <a:lstStyle/>
                    <a:p>
                      <a:pPr algn="r"/>
                      <a:r>
                        <a:rPr lang="en-US" sz="1200" b="1">
                          <a:solidFill>
                            <a:schemeClr val="tx1"/>
                          </a:solidFill>
                          <a:latin typeface="Aptos" panose="020B0004020202020204" pitchFamily="34" charset="0"/>
                        </a:rPr>
                        <a:t>SCHOOL FUNDING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72990773"/>
                  </a:ext>
                </a:extLst>
              </a:tr>
              <a:tr h="463824">
                <a:tc>
                  <a:txBody>
                    <a:bodyPr/>
                    <a:lstStyle/>
                    <a:p>
                      <a:pPr algn="r"/>
                      <a:r>
                        <a:rPr lang="en-US" sz="1200" b="1">
                          <a:solidFill>
                            <a:schemeClr val="tx1"/>
                          </a:solidFill>
                          <a:latin typeface="Aptos" panose="020B0004020202020204" pitchFamily="34" charset="0"/>
                        </a:rPr>
                        <a:t>TEACHING QUALITY </a:t>
                      </a:r>
                      <a:br>
                        <a:rPr lang="en-US" sz="1200" b="1">
                          <a:solidFill>
                            <a:schemeClr val="tx1"/>
                          </a:solidFill>
                          <a:latin typeface="Aptos" panose="020B0004020202020204" pitchFamily="34" charset="0"/>
                        </a:rPr>
                      </a:br>
                      <a:r>
                        <a:rPr lang="en-US" sz="1200" b="1">
                          <a:solidFill>
                            <a:schemeClr val="tx1"/>
                          </a:solidFill>
                          <a:latin typeface="Aptos" panose="020B0004020202020204" pitchFamily="34" charset="0"/>
                        </a:rPr>
                        <a:t>&amp; DIVERSITY</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3545737"/>
                  </a:ext>
                </a:extLst>
              </a:tr>
              <a:tr h="466207">
                <a:tc>
                  <a:txBody>
                    <a:bodyPr/>
                    <a:lstStyle/>
                    <a:p>
                      <a:pPr algn="r"/>
                      <a:r>
                        <a:rPr lang="en-US" sz="1200" b="1">
                          <a:solidFill>
                            <a:schemeClr val="tx1"/>
                          </a:solidFill>
                          <a:latin typeface="Aptos" panose="020B0004020202020204" pitchFamily="34" charset="0"/>
                        </a:rPr>
                        <a:t>SCHOOL LEADERSHIP QUALITY &amp; DIVERSITY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8831324"/>
                  </a:ext>
                </a:extLst>
              </a:tr>
              <a:tr h="476738">
                <a:tc>
                  <a:txBody>
                    <a:bodyPr/>
                    <a:lstStyle/>
                    <a:p>
                      <a:pPr algn="r"/>
                      <a:r>
                        <a:rPr lang="en-US" sz="1200" b="1">
                          <a:solidFill>
                            <a:schemeClr val="tx1"/>
                          </a:solidFill>
                          <a:latin typeface="Aptos" panose="020B0004020202020204" pitchFamily="34" charset="0"/>
                        </a:rPr>
                        <a:t>EMPOWERING, </a:t>
                      </a:r>
                      <a:br>
                        <a:rPr lang="en-US" sz="1200" b="1">
                          <a:solidFill>
                            <a:schemeClr val="tx1"/>
                          </a:solidFill>
                          <a:latin typeface="Aptos" panose="020B0004020202020204" pitchFamily="34" charset="0"/>
                        </a:rPr>
                      </a:br>
                      <a:r>
                        <a:rPr lang="en-US" sz="1200" b="1">
                          <a:solidFill>
                            <a:schemeClr val="tx1"/>
                          </a:solidFill>
                          <a:latin typeface="Aptos" panose="020B0004020202020204" pitchFamily="34" charset="0"/>
                        </a:rPr>
                        <a:t>RIGOROUS CONTENT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39894758"/>
                  </a:ext>
                </a:extLst>
              </a:tr>
              <a:tr h="492370">
                <a:tc>
                  <a:txBody>
                    <a:bodyPr/>
                    <a:lstStyle/>
                    <a:p>
                      <a:pPr algn="r"/>
                      <a:r>
                        <a:rPr lang="en-US" sz="1200" b="1">
                          <a:solidFill>
                            <a:schemeClr val="tx1"/>
                          </a:solidFill>
                          <a:latin typeface="Aptos" panose="020B0004020202020204" pitchFamily="34" charset="0"/>
                        </a:rPr>
                        <a:t>INSTRUCTIONAL </a:t>
                      </a:r>
                      <a:br>
                        <a:rPr lang="en-US" sz="1200" b="1">
                          <a:solidFill>
                            <a:schemeClr val="tx1"/>
                          </a:solidFill>
                          <a:latin typeface="Aptos" panose="020B0004020202020204" pitchFamily="34" charset="0"/>
                        </a:rPr>
                      </a:br>
                      <a:r>
                        <a:rPr lang="en-US" sz="1200" b="1">
                          <a:solidFill>
                            <a:schemeClr val="tx1"/>
                          </a:solidFill>
                          <a:latin typeface="Aptos" panose="020B0004020202020204" pitchFamily="34" charset="0"/>
                        </a:rPr>
                        <a:t>TIME &amp; ATTENTION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51383504"/>
                  </a:ext>
                </a:extLst>
              </a:tr>
              <a:tr h="461107">
                <a:tc>
                  <a:txBody>
                    <a:bodyPr/>
                    <a:lstStyle/>
                    <a:p>
                      <a:pPr algn="r"/>
                      <a:r>
                        <a:rPr lang="en-US" sz="1200" b="1">
                          <a:solidFill>
                            <a:schemeClr val="tx1"/>
                          </a:solidFill>
                          <a:latin typeface="Aptos" panose="020B0004020202020204" pitchFamily="34" charset="0"/>
                        </a:rPr>
                        <a:t>POSITIVE &amp; INVITING SCHOOL CLIMATE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00215156"/>
                  </a:ext>
                </a:extLst>
              </a:tr>
              <a:tr h="475716">
                <a:tc>
                  <a:txBody>
                    <a:bodyPr/>
                    <a:lstStyle/>
                    <a:p>
                      <a:pPr algn="r"/>
                      <a:r>
                        <a:rPr lang="en-US" sz="1200" b="1">
                          <a:solidFill>
                            <a:schemeClr val="tx1"/>
                          </a:solidFill>
                          <a:latin typeface="Aptos" panose="020B0004020202020204" pitchFamily="34" charset="0"/>
                        </a:rPr>
                        <a:t>STUDENT SUPPORTS &amp; INTERVENTION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61797888"/>
                  </a:ext>
                </a:extLst>
              </a:tr>
              <a:tr h="463824">
                <a:tc>
                  <a:txBody>
                    <a:bodyPr/>
                    <a:lstStyle/>
                    <a:p>
                      <a:pPr algn="r"/>
                      <a:r>
                        <a:rPr lang="en-US" sz="1200" b="1">
                          <a:solidFill>
                            <a:schemeClr val="tx1"/>
                          </a:solidFill>
                          <a:latin typeface="Aptos" panose="020B0004020202020204" pitchFamily="34" charset="0"/>
                        </a:rPr>
                        <a:t>HIGH-QUALITY </a:t>
                      </a:r>
                      <a:br>
                        <a:rPr lang="en-US" sz="1200" b="1">
                          <a:solidFill>
                            <a:schemeClr val="tx1"/>
                          </a:solidFill>
                          <a:latin typeface="Aptos" panose="020B0004020202020204" pitchFamily="34" charset="0"/>
                        </a:rPr>
                      </a:br>
                      <a:r>
                        <a:rPr lang="en-US" sz="1200" b="1">
                          <a:solidFill>
                            <a:schemeClr val="tx1"/>
                          </a:solidFill>
                          <a:latin typeface="Aptos" panose="020B0004020202020204" pitchFamily="34" charset="0"/>
                        </a:rPr>
                        <a:t>EARLY LEARNING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41636464"/>
                  </a:ext>
                </a:extLst>
              </a:tr>
              <a:tr h="463824">
                <a:tc>
                  <a:txBody>
                    <a:bodyPr/>
                    <a:lstStyle/>
                    <a:p>
                      <a:pPr algn="r"/>
                      <a:r>
                        <a:rPr lang="en-US" sz="1200" b="1">
                          <a:solidFill>
                            <a:schemeClr val="tx1"/>
                          </a:solidFill>
                          <a:latin typeface="Aptos" panose="020B0004020202020204" pitchFamily="34" charset="0"/>
                        </a:rPr>
                        <a:t>LEARNING-READY FACILITIES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72304841"/>
                  </a:ext>
                </a:extLst>
              </a:tr>
              <a:tr h="501738">
                <a:tc>
                  <a:txBody>
                    <a:bodyPr/>
                    <a:lstStyle/>
                    <a:p>
                      <a:pPr algn="r"/>
                      <a:r>
                        <a:rPr lang="en-US" sz="1200" b="1">
                          <a:solidFill>
                            <a:schemeClr val="tx1"/>
                          </a:solidFill>
                          <a:latin typeface="Aptos" panose="020B0004020202020204" pitchFamily="34" charset="0"/>
                        </a:rPr>
                        <a:t>DIVERSE CLASSROOMS </a:t>
                      </a:r>
                      <a:br>
                        <a:rPr lang="en-US" sz="1200" b="1">
                          <a:solidFill>
                            <a:schemeClr val="tx1"/>
                          </a:solidFill>
                          <a:latin typeface="Aptos" panose="020B0004020202020204" pitchFamily="34" charset="0"/>
                        </a:rPr>
                      </a:br>
                      <a:r>
                        <a:rPr lang="en-US" sz="1200" b="1">
                          <a:solidFill>
                            <a:schemeClr val="tx1"/>
                          </a:solidFill>
                          <a:latin typeface="Aptos" panose="020B0004020202020204" pitchFamily="34" charset="0"/>
                        </a:rPr>
                        <a:t>&amp; SCHOOLS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4786569"/>
                  </a:ext>
                </a:extLst>
              </a:tr>
            </a:tbl>
          </a:graphicData>
        </a:graphic>
      </p:graphicFrame>
      <p:sp>
        <p:nvSpPr>
          <p:cNvPr id="16" name="Rectangle 15">
            <a:extLst>
              <a:ext uri="{FF2B5EF4-FFF2-40B4-BE49-F238E27FC236}">
                <a16:creationId xmlns:a16="http://schemas.microsoft.com/office/drawing/2014/main" id="{BC2773D5-AF5B-D60D-36F8-6C247A32F23D}"/>
              </a:ext>
            </a:extLst>
          </p:cNvPr>
          <p:cNvSpPr/>
          <p:nvPr/>
        </p:nvSpPr>
        <p:spPr>
          <a:xfrm>
            <a:off x="3306220" y="1774395"/>
            <a:ext cx="8069076" cy="416377"/>
          </a:xfrm>
          <a:prstGeom prst="rect">
            <a:avLst/>
          </a:prstGeom>
          <a:gradFill flip="none" rotWithShape="1">
            <a:gsLst>
              <a:gs pos="0">
                <a:srgbClr val="794772">
                  <a:alpha val="15000"/>
                </a:srgbClr>
              </a:gs>
              <a:gs pos="76000">
                <a:schemeClr val="bg1"/>
              </a:gs>
              <a:gs pos="0">
                <a:srgbClr val="794772">
                  <a:alpha val="32000"/>
                </a:srgbClr>
              </a:gs>
              <a:gs pos="100000">
                <a:schemeClr val="bg1"/>
              </a:gs>
            </a:gsLst>
            <a:path path="circle">
              <a:fillToRect t="100000" r="100000"/>
            </a:path>
            <a:tileRect l="-100000" b="-100000"/>
          </a:gra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Does funding support all children to achieve and thrive?</a:t>
            </a:r>
          </a:p>
        </p:txBody>
      </p:sp>
      <p:sp>
        <p:nvSpPr>
          <p:cNvPr id="17" name="Rectangle 16">
            <a:extLst>
              <a:ext uri="{FF2B5EF4-FFF2-40B4-BE49-F238E27FC236}">
                <a16:creationId xmlns:a16="http://schemas.microsoft.com/office/drawing/2014/main" id="{E3C35413-DE02-C4DD-1F47-7070E2C70F8C}"/>
              </a:ext>
            </a:extLst>
          </p:cNvPr>
          <p:cNvSpPr/>
          <p:nvPr/>
        </p:nvSpPr>
        <p:spPr>
          <a:xfrm>
            <a:off x="3306220" y="2247504"/>
            <a:ext cx="8069076" cy="416377"/>
          </a:xfrm>
          <a:prstGeom prst="rect">
            <a:avLst/>
          </a:prstGeom>
          <a:gradFill flip="none" rotWithShape="1">
            <a:gsLst>
              <a:gs pos="0">
                <a:srgbClr val="E73877">
                  <a:alpha val="32000"/>
                </a:srgbClr>
              </a:gs>
              <a:gs pos="70000">
                <a:schemeClr val="bg1"/>
              </a:gs>
              <a:gs pos="0">
                <a:srgbClr val="E73877">
                  <a:alpha val="32000"/>
                </a:srgbClr>
              </a:gs>
              <a:gs pos="100000">
                <a:schemeClr val="bg1"/>
              </a:gs>
            </a:gsLst>
            <a:path path="circle">
              <a:fillToRect t="100000" r="100000"/>
            </a:path>
            <a:tileRect l="-100000" b="-100000"/>
          </a:gra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Do all students have access to strong teachers?</a:t>
            </a:r>
          </a:p>
        </p:txBody>
      </p:sp>
      <p:sp>
        <p:nvSpPr>
          <p:cNvPr id="18" name="Rectangle 17">
            <a:extLst>
              <a:ext uri="{FF2B5EF4-FFF2-40B4-BE49-F238E27FC236}">
                <a16:creationId xmlns:a16="http://schemas.microsoft.com/office/drawing/2014/main" id="{4386FEB5-6C49-9123-20E3-034CE0F01EDD}"/>
              </a:ext>
            </a:extLst>
          </p:cNvPr>
          <p:cNvSpPr/>
          <p:nvPr/>
        </p:nvSpPr>
        <p:spPr>
          <a:xfrm>
            <a:off x="3306220" y="2720613"/>
            <a:ext cx="8069076" cy="416377"/>
          </a:xfrm>
          <a:prstGeom prst="rect">
            <a:avLst/>
          </a:prstGeom>
          <a:gradFill flip="none" rotWithShape="1">
            <a:gsLst>
              <a:gs pos="0">
                <a:srgbClr val="F47B20">
                  <a:alpha val="32000"/>
                </a:srgbClr>
              </a:gs>
              <a:gs pos="100000">
                <a:schemeClr val="bg1"/>
              </a:gs>
              <a:gs pos="0">
                <a:srgbClr val="F47B20">
                  <a:alpha val="32000"/>
                </a:srgbClr>
              </a:gs>
              <a:gs pos="100000">
                <a:schemeClr val="bg1"/>
              </a:gs>
            </a:gsLst>
            <a:path path="circle">
              <a:fillToRect t="100000" r="100000"/>
            </a:path>
            <a:tileRect l="-100000" b="-100000"/>
          </a:gra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Does school leadership reflect the diversity of the students and the staff?</a:t>
            </a:r>
          </a:p>
        </p:txBody>
      </p:sp>
      <p:sp>
        <p:nvSpPr>
          <p:cNvPr id="19" name="Rectangle 18">
            <a:extLst>
              <a:ext uri="{FF2B5EF4-FFF2-40B4-BE49-F238E27FC236}">
                <a16:creationId xmlns:a16="http://schemas.microsoft.com/office/drawing/2014/main" id="{35618E2F-EFF6-F3A4-29AC-090278783A0E}"/>
              </a:ext>
            </a:extLst>
          </p:cNvPr>
          <p:cNvSpPr/>
          <p:nvPr/>
        </p:nvSpPr>
        <p:spPr>
          <a:xfrm>
            <a:off x="3306220" y="3193722"/>
            <a:ext cx="8069076" cy="416377"/>
          </a:xfrm>
          <a:prstGeom prst="rect">
            <a:avLst/>
          </a:prstGeom>
          <a:gradFill>
            <a:gsLst>
              <a:gs pos="0">
                <a:srgbClr val="8C8005"/>
              </a:gs>
              <a:gs pos="0">
                <a:srgbClr val="8C8005">
                  <a:alpha val="40000"/>
                </a:srgbClr>
              </a:gs>
              <a:gs pos="100000">
                <a:schemeClr val="bg1"/>
              </a:gs>
              <a:gs pos="100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Do all students have access to a culturally relevant curriculum?</a:t>
            </a:r>
          </a:p>
        </p:txBody>
      </p:sp>
      <p:sp>
        <p:nvSpPr>
          <p:cNvPr id="20" name="Rectangle 19">
            <a:extLst>
              <a:ext uri="{FF2B5EF4-FFF2-40B4-BE49-F238E27FC236}">
                <a16:creationId xmlns:a16="http://schemas.microsoft.com/office/drawing/2014/main" id="{F7ADD995-20C6-7742-8EF4-621FA1ABED07}"/>
              </a:ext>
            </a:extLst>
          </p:cNvPr>
          <p:cNvSpPr/>
          <p:nvPr/>
        </p:nvSpPr>
        <p:spPr>
          <a:xfrm>
            <a:off x="3306220" y="3666831"/>
            <a:ext cx="8069076" cy="416377"/>
          </a:xfrm>
          <a:prstGeom prst="rect">
            <a:avLst/>
          </a:prstGeom>
          <a:gradFill>
            <a:gsLst>
              <a:gs pos="0">
                <a:srgbClr val="DC5833">
                  <a:alpha val="40000"/>
                </a:srgbClr>
              </a:gs>
              <a:gs pos="94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Do all students who need additional instructional time receive it?</a:t>
            </a:r>
          </a:p>
        </p:txBody>
      </p:sp>
      <p:sp>
        <p:nvSpPr>
          <p:cNvPr id="31" name="Rectangle 30">
            <a:extLst>
              <a:ext uri="{FF2B5EF4-FFF2-40B4-BE49-F238E27FC236}">
                <a16:creationId xmlns:a16="http://schemas.microsoft.com/office/drawing/2014/main" id="{3C475879-E87A-C1B8-6BAD-7B3926E68416}"/>
              </a:ext>
            </a:extLst>
          </p:cNvPr>
          <p:cNvSpPr/>
          <p:nvPr/>
        </p:nvSpPr>
        <p:spPr>
          <a:xfrm>
            <a:off x="3306219" y="4139940"/>
            <a:ext cx="8069076" cy="416377"/>
          </a:xfrm>
          <a:prstGeom prst="rect">
            <a:avLst/>
          </a:prstGeom>
          <a:gradFill>
            <a:gsLst>
              <a:gs pos="0">
                <a:srgbClr val="004C9C">
                  <a:alpha val="30000"/>
                </a:srgbClr>
              </a:gs>
              <a:gs pos="98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Do all students experience fair rules and policies and a safe environment? </a:t>
            </a:r>
          </a:p>
        </p:txBody>
      </p:sp>
      <p:sp>
        <p:nvSpPr>
          <p:cNvPr id="32" name="Rectangle 31">
            <a:extLst>
              <a:ext uri="{FF2B5EF4-FFF2-40B4-BE49-F238E27FC236}">
                <a16:creationId xmlns:a16="http://schemas.microsoft.com/office/drawing/2014/main" id="{D5B062A2-AB1C-E98C-7A05-EF5D3686ED51}"/>
              </a:ext>
            </a:extLst>
          </p:cNvPr>
          <p:cNvSpPr/>
          <p:nvPr/>
        </p:nvSpPr>
        <p:spPr>
          <a:xfrm>
            <a:off x="3306220" y="4613049"/>
            <a:ext cx="8069076" cy="416377"/>
          </a:xfrm>
          <a:prstGeom prst="rect">
            <a:avLst/>
          </a:prstGeom>
          <a:gradFill>
            <a:gsLst>
              <a:gs pos="0">
                <a:srgbClr val="FFD24A">
                  <a:alpha val="30000"/>
                </a:srgbClr>
              </a:gs>
              <a:gs pos="94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Do all students have access to the social-emotional support they need?</a:t>
            </a:r>
          </a:p>
        </p:txBody>
      </p:sp>
      <p:sp>
        <p:nvSpPr>
          <p:cNvPr id="33" name="Rectangle 32">
            <a:extLst>
              <a:ext uri="{FF2B5EF4-FFF2-40B4-BE49-F238E27FC236}">
                <a16:creationId xmlns:a16="http://schemas.microsoft.com/office/drawing/2014/main" id="{A1D287B1-E32E-D4AA-5956-149EFF1CCE2A}"/>
              </a:ext>
            </a:extLst>
          </p:cNvPr>
          <p:cNvSpPr/>
          <p:nvPr/>
        </p:nvSpPr>
        <p:spPr>
          <a:xfrm>
            <a:off x="3306220" y="5086158"/>
            <a:ext cx="8069076" cy="416377"/>
          </a:xfrm>
          <a:prstGeom prst="rect">
            <a:avLst/>
          </a:prstGeom>
          <a:gradFill>
            <a:gsLst>
              <a:gs pos="0">
                <a:srgbClr val="302663">
                  <a:alpha val="20000"/>
                </a:srgbClr>
              </a:gs>
              <a:gs pos="94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Do all students have access to high-quality preschool programs?</a:t>
            </a:r>
          </a:p>
        </p:txBody>
      </p:sp>
      <p:sp>
        <p:nvSpPr>
          <p:cNvPr id="34" name="Rectangle 33">
            <a:extLst>
              <a:ext uri="{FF2B5EF4-FFF2-40B4-BE49-F238E27FC236}">
                <a16:creationId xmlns:a16="http://schemas.microsoft.com/office/drawing/2014/main" id="{AF1E114D-6123-7F19-45B3-C0F0308E5FF1}"/>
              </a:ext>
            </a:extLst>
          </p:cNvPr>
          <p:cNvSpPr/>
          <p:nvPr/>
        </p:nvSpPr>
        <p:spPr>
          <a:xfrm>
            <a:off x="3306219" y="5559267"/>
            <a:ext cx="8069076" cy="416377"/>
          </a:xfrm>
          <a:prstGeom prst="rect">
            <a:avLst/>
          </a:prstGeom>
          <a:gradFill>
            <a:gsLst>
              <a:gs pos="0">
                <a:srgbClr val="03ABE8">
                  <a:alpha val="20000"/>
                </a:srgbClr>
              </a:gs>
              <a:gs pos="78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Are school facilities safe and well-maintained?</a:t>
            </a:r>
          </a:p>
        </p:txBody>
      </p:sp>
    </p:spTree>
    <p:extLst>
      <p:ext uri="{BB962C8B-B14F-4D97-AF65-F5344CB8AC3E}">
        <p14:creationId xmlns:p14="http://schemas.microsoft.com/office/powerpoint/2010/main" val="3573628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A8722-196A-6001-3900-CE790E0AB6D9}"/>
            </a:ext>
          </a:extLst>
        </p:cNvPr>
        <p:cNvGrpSpPr/>
        <p:nvPr/>
      </p:nvGrpSpPr>
      <p:grpSpPr>
        <a:xfrm>
          <a:off x="0" y="0"/>
          <a:ext cx="0" cy="0"/>
          <a:chOff x="0" y="0"/>
          <a:chExt cx="0" cy="0"/>
        </a:xfrm>
      </p:grpSpPr>
      <p:sp>
        <p:nvSpPr>
          <p:cNvPr id="35" name="Rectangle 34">
            <a:extLst>
              <a:ext uri="{FF2B5EF4-FFF2-40B4-BE49-F238E27FC236}">
                <a16:creationId xmlns:a16="http://schemas.microsoft.com/office/drawing/2014/main" id="{90047D95-A0EB-8365-B416-93F9FFC93286}"/>
              </a:ext>
            </a:extLst>
          </p:cNvPr>
          <p:cNvSpPr/>
          <p:nvPr/>
        </p:nvSpPr>
        <p:spPr>
          <a:xfrm>
            <a:off x="-4" y="0"/>
            <a:ext cx="12192003" cy="1528759"/>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itle 2">
            <a:extLst>
              <a:ext uri="{FF2B5EF4-FFF2-40B4-BE49-F238E27FC236}">
                <a16:creationId xmlns:a16="http://schemas.microsoft.com/office/drawing/2014/main" id="{9FB4FD37-DDB5-A910-3A8E-79F451A1B2FE}"/>
              </a:ext>
            </a:extLst>
          </p:cNvPr>
          <p:cNvSpPr txBox="1">
            <a:spLocks/>
          </p:cNvSpPr>
          <p:nvPr/>
        </p:nvSpPr>
        <p:spPr>
          <a:xfrm>
            <a:off x="356318" y="198644"/>
            <a:ext cx="11704618" cy="11485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a:ln>
                  <a:noFill/>
                </a:ln>
                <a:solidFill>
                  <a:prstClr val="white"/>
                </a:solidFill>
                <a:effectLst/>
                <a:uLnTx/>
                <a:uFillTx/>
                <a:latin typeface="Aptos" panose="020B0004020202020204" pitchFamily="34" charset="0"/>
                <a:ea typeface="+mj-ea"/>
                <a:cs typeface="+mj-cs"/>
              </a:rPr>
              <a:t>… so today, we'll focus on the 7 dimensions that schools typically have more control over</a:t>
            </a:r>
          </a:p>
        </p:txBody>
      </p:sp>
      <p:graphicFrame>
        <p:nvGraphicFramePr>
          <p:cNvPr id="3" name="think-cell data - do not delete" hidden="1">
            <a:extLst>
              <a:ext uri="{FF2B5EF4-FFF2-40B4-BE49-F238E27FC236}">
                <a16:creationId xmlns:a16="http://schemas.microsoft.com/office/drawing/2014/main" id="{9BB6248C-D426-CC6E-8581-90D66567720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3" name="think-cell data - do not delete" hidden="1">
                        <a:extLst>
                          <a:ext uri="{FF2B5EF4-FFF2-40B4-BE49-F238E27FC236}">
                            <a16:creationId xmlns:a16="http://schemas.microsoft.com/office/drawing/2014/main" id="{9BB6248C-D426-CC6E-8581-90D66567720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3C43AFBE-D618-1780-ECE1-D471E3AE25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5" name="Rectangle 4">
            <a:extLst>
              <a:ext uri="{FF2B5EF4-FFF2-40B4-BE49-F238E27FC236}">
                <a16:creationId xmlns:a16="http://schemas.microsoft.com/office/drawing/2014/main" id="{D7180FD3-19F6-9FCD-7685-77CF83900401}"/>
              </a:ext>
            </a:extLst>
          </p:cNvPr>
          <p:cNvSpPr/>
          <p:nvPr/>
        </p:nvSpPr>
        <p:spPr>
          <a:xfrm>
            <a:off x="3306219" y="6032373"/>
            <a:ext cx="8069076" cy="416377"/>
          </a:xfrm>
          <a:prstGeom prst="rect">
            <a:avLst/>
          </a:prstGeom>
          <a:gradFill>
            <a:gsLst>
              <a:gs pos="0">
                <a:srgbClr val="003125">
                  <a:alpha val="20000"/>
                </a:srgbClr>
              </a:gs>
              <a:gs pos="98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Do all students attend classes that are racially and socioeconomically diverse?</a:t>
            </a:r>
          </a:p>
        </p:txBody>
      </p:sp>
      <p:pic>
        <p:nvPicPr>
          <p:cNvPr id="6" name="Picture 5" descr="A close up of a logo&#10;&#10;Description automatically generated">
            <a:extLst>
              <a:ext uri="{FF2B5EF4-FFF2-40B4-BE49-F238E27FC236}">
                <a16:creationId xmlns:a16="http://schemas.microsoft.com/office/drawing/2014/main" id="{32139083-E193-0E10-0CED-901A4BB2E29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730916" y="1747369"/>
            <a:ext cx="534572" cy="4756097"/>
          </a:xfrm>
          <a:prstGeom prst="rect">
            <a:avLst/>
          </a:prstGeom>
        </p:spPr>
      </p:pic>
      <p:graphicFrame>
        <p:nvGraphicFramePr>
          <p:cNvPr id="7" name="Table 6">
            <a:extLst>
              <a:ext uri="{FF2B5EF4-FFF2-40B4-BE49-F238E27FC236}">
                <a16:creationId xmlns:a16="http://schemas.microsoft.com/office/drawing/2014/main" id="{84E9563E-7C95-F561-6E7D-751EB6B42348}"/>
              </a:ext>
            </a:extLst>
          </p:cNvPr>
          <p:cNvGraphicFramePr>
            <a:graphicFrameLocks noGrp="1"/>
          </p:cNvGraphicFramePr>
          <p:nvPr/>
        </p:nvGraphicFramePr>
        <p:xfrm>
          <a:off x="595081" y="1747367"/>
          <a:ext cx="2121608" cy="4755008"/>
        </p:xfrm>
        <a:graphic>
          <a:graphicData uri="http://schemas.openxmlformats.org/drawingml/2006/table">
            <a:tbl>
              <a:tblPr firstRow="1" bandRow="1">
                <a:tableStyleId>{5C22544A-7EE6-4342-B048-85BDC9FD1C3A}</a:tableStyleId>
              </a:tblPr>
              <a:tblGrid>
                <a:gridCol w="2121608">
                  <a:extLst>
                    <a:ext uri="{9D8B030D-6E8A-4147-A177-3AD203B41FA5}">
                      <a16:colId xmlns:a16="http://schemas.microsoft.com/office/drawing/2014/main" val="1544768065"/>
                    </a:ext>
                  </a:extLst>
                </a:gridCol>
              </a:tblGrid>
              <a:tr h="489660">
                <a:tc>
                  <a:txBody>
                    <a:bodyPr/>
                    <a:lstStyle/>
                    <a:p>
                      <a:pPr algn="r"/>
                      <a:r>
                        <a:rPr lang="en-US" sz="1200" b="1">
                          <a:solidFill>
                            <a:schemeClr val="tx1"/>
                          </a:solidFill>
                          <a:latin typeface="Aptos" panose="020B0004020202020204" pitchFamily="34" charset="0"/>
                        </a:rPr>
                        <a:t>SCHOOL FUNDING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72990773"/>
                  </a:ext>
                </a:extLst>
              </a:tr>
              <a:tr h="463824">
                <a:tc>
                  <a:txBody>
                    <a:bodyPr/>
                    <a:lstStyle/>
                    <a:p>
                      <a:pPr algn="r"/>
                      <a:r>
                        <a:rPr lang="en-US" sz="1200" b="1">
                          <a:solidFill>
                            <a:schemeClr val="tx1"/>
                          </a:solidFill>
                          <a:latin typeface="Aptos" panose="020B0004020202020204" pitchFamily="34" charset="0"/>
                        </a:rPr>
                        <a:t>TEACHING QUALITY </a:t>
                      </a:r>
                      <a:br>
                        <a:rPr lang="en-US" sz="1200" b="1">
                          <a:solidFill>
                            <a:schemeClr val="tx1"/>
                          </a:solidFill>
                          <a:latin typeface="Aptos" panose="020B0004020202020204" pitchFamily="34" charset="0"/>
                        </a:rPr>
                      </a:br>
                      <a:r>
                        <a:rPr lang="en-US" sz="1200" b="1">
                          <a:solidFill>
                            <a:schemeClr val="tx1"/>
                          </a:solidFill>
                          <a:latin typeface="Aptos" panose="020B0004020202020204" pitchFamily="34" charset="0"/>
                        </a:rPr>
                        <a:t>&amp; DIVERSITY</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3545737"/>
                  </a:ext>
                </a:extLst>
              </a:tr>
              <a:tr h="466207">
                <a:tc>
                  <a:txBody>
                    <a:bodyPr/>
                    <a:lstStyle/>
                    <a:p>
                      <a:pPr algn="r"/>
                      <a:r>
                        <a:rPr lang="en-US" sz="1200" b="1">
                          <a:solidFill>
                            <a:schemeClr val="tx1"/>
                          </a:solidFill>
                          <a:latin typeface="Aptos" panose="020B0004020202020204" pitchFamily="34" charset="0"/>
                        </a:rPr>
                        <a:t>SCHOOL LEADERSHIP QUALITY &amp; DIVERSITY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8831324"/>
                  </a:ext>
                </a:extLst>
              </a:tr>
              <a:tr h="476738">
                <a:tc>
                  <a:txBody>
                    <a:bodyPr/>
                    <a:lstStyle/>
                    <a:p>
                      <a:pPr algn="r"/>
                      <a:r>
                        <a:rPr lang="en-US" sz="1200" b="1">
                          <a:solidFill>
                            <a:schemeClr val="tx1"/>
                          </a:solidFill>
                          <a:latin typeface="Aptos" panose="020B0004020202020204" pitchFamily="34" charset="0"/>
                        </a:rPr>
                        <a:t>EMPOWERING, </a:t>
                      </a:r>
                      <a:br>
                        <a:rPr lang="en-US" sz="1200" b="1">
                          <a:solidFill>
                            <a:schemeClr val="tx1"/>
                          </a:solidFill>
                          <a:latin typeface="Aptos" panose="020B0004020202020204" pitchFamily="34" charset="0"/>
                        </a:rPr>
                      </a:br>
                      <a:r>
                        <a:rPr lang="en-US" sz="1200" b="1">
                          <a:solidFill>
                            <a:schemeClr val="tx1"/>
                          </a:solidFill>
                          <a:latin typeface="Aptos" panose="020B0004020202020204" pitchFamily="34" charset="0"/>
                        </a:rPr>
                        <a:t>RIGOROUS CONTENT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39894758"/>
                  </a:ext>
                </a:extLst>
              </a:tr>
              <a:tr h="492370">
                <a:tc>
                  <a:txBody>
                    <a:bodyPr/>
                    <a:lstStyle/>
                    <a:p>
                      <a:pPr algn="r"/>
                      <a:r>
                        <a:rPr lang="en-US" sz="1200" b="1">
                          <a:solidFill>
                            <a:schemeClr val="tx1"/>
                          </a:solidFill>
                          <a:latin typeface="Aptos" panose="020B0004020202020204" pitchFamily="34" charset="0"/>
                        </a:rPr>
                        <a:t>INSTRUCTIONAL </a:t>
                      </a:r>
                      <a:br>
                        <a:rPr lang="en-US" sz="1200" b="1">
                          <a:solidFill>
                            <a:schemeClr val="tx1"/>
                          </a:solidFill>
                          <a:latin typeface="Aptos" panose="020B0004020202020204" pitchFamily="34" charset="0"/>
                        </a:rPr>
                      </a:br>
                      <a:r>
                        <a:rPr lang="en-US" sz="1200" b="1">
                          <a:solidFill>
                            <a:schemeClr val="tx1"/>
                          </a:solidFill>
                          <a:latin typeface="Aptos" panose="020B0004020202020204" pitchFamily="34" charset="0"/>
                        </a:rPr>
                        <a:t>TIME &amp; ATTENTION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51383504"/>
                  </a:ext>
                </a:extLst>
              </a:tr>
              <a:tr h="461107">
                <a:tc>
                  <a:txBody>
                    <a:bodyPr/>
                    <a:lstStyle/>
                    <a:p>
                      <a:pPr algn="r"/>
                      <a:r>
                        <a:rPr lang="en-US" sz="1200" b="1">
                          <a:solidFill>
                            <a:schemeClr val="tx1"/>
                          </a:solidFill>
                          <a:latin typeface="Aptos" panose="020B0004020202020204" pitchFamily="34" charset="0"/>
                        </a:rPr>
                        <a:t>POSITIVE &amp; INVITING SCHOOL CLIMATE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00215156"/>
                  </a:ext>
                </a:extLst>
              </a:tr>
              <a:tr h="475716">
                <a:tc>
                  <a:txBody>
                    <a:bodyPr/>
                    <a:lstStyle/>
                    <a:p>
                      <a:pPr algn="r"/>
                      <a:r>
                        <a:rPr lang="en-US" sz="1200" b="1">
                          <a:solidFill>
                            <a:schemeClr val="tx1"/>
                          </a:solidFill>
                          <a:latin typeface="Aptos" panose="020B0004020202020204" pitchFamily="34" charset="0"/>
                        </a:rPr>
                        <a:t>STUDENT SUPPORTS &amp; INTERVENTION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61797888"/>
                  </a:ext>
                </a:extLst>
              </a:tr>
              <a:tr h="463824">
                <a:tc>
                  <a:txBody>
                    <a:bodyPr/>
                    <a:lstStyle/>
                    <a:p>
                      <a:pPr algn="r"/>
                      <a:r>
                        <a:rPr lang="en-US" sz="1200" b="1">
                          <a:solidFill>
                            <a:schemeClr val="tx1"/>
                          </a:solidFill>
                          <a:latin typeface="Aptos" panose="020B0004020202020204" pitchFamily="34" charset="0"/>
                        </a:rPr>
                        <a:t>HIGH-QUALITY </a:t>
                      </a:r>
                      <a:br>
                        <a:rPr lang="en-US" sz="1200" b="1">
                          <a:solidFill>
                            <a:schemeClr val="tx1"/>
                          </a:solidFill>
                          <a:latin typeface="Aptos" panose="020B0004020202020204" pitchFamily="34" charset="0"/>
                        </a:rPr>
                      </a:br>
                      <a:r>
                        <a:rPr lang="en-US" sz="1200" b="1">
                          <a:solidFill>
                            <a:schemeClr val="tx1"/>
                          </a:solidFill>
                          <a:latin typeface="Aptos" panose="020B0004020202020204" pitchFamily="34" charset="0"/>
                        </a:rPr>
                        <a:t>EARLY LEARNING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41636464"/>
                  </a:ext>
                </a:extLst>
              </a:tr>
              <a:tr h="463824">
                <a:tc>
                  <a:txBody>
                    <a:bodyPr/>
                    <a:lstStyle/>
                    <a:p>
                      <a:pPr algn="r"/>
                      <a:r>
                        <a:rPr lang="en-US" sz="1200" b="1">
                          <a:solidFill>
                            <a:schemeClr val="tx1"/>
                          </a:solidFill>
                          <a:latin typeface="Aptos" panose="020B0004020202020204" pitchFamily="34" charset="0"/>
                        </a:rPr>
                        <a:t>LEARNING-READY FACILITIES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72304841"/>
                  </a:ext>
                </a:extLst>
              </a:tr>
              <a:tr h="501738">
                <a:tc>
                  <a:txBody>
                    <a:bodyPr/>
                    <a:lstStyle/>
                    <a:p>
                      <a:pPr algn="r"/>
                      <a:r>
                        <a:rPr lang="en-US" sz="1200" b="1">
                          <a:solidFill>
                            <a:schemeClr val="tx1"/>
                          </a:solidFill>
                          <a:latin typeface="Aptos" panose="020B0004020202020204" pitchFamily="34" charset="0"/>
                        </a:rPr>
                        <a:t>DIVERSE CLASSROOMS </a:t>
                      </a:r>
                      <a:br>
                        <a:rPr lang="en-US" sz="1200" b="1">
                          <a:solidFill>
                            <a:schemeClr val="tx1"/>
                          </a:solidFill>
                          <a:latin typeface="Aptos" panose="020B0004020202020204" pitchFamily="34" charset="0"/>
                        </a:rPr>
                      </a:br>
                      <a:r>
                        <a:rPr lang="en-US" sz="1200" b="1">
                          <a:solidFill>
                            <a:schemeClr val="tx1"/>
                          </a:solidFill>
                          <a:latin typeface="Aptos" panose="020B0004020202020204" pitchFamily="34" charset="0"/>
                        </a:rPr>
                        <a:t>&amp; SCHOOLS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4786569"/>
                  </a:ext>
                </a:extLst>
              </a:tr>
            </a:tbl>
          </a:graphicData>
        </a:graphic>
      </p:graphicFrame>
      <p:sp>
        <p:nvSpPr>
          <p:cNvPr id="16" name="Rectangle 15">
            <a:extLst>
              <a:ext uri="{FF2B5EF4-FFF2-40B4-BE49-F238E27FC236}">
                <a16:creationId xmlns:a16="http://schemas.microsoft.com/office/drawing/2014/main" id="{BC2773D5-AF5B-D60D-36F8-6C247A32F23D}"/>
              </a:ext>
            </a:extLst>
          </p:cNvPr>
          <p:cNvSpPr/>
          <p:nvPr/>
        </p:nvSpPr>
        <p:spPr>
          <a:xfrm>
            <a:off x="3306220" y="1774395"/>
            <a:ext cx="8069076" cy="416377"/>
          </a:xfrm>
          <a:prstGeom prst="rect">
            <a:avLst/>
          </a:prstGeom>
          <a:gradFill flip="none" rotWithShape="1">
            <a:gsLst>
              <a:gs pos="0">
                <a:srgbClr val="794772">
                  <a:alpha val="15000"/>
                </a:srgbClr>
              </a:gs>
              <a:gs pos="76000">
                <a:schemeClr val="bg1"/>
              </a:gs>
              <a:gs pos="0">
                <a:srgbClr val="794772">
                  <a:alpha val="32000"/>
                </a:srgbClr>
              </a:gs>
              <a:gs pos="100000">
                <a:schemeClr val="bg1"/>
              </a:gs>
            </a:gsLst>
            <a:path path="circle">
              <a:fillToRect t="100000" r="100000"/>
            </a:path>
            <a:tileRect l="-100000" b="-100000"/>
          </a:gra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Does funding support all children to achieve and thrive?</a:t>
            </a:r>
          </a:p>
        </p:txBody>
      </p:sp>
      <p:sp>
        <p:nvSpPr>
          <p:cNvPr id="17" name="Rectangle 16">
            <a:extLst>
              <a:ext uri="{FF2B5EF4-FFF2-40B4-BE49-F238E27FC236}">
                <a16:creationId xmlns:a16="http://schemas.microsoft.com/office/drawing/2014/main" id="{E3C35413-DE02-C4DD-1F47-7070E2C70F8C}"/>
              </a:ext>
            </a:extLst>
          </p:cNvPr>
          <p:cNvSpPr/>
          <p:nvPr/>
        </p:nvSpPr>
        <p:spPr>
          <a:xfrm>
            <a:off x="3306220" y="2247504"/>
            <a:ext cx="8069076" cy="416377"/>
          </a:xfrm>
          <a:prstGeom prst="rect">
            <a:avLst/>
          </a:prstGeom>
          <a:gradFill flip="none" rotWithShape="1">
            <a:gsLst>
              <a:gs pos="0">
                <a:srgbClr val="E73877">
                  <a:alpha val="32000"/>
                </a:srgbClr>
              </a:gs>
              <a:gs pos="70000">
                <a:schemeClr val="bg1"/>
              </a:gs>
              <a:gs pos="0">
                <a:srgbClr val="E73877">
                  <a:alpha val="32000"/>
                </a:srgbClr>
              </a:gs>
              <a:gs pos="100000">
                <a:schemeClr val="bg1"/>
              </a:gs>
            </a:gsLst>
            <a:path path="circle">
              <a:fillToRect t="100000" r="100000"/>
            </a:path>
            <a:tileRect l="-100000" b="-100000"/>
          </a:gra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Do all students have access to strong teachers?</a:t>
            </a:r>
          </a:p>
        </p:txBody>
      </p:sp>
      <p:sp>
        <p:nvSpPr>
          <p:cNvPr id="18" name="Rectangle 17">
            <a:extLst>
              <a:ext uri="{FF2B5EF4-FFF2-40B4-BE49-F238E27FC236}">
                <a16:creationId xmlns:a16="http://schemas.microsoft.com/office/drawing/2014/main" id="{4386FEB5-6C49-9123-20E3-034CE0F01EDD}"/>
              </a:ext>
            </a:extLst>
          </p:cNvPr>
          <p:cNvSpPr/>
          <p:nvPr/>
        </p:nvSpPr>
        <p:spPr>
          <a:xfrm>
            <a:off x="3306220" y="2720613"/>
            <a:ext cx="8069076" cy="416377"/>
          </a:xfrm>
          <a:prstGeom prst="rect">
            <a:avLst/>
          </a:prstGeom>
          <a:gradFill flip="none" rotWithShape="1">
            <a:gsLst>
              <a:gs pos="0">
                <a:srgbClr val="F47B20">
                  <a:alpha val="32000"/>
                </a:srgbClr>
              </a:gs>
              <a:gs pos="100000">
                <a:schemeClr val="bg1"/>
              </a:gs>
              <a:gs pos="0">
                <a:srgbClr val="F47B20">
                  <a:alpha val="32000"/>
                </a:srgbClr>
              </a:gs>
              <a:gs pos="100000">
                <a:schemeClr val="bg1"/>
              </a:gs>
            </a:gsLst>
            <a:path path="circle">
              <a:fillToRect t="100000" r="100000"/>
            </a:path>
            <a:tileRect l="-100000" b="-100000"/>
          </a:gra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Does school leadership reflect the diversity of the students and the staff?</a:t>
            </a:r>
          </a:p>
        </p:txBody>
      </p:sp>
      <p:sp>
        <p:nvSpPr>
          <p:cNvPr id="19" name="Rectangle 18">
            <a:extLst>
              <a:ext uri="{FF2B5EF4-FFF2-40B4-BE49-F238E27FC236}">
                <a16:creationId xmlns:a16="http://schemas.microsoft.com/office/drawing/2014/main" id="{35618E2F-EFF6-F3A4-29AC-090278783A0E}"/>
              </a:ext>
            </a:extLst>
          </p:cNvPr>
          <p:cNvSpPr/>
          <p:nvPr/>
        </p:nvSpPr>
        <p:spPr>
          <a:xfrm>
            <a:off x="3306220" y="3193722"/>
            <a:ext cx="8069076" cy="416377"/>
          </a:xfrm>
          <a:prstGeom prst="rect">
            <a:avLst/>
          </a:prstGeom>
          <a:gradFill>
            <a:gsLst>
              <a:gs pos="0">
                <a:srgbClr val="8C8005"/>
              </a:gs>
              <a:gs pos="0">
                <a:srgbClr val="8C8005">
                  <a:alpha val="40000"/>
                </a:srgbClr>
              </a:gs>
              <a:gs pos="100000">
                <a:schemeClr val="bg1"/>
              </a:gs>
              <a:gs pos="100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Do all students have access to a culturally relevant curriculum?</a:t>
            </a:r>
          </a:p>
        </p:txBody>
      </p:sp>
      <p:sp>
        <p:nvSpPr>
          <p:cNvPr id="20" name="Rectangle 19">
            <a:extLst>
              <a:ext uri="{FF2B5EF4-FFF2-40B4-BE49-F238E27FC236}">
                <a16:creationId xmlns:a16="http://schemas.microsoft.com/office/drawing/2014/main" id="{F7ADD995-20C6-7742-8EF4-621FA1ABED07}"/>
              </a:ext>
            </a:extLst>
          </p:cNvPr>
          <p:cNvSpPr/>
          <p:nvPr/>
        </p:nvSpPr>
        <p:spPr>
          <a:xfrm>
            <a:off x="3306220" y="3666831"/>
            <a:ext cx="8069076" cy="416377"/>
          </a:xfrm>
          <a:prstGeom prst="rect">
            <a:avLst/>
          </a:prstGeom>
          <a:gradFill>
            <a:gsLst>
              <a:gs pos="0">
                <a:srgbClr val="DC5833">
                  <a:alpha val="40000"/>
                </a:srgbClr>
              </a:gs>
              <a:gs pos="94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Do all students who need additional instructional time receive it?</a:t>
            </a:r>
          </a:p>
        </p:txBody>
      </p:sp>
      <p:sp>
        <p:nvSpPr>
          <p:cNvPr id="31" name="Rectangle 30">
            <a:extLst>
              <a:ext uri="{FF2B5EF4-FFF2-40B4-BE49-F238E27FC236}">
                <a16:creationId xmlns:a16="http://schemas.microsoft.com/office/drawing/2014/main" id="{3C475879-E87A-C1B8-6BAD-7B3926E68416}"/>
              </a:ext>
            </a:extLst>
          </p:cNvPr>
          <p:cNvSpPr/>
          <p:nvPr/>
        </p:nvSpPr>
        <p:spPr>
          <a:xfrm>
            <a:off x="3306219" y="4139940"/>
            <a:ext cx="8069076" cy="416377"/>
          </a:xfrm>
          <a:prstGeom prst="rect">
            <a:avLst/>
          </a:prstGeom>
          <a:gradFill>
            <a:gsLst>
              <a:gs pos="0">
                <a:srgbClr val="004C9C">
                  <a:alpha val="30000"/>
                </a:srgbClr>
              </a:gs>
              <a:gs pos="98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Do all students experience fair rules and policies and a safe environment? </a:t>
            </a:r>
          </a:p>
        </p:txBody>
      </p:sp>
      <p:sp>
        <p:nvSpPr>
          <p:cNvPr id="32" name="Rectangle 31">
            <a:extLst>
              <a:ext uri="{FF2B5EF4-FFF2-40B4-BE49-F238E27FC236}">
                <a16:creationId xmlns:a16="http://schemas.microsoft.com/office/drawing/2014/main" id="{D5B062A2-AB1C-E98C-7A05-EF5D3686ED51}"/>
              </a:ext>
            </a:extLst>
          </p:cNvPr>
          <p:cNvSpPr/>
          <p:nvPr/>
        </p:nvSpPr>
        <p:spPr>
          <a:xfrm>
            <a:off x="3306220" y="4613049"/>
            <a:ext cx="8069076" cy="416377"/>
          </a:xfrm>
          <a:prstGeom prst="rect">
            <a:avLst/>
          </a:prstGeom>
          <a:gradFill>
            <a:gsLst>
              <a:gs pos="0">
                <a:srgbClr val="FFD24A">
                  <a:alpha val="30000"/>
                </a:srgbClr>
              </a:gs>
              <a:gs pos="94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Do all students have access to the social-emotional support they need?</a:t>
            </a:r>
          </a:p>
        </p:txBody>
      </p:sp>
      <p:sp>
        <p:nvSpPr>
          <p:cNvPr id="33" name="Rectangle 32">
            <a:extLst>
              <a:ext uri="{FF2B5EF4-FFF2-40B4-BE49-F238E27FC236}">
                <a16:creationId xmlns:a16="http://schemas.microsoft.com/office/drawing/2014/main" id="{A1D287B1-E32E-D4AA-5956-149EFF1CCE2A}"/>
              </a:ext>
            </a:extLst>
          </p:cNvPr>
          <p:cNvSpPr/>
          <p:nvPr/>
        </p:nvSpPr>
        <p:spPr>
          <a:xfrm>
            <a:off x="3306220" y="5086158"/>
            <a:ext cx="8069076" cy="416377"/>
          </a:xfrm>
          <a:prstGeom prst="rect">
            <a:avLst/>
          </a:prstGeom>
          <a:gradFill>
            <a:gsLst>
              <a:gs pos="0">
                <a:srgbClr val="302663">
                  <a:alpha val="20000"/>
                </a:srgbClr>
              </a:gs>
              <a:gs pos="94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Do all students have access to high-quality preschool programs?</a:t>
            </a:r>
          </a:p>
        </p:txBody>
      </p:sp>
      <p:sp>
        <p:nvSpPr>
          <p:cNvPr id="34" name="Rectangle 33">
            <a:extLst>
              <a:ext uri="{FF2B5EF4-FFF2-40B4-BE49-F238E27FC236}">
                <a16:creationId xmlns:a16="http://schemas.microsoft.com/office/drawing/2014/main" id="{AF1E114D-6123-7F19-45B3-C0F0308E5FF1}"/>
              </a:ext>
            </a:extLst>
          </p:cNvPr>
          <p:cNvSpPr/>
          <p:nvPr/>
        </p:nvSpPr>
        <p:spPr>
          <a:xfrm>
            <a:off x="3306219" y="5559267"/>
            <a:ext cx="8069076" cy="416377"/>
          </a:xfrm>
          <a:prstGeom prst="rect">
            <a:avLst/>
          </a:prstGeom>
          <a:gradFill>
            <a:gsLst>
              <a:gs pos="0">
                <a:srgbClr val="03ABE8">
                  <a:alpha val="20000"/>
                </a:srgbClr>
              </a:gs>
              <a:gs pos="78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Are school facilities safe and well-maintained?</a:t>
            </a:r>
          </a:p>
        </p:txBody>
      </p:sp>
      <p:sp>
        <p:nvSpPr>
          <p:cNvPr id="37" name="Rectangle 36">
            <a:extLst>
              <a:ext uri="{FF2B5EF4-FFF2-40B4-BE49-F238E27FC236}">
                <a16:creationId xmlns:a16="http://schemas.microsoft.com/office/drawing/2014/main" id="{672AD175-BF8F-7E72-0A8B-7349A1E23F0C}"/>
              </a:ext>
            </a:extLst>
          </p:cNvPr>
          <p:cNvSpPr/>
          <p:nvPr/>
        </p:nvSpPr>
        <p:spPr>
          <a:xfrm>
            <a:off x="1130941" y="5043715"/>
            <a:ext cx="9632351" cy="946218"/>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CDBE4669-D52E-818C-67A4-6EE8BA029FAA}"/>
              </a:ext>
            </a:extLst>
          </p:cNvPr>
          <p:cNvSpPr/>
          <p:nvPr/>
        </p:nvSpPr>
        <p:spPr>
          <a:xfrm>
            <a:off x="1130941" y="1671130"/>
            <a:ext cx="9632351" cy="537041"/>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77832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4FC39-95B2-EF39-BC78-6C5966318381}"/>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77F69904-AE9F-D861-8793-E00894BC6492}"/>
              </a:ext>
            </a:extLst>
          </p:cNvPr>
          <p:cNvSpPr/>
          <p:nvPr/>
        </p:nvSpPr>
        <p:spPr>
          <a:xfrm>
            <a:off x="-4" y="0"/>
            <a:ext cx="12192003" cy="1528759"/>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2">
            <a:extLst>
              <a:ext uri="{FF2B5EF4-FFF2-40B4-BE49-F238E27FC236}">
                <a16:creationId xmlns:a16="http://schemas.microsoft.com/office/drawing/2014/main" id="{3D31461D-0A52-0CE2-9181-6366C64156C0}"/>
              </a:ext>
            </a:extLst>
          </p:cNvPr>
          <p:cNvSpPr txBox="1">
            <a:spLocks/>
          </p:cNvSpPr>
          <p:nvPr/>
        </p:nvSpPr>
        <p:spPr>
          <a:xfrm>
            <a:off x="356318" y="198644"/>
            <a:ext cx="11704618" cy="1148509"/>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a:ln>
                  <a:noFill/>
                </a:ln>
                <a:solidFill>
                  <a:prstClr val="white"/>
                </a:solidFill>
                <a:effectLst/>
                <a:uLnTx/>
                <a:uFillTx/>
                <a:latin typeface="Aptos" panose="020B0004020202020204" pitchFamily="34" charset="0"/>
                <a:ea typeface="+mj-ea"/>
                <a:cs typeface="+mj-cs"/>
              </a:rPr>
              <a:t>ARE has identified some common resource inequities in middle schools. We’ll look at 5 today, and 5 next time we meet.</a:t>
            </a:r>
          </a:p>
        </p:txBody>
      </p:sp>
      <p:graphicFrame>
        <p:nvGraphicFramePr>
          <p:cNvPr id="3" name="think-cell data - do not delete" hidden="1">
            <a:extLst>
              <a:ext uri="{FF2B5EF4-FFF2-40B4-BE49-F238E27FC236}">
                <a16:creationId xmlns:a16="http://schemas.microsoft.com/office/drawing/2014/main" id="{18D4D31D-41FA-A503-3B4D-298E200102A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3" name="think-cell data - do not delete" hidden="1">
                        <a:extLst>
                          <a:ext uri="{FF2B5EF4-FFF2-40B4-BE49-F238E27FC236}">
                            <a16:creationId xmlns:a16="http://schemas.microsoft.com/office/drawing/2014/main" id="{18D4D31D-41FA-A503-3B4D-298E200102A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0995230C-9456-E299-3330-BE8FF6DD68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4" name="TextBox 3">
            <a:extLst>
              <a:ext uri="{FF2B5EF4-FFF2-40B4-BE49-F238E27FC236}">
                <a16:creationId xmlns:a16="http://schemas.microsoft.com/office/drawing/2014/main" id="{9993D45D-8F25-B09D-B1A1-C34C7216251B}"/>
              </a:ext>
            </a:extLst>
          </p:cNvPr>
          <p:cNvSpPr txBox="1"/>
          <p:nvPr/>
        </p:nvSpPr>
        <p:spPr>
          <a:xfrm>
            <a:off x="402395" y="2528007"/>
            <a:ext cx="11387211" cy="2651189"/>
          </a:xfrm>
          <a:prstGeom prst="rect">
            <a:avLst/>
          </a:prstGeom>
          <a:noFill/>
        </p:spPr>
        <p:txBody>
          <a:bodyPr wrap="square" numCol="2" rtlCol="0">
            <a:noAutofit/>
          </a:bodyPr>
          <a:lstStyle/>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t>[Insert title of prioritized resource equity]</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t>[Insert title of prioritized resource equity]</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t>[Insert title of prioritized resource equity]</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t>[Insert title of prioritized resource equity]</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t>[Insert title of prioritized resource equity]</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t>[Insert title of prioritized resource equity]</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t>[Insert title of prioritized resource equity]</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t>[Insert title of prioritized resource equity]</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t>[Insert title of prioritized resource equity]</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t>[Insert title of prioritized resource equity]</a:t>
            </a:r>
          </a:p>
        </p:txBody>
      </p:sp>
      <p:sp>
        <p:nvSpPr>
          <p:cNvPr id="7" name="Rectangle 6">
            <a:extLst>
              <a:ext uri="{FF2B5EF4-FFF2-40B4-BE49-F238E27FC236}">
                <a16:creationId xmlns:a16="http://schemas.microsoft.com/office/drawing/2014/main" id="{1114F7B8-EDB0-1EB4-79A7-7896AE5E2783}"/>
              </a:ext>
            </a:extLst>
          </p:cNvPr>
          <p:cNvSpPr/>
          <p:nvPr/>
        </p:nvSpPr>
        <p:spPr>
          <a:xfrm>
            <a:off x="1949231" y="1871167"/>
            <a:ext cx="8293531" cy="3964868"/>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057"/>
                </a:solidFill>
                <a:effectLst/>
                <a:uLnTx/>
                <a:uFillTx/>
                <a:latin typeface="Aptos" panose="020B0004020202020204" pitchFamily="34" charset="0"/>
                <a:ea typeface="+mn-ea"/>
                <a:cs typeface="+mn-cs"/>
              </a:rPr>
              <a:t>FACILITATOR NOTE: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rPr>
              <a:t>Before Meeting 2, fill out this slide with the 10 resource inequities that you plan to cover.</a:t>
            </a:r>
          </a:p>
        </p:txBody>
      </p:sp>
    </p:spTree>
    <p:extLst>
      <p:ext uri="{BB962C8B-B14F-4D97-AF65-F5344CB8AC3E}">
        <p14:creationId xmlns:p14="http://schemas.microsoft.com/office/powerpoint/2010/main" val="4713349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F025BE-E350-F5C0-8AA0-B30FBB6958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3" name="Text Placeholder 2">
            <a:extLst>
              <a:ext uri="{FF2B5EF4-FFF2-40B4-BE49-F238E27FC236}">
                <a16:creationId xmlns:a16="http://schemas.microsoft.com/office/drawing/2014/main" id="{32293148-65F9-CD7B-FFE5-1ABC7173E87F}"/>
              </a:ext>
            </a:extLst>
          </p:cNvPr>
          <p:cNvSpPr txBox="1">
            <a:spLocks/>
          </p:cNvSpPr>
          <p:nvPr/>
        </p:nvSpPr>
        <p:spPr>
          <a:xfrm>
            <a:off x="623021" y="1808875"/>
            <a:ext cx="6738685" cy="4093428"/>
          </a:xfrm>
          <a:prstGeom prst="rect">
            <a:avLst/>
          </a:prstGeom>
        </p:spPr>
        <p:txBody>
          <a:bodyPr wrap="square" lIns="91440" tIns="45720" rIns="91440" bIns="45720" anchor="t">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l" defTabSz="914400" rtl="0" eaLnBrk="1" fontAlgn="base" latinLnBrk="0" hangingPunct="1">
              <a:lnSpc>
                <a:spcPct val="100000"/>
              </a:lnSpc>
              <a:spcBef>
                <a:spcPts val="0"/>
              </a:spcBef>
              <a:spcAft>
                <a:spcPts val="1200"/>
              </a:spcAft>
              <a:buClr>
                <a:srgbClr val="000000"/>
              </a:buClr>
              <a:buSzTx/>
              <a:buFont typeface="Arial"/>
              <a:buNone/>
              <a:tabLst/>
              <a:defRPr/>
            </a:pPr>
            <a:r>
              <a:rPr kumimoji="0" lang="en-US" sz="2200" b="0" i="0" u="none" strike="noStrike" kern="1200" cap="none" spc="0" normalizeH="0" baseline="0" noProof="0">
                <a:ln>
                  <a:noFill/>
                </a:ln>
                <a:solidFill>
                  <a:prstClr val="black"/>
                </a:solidFill>
                <a:effectLst/>
                <a:uLnTx/>
                <a:uFillTx/>
                <a:latin typeface="Aptos" panose="020B0004020202020204" pitchFamily="34" charset="0"/>
                <a:cs typeface="Arial"/>
                <a:sym typeface="Arial"/>
              </a:rPr>
              <a:t>ARE has illustrated how each resource inequity often plays out in a typical middle school* to help kickstart our conversation. We’ll look at five today.</a:t>
            </a:r>
          </a:p>
          <a:p>
            <a:pPr marL="0" marR="0" lvl="0" indent="0" algn="l" defTabSz="914400" rtl="0" eaLnBrk="1" fontAlgn="base" latinLnBrk="0" hangingPunct="1">
              <a:lnSpc>
                <a:spcPct val="100000"/>
              </a:lnSpc>
              <a:spcBef>
                <a:spcPts val="0"/>
              </a:spcBef>
              <a:spcAft>
                <a:spcPts val="1200"/>
              </a:spcAft>
              <a:buClr>
                <a:srgbClr val="000000"/>
              </a:buClr>
              <a:buSzTx/>
              <a:buFont typeface="Arial"/>
              <a:buNone/>
              <a:tabLst/>
              <a:defRPr/>
            </a:pPr>
            <a:r>
              <a:rPr kumimoji="0" lang="en-US" sz="2200" b="1" i="0" u="none" strike="noStrike" kern="1200" cap="none" spc="0" normalizeH="0" baseline="0" noProof="0">
                <a:ln>
                  <a:noFill/>
                </a:ln>
                <a:solidFill>
                  <a:srgbClr val="000000"/>
                </a:solidFill>
                <a:effectLst/>
                <a:uLnTx/>
                <a:uFillTx/>
                <a:latin typeface="Aptos" panose="020B0004020202020204" pitchFamily="34" charset="0"/>
                <a:cs typeface="Arial"/>
                <a:sym typeface="Arial"/>
              </a:rPr>
              <a:t>For each common resource inequity, we'll take 8-9 minutes to review the slide and discuss:</a:t>
            </a:r>
          </a:p>
          <a:p>
            <a:pPr marL="457200" marR="0" lvl="0" indent="-457200" algn="l" defTabSz="914400" rtl="0" eaLnBrk="1" fontAlgn="base" latinLnBrk="0" hangingPunct="1">
              <a:lnSpc>
                <a:spcPct val="100000"/>
              </a:lnSpc>
              <a:spcBef>
                <a:spcPts val="0"/>
              </a:spcBef>
              <a:spcAft>
                <a:spcPts val="1200"/>
              </a:spcAft>
              <a:buClr>
                <a:srgbClr val="000000"/>
              </a:buClr>
              <a:buSzTx/>
              <a:buFont typeface="+mj-lt"/>
              <a:buAutoNum type="arabicPeriod"/>
              <a:tabLst/>
              <a:defRPr/>
            </a:pPr>
            <a:r>
              <a:rPr kumimoji="0" lang="en-US" sz="2200" b="0" i="0" u="none" strike="noStrike" kern="1200" cap="none" spc="0" normalizeH="0" baseline="0" noProof="0">
                <a:ln>
                  <a:noFill/>
                </a:ln>
                <a:solidFill>
                  <a:srgbClr val="000000"/>
                </a:solidFill>
                <a:effectLst/>
                <a:uLnTx/>
                <a:uFillTx/>
                <a:latin typeface="Aptos" panose="020B0004020202020204" pitchFamily="34" charset="0"/>
                <a:cs typeface="Arial"/>
                <a:sym typeface="Arial"/>
              </a:rPr>
              <a:t>Do we think this resource inequity exists in our school?</a:t>
            </a:r>
          </a:p>
          <a:p>
            <a:pPr marL="457200" marR="0" lvl="0" indent="-457200" algn="l" defTabSz="914400" rtl="0" eaLnBrk="1" fontAlgn="base" latinLnBrk="0" hangingPunct="1">
              <a:lnSpc>
                <a:spcPct val="100000"/>
              </a:lnSpc>
              <a:spcBef>
                <a:spcPts val="0"/>
              </a:spcBef>
              <a:spcAft>
                <a:spcPts val="1200"/>
              </a:spcAft>
              <a:buClr>
                <a:srgbClr val="000000"/>
              </a:buClr>
              <a:buSzTx/>
              <a:buFont typeface="+mj-lt"/>
              <a:buAutoNum type="arabicPeriod"/>
              <a:tabLst/>
              <a:defRPr/>
            </a:pPr>
            <a:r>
              <a:rPr kumimoji="0" lang="en-US" sz="2200" b="0" i="0" u="none" strike="noStrike" kern="1200" cap="none" spc="0" normalizeH="0" baseline="0" noProof="0">
                <a:ln>
                  <a:noFill/>
                </a:ln>
                <a:solidFill>
                  <a:srgbClr val="000000"/>
                </a:solidFill>
                <a:effectLst/>
                <a:uLnTx/>
                <a:uFillTx/>
                <a:latin typeface="Aptos" panose="020B0004020202020204" pitchFamily="34" charset="0"/>
                <a:cs typeface="Arial"/>
                <a:sym typeface="Arial"/>
              </a:rPr>
              <a:t>What data could help us assess this in our school?</a:t>
            </a:r>
          </a:p>
          <a:p>
            <a:pPr marL="457200" marR="0" lvl="0" indent="-457200" algn="l" defTabSz="914400" rtl="0" eaLnBrk="1" fontAlgn="base" latinLnBrk="0" hangingPunct="1">
              <a:lnSpc>
                <a:spcPct val="100000"/>
              </a:lnSpc>
              <a:spcBef>
                <a:spcPts val="0"/>
              </a:spcBef>
              <a:spcAft>
                <a:spcPts val="1200"/>
              </a:spcAft>
              <a:buClr>
                <a:srgbClr val="000000"/>
              </a:buClr>
              <a:buSzTx/>
              <a:buFont typeface="+mj-lt"/>
              <a:buAutoNum type="arabicPeriod"/>
              <a:tabLst/>
              <a:defRPr/>
            </a:pPr>
            <a:r>
              <a:rPr kumimoji="0" lang="en-US" sz="2200" b="0" i="0" u="none" strike="noStrike" kern="1200" cap="none" spc="0" normalizeH="0" baseline="0" noProof="0">
                <a:ln>
                  <a:noFill/>
                </a:ln>
                <a:solidFill>
                  <a:srgbClr val="000000"/>
                </a:solidFill>
                <a:effectLst/>
                <a:uLnTx/>
                <a:uFillTx/>
                <a:latin typeface="Aptos" panose="020B0004020202020204" pitchFamily="34" charset="0"/>
                <a:cs typeface="Arial"/>
                <a:sym typeface="Arial"/>
              </a:rPr>
              <a:t>Do we want to prioritize investigating this in our school—yes, no, or maybe?</a:t>
            </a:r>
          </a:p>
        </p:txBody>
      </p:sp>
      <p:pic>
        <p:nvPicPr>
          <p:cNvPr id="5" name="Picture 4">
            <a:extLst>
              <a:ext uri="{FF2B5EF4-FFF2-40B4-BE49-F238E27FC236}">
                <a16:creationId xmlns:a16="http://schemas.microsoft.com/office/drawing/2014/main" id="{43F6B20E-1E1D-5C94-3A1C-F861764CFCAE}"/>
              </a:ext>
            </a:extLst>
          </p:cNvPr>
          <p:cNvPicPr>
            <a:picLocks noChangeAspect="1"/>
          </p:cNvPicPr>
          <p:nvPr/>
        </p:nvPicPr>
        <p:blipFill>
          <a:blip r:embed="rId3"/>
          <a:srcRect l="15342" t="6371" r="38791" b="361"/>
          <a:stretch/>
        </p:blipFill>
        <p:spPr>
          <a:xfrm>
            <a:off x="8106555" y="1313732"/>
            <a:ext cx="4085445" cy="5544268"/>
          </a:xfrm>
          <a:prstGeom prst="rect">
            <a:avLst/>
          </a:prstGeom>
        </p:spPr>
      </p:pic>
      <p:sp>
        <p:nvSpPr>
          <p:cNvPr id="6" name="Slide Number Placeholder 5">
            <a:extLst>
              <a:ext uri="{FF2B5EF4-FFF2-40B4-BE49-F238E27FC236}">
                <a16:creationId xmlns:a16="http://schemas.microsoft.com/office/drawing/2014/main" id="{65D54773-63ED-03C8-4A9E-8C2358EB0F65}"/>
              </a:ext>
            </a:extLst>
          </p:cNvPr>
          <p:cNvSpPr txBox="1">
            <a:spLocks/>
          </p:cNvSpPr>
          <p:nvPr/>
        </p:nvSpPr>
        <p:spPr>
          <a:xfrm>
            <a:off x="8741664" y="6356350"/>
            <a:ext cx="3319272"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2">
                    <a:lumMod val="60000"/>
                    <a:lumOff val="40000"/>
                  </a:schemeClr>
                </a:solidFill>
                <a:latin typeface="Aptos" panose="020B00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7" name="TextBox 6">
            <a:extLst>
              <a:ext uri="{FF2B5EF4-FFF2-40B4-BE49-F238E27FC236}">
                <a16:creationId xmlns:a16="http://schemas.microsoft.com/office/drawing/2014/main" id="{0DB5BD0A-0A92-BB17-3D17-ADC119B3DB0E}"/>
              </a:ext>
            </a:extLst>
          </p:cNvPr>
          <p:cNvSpPr txBox="1"/>
          <p:nvPr/>
        </p:nvSpPr>
        <p:spPr>
          <a:xfrm>
            <a:off x="7688251" y="4494998"/>
            <a:ext cx="3632494" cy="1503233"/>
          </a:xfrm>
          <a:prstGeom prst="wedgeRoundRectCallout">
            <a:avLst>
              <a:gd name="adj1" fmla="val -56946"/>
              <a:gd name="adj2" fmla="val -24531"/>
              <a:gd name="adj3" fmla="val 16667"/>
            </a:avLst>
          </a:prstGeom>
          <a:solidFill>
            <a:srgbClr val="003057"/>
          </a:solidFill>
          <a:effectLst>
            <a:outerShdw blurRad="114300" dist="50800" dir="2760000" algn="tl" rotWithShape="0">
              <a:prstClr val="black">
                <a:alpha val="10000"/>
              </a:prstClr>
            </a:outerShdw>
          </a:effectLst>
        </p:spPr>
        <p:txBody>
          <a:bodyPr wrap="square" lIns="274320" tIns="45720" rIns="0" bIns="4572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ptos" panose="020B0004020202020204" pitchFamily="34" charset="0"/>
                <a:ea typeface="+mn-ea"/>
                <a:cs typeface="+mn-cs"/>
              </a:rPr>
              <a:t>Consider both </a:t>
            </a:r>
            <a:r>
              <a:rPr kumimoji="0" lang="en-US" sz="1600" b="1" i="0" u="none" strike="noStrike" kern="1200" cap="none" spc="0" normalizeH="0" baseline="0" noProof="0">
                <a:ln>
                  <a:noFill/>
                </a:ln>
                <a:solidFill>
                  <a:prstClr val="white"/>
                </a:solidFill>
                <a:effectLst/>
                <a:uLnTx/>
                <a:uFillTx/>
                <a:latin typeface="Aptos" panose="020B0004020202020204" pitchFamily="34" charset="0"/>
                <a:ea typeface="+mn-ea"/>
                <a:cs typeface="+mn-cs"/>
              </a:rPr>
              <a:t>quantitative </a:t>
            </a:r>
            <a:br>
              <a:rPr kumimoji="0" lang="en-US" sz="1600" b="1" i="0" u="none" strike="noStrike" kern="1200" cap="none" spc="0" normalizeH="0" baseline="0" noProof="0">
                <a:ln>
                  <a:noFill/>
                </a:ln>
                <a:solidFill>
                  <a:prstClr val="white"/>
                </a:solidFill>
                <a:effectLst/>
                <a:uLnTx/>
                <a:uFillTx/>
                <a:latin typeface="Aptos" panose="020B0004020202020204" pitchFamily="34" charset="0"/>
                <a:ea typeface="+mn-ea"/>
                <a:cs typeface="+mn-cs"/>
              </a:rPr>
            </a:br>
            <a:r>
              <a:rPr kumimoji="0" lang="en-US" sz="1600" b="1" i="0" u="none" strike="noStrike" kern="1200" cap="none" spc="0" normalizeH="0" baseline="0" noProof="0">
                <a:ln>
                  <a:noFill/>
                </a:ln>
                <a:solidFill>
                  <a:prstClr val="white"/>
                </a:solidFill>
                <a:effectLst/>
                <a:uLnTx/>
                <a:uFillTx/>
                <a:latin typeface="Aptos" panose="020B0004020202020204" pitchFamily="34" charset="0"/>
                <a:ea typeface="+mn-ea"/>
                <a:cs typeface="+mn-cs"/>
              </a:rPr>
              <a:t>data</a:t>
            </a:r>
            <a:r>
              <a:rPr kumimoji="0" lang="en-US" sz="1600" b="0" i="0" u="none" strike="noStrike" kern="1200" cap="none" spc="0" normalizeH="0" baseline="0" noProof="0">
                <a:ln>
                  <a:noFill/>
                </a:ln>
                <a:solidFill>
                  <a:prstClr val="white"/>
                </a:solidFill>
                <a:effectLst/>
                <a:uLnTx/>
                <a:uFillTx/>
                <a:latin typeface="Aptos" panose="020B0004020202020204" pitchFamily="34" charset="0"/>
                <a:ea typeface="+mn-ea"/>
                <a:cs typeface="+mn-cs"/>
              </a:rPr>
              <a:t> (staffing, scheduling, budget, survey) and </a:t>
            </a:r>
            <a:r>
              <a:rPr kumimoji="0" lang="en-US" sz="1600" b="1" i="0" u="none" strike="noStrike" kern="1200" cap="none" spc="0" normalizeH="0" baseline="0" noProof="0">
                <a:ln>
                  <a:noFill/>
                </a:ln>
                <a:solidFill>
                  <a:prstClr val="white"/>
                </a:solidFill>
                <a:effectLst/>
                <a:uLnTx/>
                <a:uFillTx/>
                <a:latin typeface="Aptos" panose="020B0004020202020204" pitchFamily="34" charset="0"/>
                <a:ea typeface="+mn-ea"/>
                <a:cs typeface="+mn-cs"/>
              </a:rPr>
              <a:t>qualitative data</a:t>
            </a:r>
            <a:r>
              <a:rPr kumimoji="0" lang="en-US" sz="1600" b="0" i="0" u="none" strike="noStrike" kern="1200" cap="none" spc="0" normalizeH="0" baseline="0" noProof="0">
                <a:ln>
                  <a:noFill/>
                </a:ln>
                <a:solidFill>
                  <a:prstClr val="white"/>
                </a:solidFill>
                <a:effectLst/>
                <a:uLnTx/>
                <a:uFillTx/>
                <a:latin typeface="Aptos" panose="020B0004020202020204" pitchFamily="34" charset="0"/>
                <a:ea typeface="+mn-ea"/>
                <a:cs typeface="+mn-cs"/>
              </a:rPr>
              <a:t> </a:t>
            </a:r>
            <a:br>
              <a:rPr kumimoji="0" lang="en-US" sz="1600" b="0" i="0" u="none" strike="noStrike" kern="1200" cap="none" spc="0" normalizeH="0" baseline="0" noProof="0">
                <a:ln>
                  <a:noFill/>
                </a:ln>
                <a:solidFill>
                  <a:prstClr val="white"/>
                </a:solidFill>
                <a:effectLst/>
                <a:uLnTx/>
                <a:uFillTx/>
                <a:latin typeface="Aptos" panose="020B0004020202020204" pitchFamily="34" charset="0"/>
                <a:ea typeface="+mn-ea"/>
                <a:cs typeface="+mn-cs"/>
              </a:rPr>
            </a:br>
            <a:r>
              <a:rPr kumimoji="0" lang="en-US" sz="1600" b="0" i="0" u="none" strike="noStrike" kern="1200" cap="none" spc="0" normalizeH="0" baseline="0" noProof="0">
                <a:ln>
                  <a:noFill/>
                </a:ln>
                <a:solidFill>
                  <a:prstClr val="white"/>
                </a:solidFill>
                <a:effectLst/>
                <a:uLnTx/>
                <a:uFillTx/>
                <a:latin typeface="Aptos" panose="020B0004020202020204" pitchFamily="34" charset="0"/>
                <a:ea typeface="+mn-ea"/>
                <a:cs typeface="+mn-cs"/>
              </a:rPr>
              <a:t>(focus group, interview)</a:t>
            </a:r>
          </a:p>
        </p:txBody>
      </p:sp>
      <p:sp>
        <p:nvSpPr>
          <p:cNvPr id="8" name="Rectangle 7">
            <a:extLst>
              <a:ext uri="{FF2B5EF4-FFF2-40B4-BE49-F238E27FC236}">
                <a16:creationId xmlns:a16="http://schemas.microsoft.com/office/drawing/2014/main" id="{E50D23D7-0E2A-9924-B8FD-F0C847CE6C7F}"/>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2">
            <a:extLst>
              <a:ext uri="{FF2B5EF4-FFF2-40B4-BE49-F238E27FC236}">
                <a16:creationId xmlns:a16="http://schemas.microsoft.com/office/drawing/2014/main" id="{EE4A797D-E990-F032-5CE6-F295F5A83954}"/>
              </a:ext>
            </a:extLst>
          </p:cNvPr>
          <p:cNvSpPr txBox="1">
            <a:spLocks/>
          </p:cNvSpPr>
          <p:nvPr/>
        </p:nvSpPr>
        <p:spPr>
          <a:xfrm>
            <a:off x="354775" y="45425"/>
            <a:ext cx="106394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ptos" panose="020B0004020202020204" pitchFamily="34" charset="0"/>
                <a:ea typeface="+mj-ea"/>
                <a:cs typeface="+mj-cs"/>
              </a:rPr>
              <a:t>Now, it’s time to discuss!</a:t>
            </a:r>
          </a:p>
        </p:txBody>
      </p:sp>
      <p:sp>
        <p:nvSpPr>
          <p:cNvPr id="10" name="TextBox 9">
            <a:extLst>
              <a:ext uri="{FF2B5EF4-FFF2-40B4-BE49-F238E27FC236}">
                <a16:creationId xmlns:a16="http://schemas.microsoft.com/office/drawing/2014/main" id="{5B8908AB-F7C4-9177-B6FD-32E47BDF51CC}"/>
              </a:ext>
            </a:extLst>
          </p:cNvPr>
          <p:cNvSpPr txBox="1"/>
          <p:nvPr/>
        </p:nvSpPr>
        <p:spPr>
          <a:xfrm>
            <a:off x="710912" y="6356350"/>
            <a:ext cx="5385088" cy="400110"/>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 Analysis is based off ARE’s past work in districts and schools. Visualizations were developed based on a typical 800-student middle school.</a:t>
            </a:r>
          </a:p>
        </p:txBody>
      </p:sp>
    </p:spTree>
    <p:extLst>
      <p:ext uri="{BB962C8B-B14F-4D97-AF65-F5344CB8AC3E}">
        <p14:creationId xmlns:p14="http://schemas.microsoft.com/office/powerpoint/2010/main" val="31566392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a:extLst>
            <a:ext uri="{FF2B5EF4-FFF2-40B4-BE49-F238E27FC236}">
              <a16:creationId xmlns:a16="http://schemas.microsoft.com/office/drawing/2014/main" id="{8B68EA4B-322F-51AF-7E3D-BDCA133474B3}"/>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BD60DC81-324D-81A2-461D-5A9CA08C136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4" name="think-cell data - do not delete" hidden="1">
                        <a:extLst>
                          <a:ext uri="{FF2B5EF4-FFF2-40B4-BE49-F238E27FC236}">
                            <a16:creationId xmlns:a16="http://schemas.microsoft.com/office/drawing/2014/main" id="{BD60DC81-324D-81A2-461D-5A9CA08C136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7D204778-9546-F9AB-1D21-9801CEAB0CB9}"/>
              </a:ext>
            </a:extLst>
          </p:cNvPr>
          <p:cNvSpPr/>
          <p:nvPr/>
        </p:nvSpPr>
        <p:spPr>
          <a:xfrm>
            <a:off x="-4" y="0"/>
            <a:ext cx="12192003" cy="1313732"/>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87ED6156-6354-96E0-32BF-CF0D189C789E}"/>
              </a:ext>
            </a:extLst>
          </p:cNvPr>
          <p:cNvSpPr>
            <a:spLocks noGrp="1"/>
          </p:cNvSpPr>
          <p:nvPr>
            <p:ph type="title"/>
          </p:nvPr>
        </p:nvSpPr>
        <p:spPr>
          <a:xfrm>
            <a:off x="838200" y="365126"/>
            <a:ext cx="10515600" cy="823594"/>
          </a:xfrm>
        </p:spPr>
        <p:txBody>
          <a:bodyPr vert="horz"/>
          <a:lstStyle/>
          <a:p>
            <a:r>
              <a:rPr lang="en-US" b="1"/>
              <a:t>[Facilitator: placeholder slide]</a:t>
            </a:r>
          </a:p>
        </p:txBody>
      </p:sp>
      <p:sp>
        <p:nvSpPr>
          <p:cNvPr id="6" name="Content Placeholder 5">
            <a:extLst>
              <a:ext uri="{FF2B5EF4-FFF2-40B4-BE49-F238E27FC236}">
                <a16:creationId xmlns:a16="http://schemas.microsoft.com/office/drawing/2014/main" id="{72AA85FF-401D-8B43-B5DF-8476572821FC}"/>
              </a:ext>
            </a:extLst>
          </p:cNvPr>
          <p:cNvSpPr>
            <a:spLocks noGrp="1"/>
          </p:cNvSpPr>
          <p:nvPr>
            <p:ph idx="1"/>
          </p:nvPr>
        </p:nvSpPr>
        <p:spPr/>
        <p:txBody>
          <a:bodyPr vert="horz" lIns="91440" tIns="45720" rIns="91440" bIns="45720" rtlCol="0" anchor="t">
            <a:normAutofit/>
          </a:bodyPr>
          <a:lstStyle/>
          <a:p>
            <a:pPr marL="0" indent="0">
              <a:lnSpc>
                <a:spcPct val="100000"/>
              </a:lnSpc>
              <a:spcBef>
                <a:spcPts val="0"/>
              </a:spcBef>
              <a:buNone/>
            </a:pPr>
            <a:r>
              <a:rPr lang="en-US" sz="3200">
                <a:cs typeface="Arial"/>
              </a:rPr>
              <a:t>Here's where you’ll paste in the five common resource inequity slides that you’ve prioritized. (See “PREWORK: Before Meeting 2”.)</a:t>
            </a:r>
          </a:p>
          <a:p>
            <a:pPr marL="0" indent="0">
              <a:lnSpc>
                <a:spcPct val="100000"/>
              </a:lnSpc>
              <a:spcBef>
                <a:spcPts val="0"/>
              </a:spcBef>
              <a:buNone/>
            </a:pPr>
            <a:endParaRPr lang="en-US" sz="3200">
              <a:cs typeface="Arial"/>
            </a:endParaRPr>
          </a:p>
          <a:p>
            <a:pPr marL="0" indent="0">
              <a:lnSpc>
                <a:spcPct val="100000"/>
              </a:lnSpc>
              <a:spcBef>
                <a:spcPts val="0"/>
              </a:spcBef>
              <a:buNone/>
            </a:pPr>
            <a:r>
              <a:rPr lang="en-US" sz="3200">
                <a:cs typeface="Arial"/>
              </a:rPr>
              <a:t>Then, delete these placeholder slides.</a:t>
            </a:r>
          </a:p>
        </p:txBody>
      </p:sp>
      <p:sp>
        <p:nvSpPr>
          <p:cNvPr id="3" name="Slide Number Placeholder 2">
            <a:extLst>
              <a:ext uri="{FF2B5EF4-FFF2-40B4-BE49-F238E27FC236}">
                <a16:creationId xmlns:a16="http://schemas.microsoft.com/office/drawing/2014/main" id="{7FD0E57F-5A30-4264-F939-84D4B63DD5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2455754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2A845-DC2E-EA51-547B-C63D29231E08}"/>
            </a:ext>
          </a:extLst>
        </p:cNvPr>
        <p:cNvGrpSpPr/>
        <p:nvPr/>
      </p:nvGrpSpPr>
      <p:grpSpPr>
        <a:xfrm>
          <a:off x="0" y="0"/>
          <a:ext cx="0" cy="0"/>
          <a:chOff x="0" y="0"/>
          <a:chExt cx="0" cy="0"/>
        </a:xfrm>
      </p:grpSpPr>
      <p:sp>
        <p:nvSpPr>
          <p:cNvPr id="12" name="Title 2">
            <a:extLst>
              <a:ext uri="{FF2B5EF4-FFF2-40B4-BE49-F238E27FC236}">
                <a16:creationId xmlns:a16="http://schemas.microsoft.com/office/drawing/2014/main" id="{D4E9A640-7ABF-E7A4-63D5-411F7DFAF42B}"/>
              </a:ext>
            </a:extLst>
          </p:cNvPr>
          <p:cNvSpPr txBox="1">
            <a:spLocks/>
          </p:cNvSpPr>
          <p:nvPr/>
        </p:nvSpPr>
        <p:spPr>
          <a:xfrm>
            <a:off x="356318" y="241508"/>
            <a:ext cx="11704618" cy="11485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a:ln>
                  <a:noFill/>
                </a:ln>
                <a:solidFill>
                  <a:prstClr val="white"/>
                </a:solidFill>
                <a:effectLst/>
                <a:uLnTx/>
                <a:uFillTx/>
                <a:latin typeface="Aptos" panose="020B0004020202020204" pitchFamily="34" charset="0"/>
                <a:ea typeface="+mj-ea"/>
                <a:cs typeface="+mj-cs"/>
              </a:rPr>
              <a:t>Previewing our next meeting</a:t>
            </a:r>
          </a:p>
        </p:txBody>
      </p:sp>
      <p:graphicFrame>
        <p:nvGraphicFramePr>
          <p:cNvPr id="3" name="think-cell data - do not delete" hidden="1">
            <a:extLst>
              <a:ext uri="{FF2B5EF4-FFF2-40B4-BE49-F238E27FC236}">
                <a16:creationId xmlns:a16="http://schemas.microsoft.com/office/drawing/2014/main" id="{37A5FC5C-D75A-6E77-4AE7-1D51E8FA6D8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3" name="think-cell data - do not delete" hidden="1">
                        <a:extLst>
                          <a:ext uri="{FF2B5EF4-FFF2-40B4-BE49-F238E27FC236}">
                            <a16:creationId xmlns:a16="http://schemas.microsoft.com/office/drawing/2014/main" id="{37A5FC5C-D75A-6E77-4AE7-1D51E8FA6D8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46354827-74DF-A13C-4D02-CCF5726809A8}"/>
              </a:ext>
            </a:extLst>
          </p:cNvPr>
          <p:cNvSpPr txBox="1"/>
          <p:nvPr/>
        </p:nvSpPr>
        <p:spPr>
          <a:xfrm>
            <a:off x="2613753" y="2048568"/>
            <a:ext cx="2093975" cy="1200329"/>
          </a:xfrm>
          <a:prstGeom prst="rect">
            <a:avLst/>
          </a:prstGeom>
          <a:solidFill>
            <a:schemeClr val="accent4">
              <a:lumMod val="20000"/>
              <a:lumOff val="80000"/>
            </a:schemeClr>
          </a:solidFill>
        </p:spPr>
        <p:txBody>
          <a:bodyPr wrap="square" lIns="182880" rIns="9144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Meetings 2 &amp;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Review and Prioritize Key Inequities</a:t>
            </a:r>
          </a:p>
        </p:txBody>
      </p:sp>
      <p:sp>
        <p:nvSpPr>
          <p:cNvPr id="56" name="TextBox 55">
            <a:extLst>
              <a:ext uri="{FF2B5EF4-FFF2-40B4-BE49-F238E27FC236}">
                <a16:creationId xmlns:a16="http://schemas.microsoft.com/office/drawing/2014/main" id="{EEAFF388-4632-F4EC-6D5C-56F0ED3681CC}"/>
              </a:ext>
            </a:extLst>
          </p:cNvPr>
          <p:cNvSpPr txBox="1"/>
          <p:nvPr/>
        </p:nvSpPr>
        <p:spPr>
          <a:xfrm>
            <a:off x="2612513" y="3293420"/>
            <a:ext cx="2091989" cy="2823918"/>
          </a:xfrm>
          <a:prstGeom prst="rect">
            <a:avLst/>
          </a:prstGeom>
          <a:noFill/>
          <a:ln w="28575">
            <a:solidFill>
              <a:schemeClr val="accent4">
                <a:lumMod val="20000"/>
                <a:lumOff val="80000"/>
              </a:schemeClr>
            </a:solidFill>
          </a:ln>
        </p:spPr>
        <p:txBody>
          <a:bodyPr wrap="square" lIns="182880" tIns="182880" rIns="91440" bIns="45720" rtlCol="0" anchor="t">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400" b="1" i="0" u="none" strike="noStrike" kern="1200" cap="none" spc="0" normalizeH="0" baseline="0" noProof="0">
                <a:ln>
                  <a:noFill/>
                </a:ln>
                <a:solidFill>
                  <a:prstClr val="black"/>
                </a:solidFill>
                <a:effectLst/>
                <a:uLnTx/>
                <a:uFillTx/>
                <a:latin typeface="Aptos" panose="020B0004020202020204" pitchFamily="34" charset="0"/>
                <a:ea typeface="+mn-ea"/>
                <a:cs typeface="+mn-cs"/>
              </a:rPr>
              <a:t>In the next meeting</a:t>
            </a: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a:t>
            </a:r>
          </a:p>
          <a:p>
            <a:pPr marL="102870" marR="0" lvl="0" indent="-10287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Explore 5 common resource inequities</a:t>
            </a:r>
          </a:p>
          <a:p>
            <a:pPr marL="102870" marR="0" lvl="0" indent="-10287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Discuss the degree to which each resource inequity might be occurring in our school</a:t>
            </a:r>
          </a:p>
          <a:p>
            <a:pPr marL="102870" marR="0" lvl="0" indent="-10287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Prioritize 3 inequities to assess further as a team</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5" name="TextBox 4">
            <a:extLst>
              <a:ext uri="{FF2B5EF4-FFF2-40B4-BE49-F238E27FC236}">
                <a16:creationId xmlns:a16="http://schemas.microsoft.com/office/drawing/2014/main" id="{A295D8ED-9F15-9E39-C254-8B37901E18E3}"/>
              </a:ext>
            </a:extLst>
          </p:cNvPr>
          <p:cNvSpPr txBox="1"/>
          <p:nvPr/>
        </p:nvSpPr>
        <p:spPr>
          <a:xfrm>
            <a:off x="5050004" y="2047721"/>
            <a:ext cx="2091989" cy="1200329"/>
          </a:xfrm>
          <a:prstGeom prst="rect">
            <a:avLst/>
          </a:prstGeom>
          <a:solidFill>
            <a:schemeClr val="bg2">
              <a:lumMod val="20000"/>
              <a:lumOff val="80000"/>
            </a:schemeClr>
          </a:solidFill>
          <a:ln>
            <a:noFill/>
            <a:prstDash val="lgDash"/>
          </a:ln>
        </p:spPr>
        <p:txBody>
          <a:bodyPr wrap="square" lIns="182880" rIns="9144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Asynchronous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Data Collection</a:t>
            </a:r>
          </a:p>
        </p:txBody>
      </p:sp>
      <p:sp>
        <p:nvSpPr>
          <p:cNvPr id="57" name="TextBox 56">
            <a:extLst>
              <a:ext uri="{FF2B5EF4-FFF2-40B4-BE49-F238E27FC236}">
                <a16:creationId xmlns:a16="http://schemas.microsoft.com/office/drawing/2014/main" id="{C74EA8D9-500A-873E-886D-A0B98EC98BB7}"/>
              </a:ext>
            </a:extLst>
          </p:cNvPr>
          <p:cNvSpPr txBox="1"/>
          <p:nvPr/>
        </p:nvSpPr>
        <p:spPr>
          <a:xfrm>
            <a:off x="5048516" y="3293421"/>
            <a:ext cx="2091989" cy="2823916"/>
          </a:xfrm>
          <a:prstGeom prst="rect">
            <a:avLst/>
          </a:prstGeom>
          <a:noFill/>
          <a:ln w="12700">
            <a:solidFill>
              <a:schemeClr val="bg2">
                <a:lumMod val="40000"/>
                <a:lumOff val="60000"/>
              </a:schemeClr>
            </a:solidFill>
            <a:prstDash val="lgDash"/>
          </a:ln>
        </p:spPr>
        <p:txBody>
          <a:bodyPr wrap="square" lIns="182880" tIns="182880" rIns="91440" bIns="45720" rtlCol="0" anchor="t">
            <a:no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Source relevant qualitative and quantitative data related to our priority resource inequities</a:t>
            </a:r>
          </a:p>
        </p:txBody>
      </p:sp>
      <p:sp>
        <p:nvSpPr>
          <p:cNvPr id="6" name="TextBox 5">
            <a:extLst>
              <a:ext uri="{FF2B5EF4-FFF2-40B4-BE49-F238E27FC236}">
                <a16:creationId xmlns:a16="http://schemas.microsoft.com/office/drawing/2014/main" id="{3872FA55-2785-2805-75B8-9F22224C19B0}"/>
              </a:ext>
            </a:extLst>
          </p:cNvPr>
          <p:cNvSpPr txBox="1"/>
          <p:nvPr/>
        </p:nvSpPr>
        <p:spPr>
          <a:xfrm>
            <a:off x="7484269" y="2048568"/>
            <a:ext cx="2093975" cy="1200329"/>
          </a:xfrm>
          <a:prstGeom prst="rect">
            <a:avLst/>
          </a:prstGeom>
          <a:solidFill>
            <a:schemeClr val="accent4">
              <a:lumMod val="20000"/>
              <a:lumOff val="80000"/>
            </a:schemeClr>
          </a:solidFill>
        </p:spPr>
        <p:txBody>
          <a:bodyPr wrap="square" lIns="182880" tIns="45720" rIns="91440" bIns="4572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Meetings 4 &amp; 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Meaning Making and Action Planning</a:t>
            </a:r>
          </a:p>
        </p:txBody>
      </p:sp>
      <p:sp>
        <p:nvSpPr>
          <p:cNvPr id="58" name="TextBox 57">
            <a:extLst>
              <a:ext uri="{FF2B5EF4-FFF2-40B4-BE49-F238E27FC236}">
                <a16:creationId xmlns:a16="http://schemas.microsoft.com/office/drawing/2014/main" id="{B273F4AA-8837-6CEF-5879-D8142F806A54}"/>
              </a:ext>
            </a:extLst>
          </p:cNvPr>
          <p:cNvSpPr txBox="1"/>
          <p:nvPr/>
        </p:nvSpPr>
        <p:spPr>
          <a:xfrm>
            <a:off x="7484519" y="3293420"/>
            <a:ext cx="2091989" cy="2823916"/>
          </a:xfrm>
          <a:prstGeom prst="rect">
            <a:avLst/>
          </a:prstGeom>
          <a:solidFill>
            <a:schemeClr val="bg1"/>
          </a:solidFill>
          <a:ln w="28575">
            <a:solidFill>
              <a:schemeClr val="accent4">
                <a:lumMod val="20000"/>
                <a:lumOff val="80000"/>
              </a:schemeClr>
            </a:solidFill>
          </a:ln>
        </p:spPr>
        <p:txBody>
          <a:bodyPr wrap="square" lIns="182880" tIns="182880" rIns="91440" bIns="45720" rtlCol="0" anchor="t">
            <a:no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Dive deep into our priority resource inequities with our own data</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Discuss trends</a:t>
            </a:r>
            <a:b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b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and underlying factors</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Identify and align on actions and next steps</a:t>
            </a:r>
          </a:p>
        </p:txBody>
      </p:sp>
      <p:sp>
        <p:nvSpPr>
          <p:cNvPr id="8" name="Slide Number Placeholder 7">
            <a:extLst>
              <a:ext uri="{FF2B5EF4-FFF2-40B4-BE49-F238E27FC236}">
                <a16:creationId xmlns:a16="http://schemas.microsoft.com/office/drawing/2014/main" id="{9B9A4EE3-965F-6506-7160-19E710AAA0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20" name="Rectangle 19">
            <a:extLst>
              <a:ext uri="{FF2B5EF4-FFF2-40B4-BE49-F238E27FC236}">
                <a16:creationId xmlns:a16="http://schemas.microsoft.com/office/drawing/2014/main" id="{BE3C1A97-025A-3043-935A-50806EB8468A}"/>
              </a:ext>
            </a:extLst>
          </p:cNvPr>
          <p:cNvSpPr/>
          <p:nvPr/>
        </p:nvSpPr>
        <p:spPr>
          <a:xfrm>
            <a:off x="9920522" y="3293421"/>
            <a:ext cx="2091989" cy="2823915"/>
          </a:xfrm>
          <a:prstGeom prst="rect">
            <a:avLst/>
          </a:prstGeom>
          <a:noFill/>
          <a:ln>
            <a:solidFill>
              <a:schemeClr val="bg2">
                <a:lumMod val="40000"/>
                <a:lumOff val="6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lIns="182880" tIns="182880" rIns="91440" bIns="45720" rtlCol="0" anchor="t" anchorCtr="0"/>
          <a:lstStyle/>
          <a:p>
            <a:pPr marL="0" marR="0" lvl="0" indent="0" algn="l" defTabSz="844550" rtl="0" eaLnBrk="1" fontAlgn="auto" latinLnBrk="0" hangingPunct="1">
              <a:lnSpc>
                <a:spcPct val="90000"/>
              </a:lnSpc>
              <a:spcBef>
                <a:spcPct val="0"/>
              </a:spcBef>
              <a:spcAft>
                <a:spcPts val="1800"/>
              </a:spcAft>
              <a:buClrTx/>
              <a:buSzTx/>
              <a:buFontTx/>
              <a:buNone/>
              <a:tabLst/>
              <a:defRPr/>
            </a:pP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Work together to implement action steps and measure success</a:t>
            </a:r>
          </a:p>
          <a:p>
            <a:pPr marL="0" marR="0" lvl="0" indent="0" algn="l" defTabSz="844550" rtl="0" eaLnBrk="1" fontAlgn="auto" latinLnBrk="0" hangingPunct="1">
              <a:lnSpc>
                <a:spcPct val="90000"/>
              </a:lnSpc>
              <a:spcBef>
                <a:spcPct val="0"/>
              </a:spcBef>
              <a:spcAft>
                <a:spcPts val="1800"/>
              </a:spcAft>
              <a:buClrTx/>
              <a:buSzTx/>
              <a:buFontTx/>
              <a:buNone/>
              <a:tabLst/>
              <a:defRPr/>
            </a:pP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At any point, </a:t>
            </a:r>
            <a:b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b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restart this process at Meeting 2 to reevaluate/</a:t>
            </a:r>
            <a:b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b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reprioritize resource inequities</a:t>
            </a:r>
          </a:p>
        </p:txBody>
      </p:sp>
      <p:sp>
        <p:nvSpPr>
          <p:cNvPr id="21" name="Rectangle 20">
            <a:extLst>
              <a:ext uri="{FF2B5EF4-FFF2-40B4-BE49-F238E27FC236}">
                <a16:creationId xmlns:a16="http://schemas.microsoft.com/office/drawing/2014/main" id="{DF984A3C-9B73-B4F1-A3B4-70681AD0C930}"/>
              </a:ext>
            </a:extLst>
          </p:cNvPr>
          <p:cNvSpPr/>
          <p:nvPr/>
        </p:nvSpPr>
        <p:spPr>
          <a:xfrm>
            <a:off x="9920522" y="2047721"/>
            <a:ext cx="2093975" cy="1200329"/>
          </a:xfrm>
          <a:prstGeom prst="rect">
            <a:avLst/>
          </a:prstGeom>
          <a:solidFill>
            <a:schemeClr val="bg2">
              <a:lumMod val="20000"/>
              <a:lumOff val="80000"/>
            </a:schemeClr>
          </a:solidFill>
          <a:ln>
            <a:noFill/>
            <a:prstDash val="lgDash"/>
          </a:ln>
        </p:spPr>
        <p:style>
          <a:lnRef idx="2">
            <a:schemeClr val="accent1">
              <a:shade val="15000"/>
            </a:schemeClr>
          </a:lnRef>
          <a:fillRef idx="1">
            <a:schemeClr val="accent1"/>
          </a:fillRef>
          <a:effectRef idx="0">
            <a:schemeClr val="accent1"/>
          </a:effectRef>
          <a:fontRef idx="minor">
            <a:schemeClr val="lt1"/>
          </a:fontRef>
        </p:style>
        <p:txBody>
          <a:bodyPr lIns="182880" rtlCol="0" anchor="ctr" anchorCtr="0"/>
          <a:lstStyle/>
          <a:p>
            <a:pPr marL="0" marR="0" lvl="0" indent="0" algn="l" defTabSz="84455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a:ln/>
                <a:solidFill>
                  <a:prstClr val="black"/>
                </a:solidFill>
                <a:effectLst/>
                <a:uLnTx/>
                <a:uFillTx/>
                <a:latin typeface="Aptos" panose="020B0004020202020204" pitchFamily="34" charset="0"/>
                <a:ea typeface="+mn-ea"/>
                <a:cs typeface="+mn-cs"/>
              </a:rPr>
              <a:t>Ongoing</a:t>
            </a:r>
            <a:br>
              <a:rPr kumimoji="0" lang="en-US" sz="2000" b="1" i="0" u="none" strike="noStrike" kern="1200" cap="none" spc="0" normalizeH="0" baseline="0" noProof="0">
                <a:ln/>
                <a:solidFill>
                  <a:prstClr val="black"/>
                </a:solidFill>
                <a:effectLst/>
                <a:uLnTx/>
                <a:uFillTx/>
                <a:latin typeface="Aptos" panose="020B0004020202020204" pitchFamily="34" charset="0"/>
                <a:ea typeface="+mn-ea"/>
                <a:cs typeface="+mn-cs"/>
              </a:rPr>
            </a:b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Implementation </a:t>
            </a:r>
            <a:b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b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and Evaluation</a:t>
            </a:r>
            <a:endParaRPr kumimoji="0" lang="en-US" sz="1400" b="1" i="0" u="none" strike="noStrike" kern="1200" cap="none" spc="0" normalizeH="0" baseline="0" noProof="0">
              <a:ln/>
              <a:solidFill>
                <a:prstClr val="black"/>
              </a:solidFill>
              <a:effectLst/>
              <a:uLnTx/>
              <a:uFillTx/>
              <a:latin typeface="Aptos" panose="020B0004020202020204" pitchFamily="34" charset="0"/>
              <a:ea typeface="+mn-ea"/>
              <a:cs typeface="+mn-cs"/>
            </a:endParaRPr>
          </a:p>
        </p:txBody>
      </p:sp>
      <p:sp>
        <p:nvSpPr>
          <p:cNvPr id="7" name="TextBox 6">
            <a:extLst>
              <a:ext uri="{FF2B5EF4-FFF2-40B4-BE49-F238E27FC236}">
                <a16:creationId xmlns:a16="http://schemas.microsoft.com/office/drawing/2014/main" id="{2120DCD9-C10E-B647-94D1-86CA65DAAB29}"/>
              </a:ext>
            </a:extLst>
          </p:cNvPr>
          <p:cNvSpPr txBox="1"/>
          <p:nvPr/>
        </p:nvSpPr>
        <p:spPr>
          <a:xfrm>
            <a:off x="177502" y="3293420"/>
            <a:ext cx="2090997" cy="2823917"/>
          </a:xfrm>
          <a:prstGeom prst="rect">
            <a:avLst/>
          </a:prstGeom>
          <a:noFill/>
          <a:ln w="28575">
            <a:solidFill>
              <a:schemeClr val="accent4">
                <a:lumMod val="20000"/>
                <a:lumOff val="80000"/>
              </a:schemeClr>
            </a:solidFill>
          </a:ln>
        </p:spPr>
        <p:txBody>
          <a:bodyPr wrap="square" lIns="182880" tIns="182880" rIns="91440" bIns="45720" rtlCol="0" anchor="t">
            <a:no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ptos" panose="020B0004020202020204" pitchFamily="34" charset="0"/>
                <a:ea typeface="+mn-ea"/>
                <a:cs typeface="+mn-cs"/>
              </a:rPr>
              <a:t>Understand resource equity and why it matters</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ptos" panose="020B0004020202020204" pitchFamily="34" charset="0"/>
                <a:ea typeface="+mn-ea"/>
                <a:cs typeface="+mn-cs"/>
              </a:rPr>
              <a:t>Decide if this process is right for our school</a:t>
            </a:r>
          </a:p>
        </p:txBody>
      </p:sp>
      <p:sp>
        <p:nvSpPr>
          <p:cNvPr id="2" name="TextBox 1">
            <a:extLst>
              <a:ext uri="{FF2B5EF4-FFF2-40B4-BE49-F238E27FC236}">
                <a16:creationId xmlns:a16="http://schemas.microsoft.com/office/drawing/2014/main" id="{A0F4A382-7098-AD1A-11C0-FFF5A36254E6}"/>
              </a:ext>
            </a:extLst>
          </p:cNvPr>
          <p:cNvSpPr txBox="1"/>
          <p:nvPr/>
        </p:nvSpPr>
        <p:spPr>
          <a:xfrm>
            <a:off x="177502" y="2047721"/>
            <a:ext cx="2093975" cy="1200328"/>
          </a:xfrm>
          <a:prstGeom prst="rect">
            <a:avLst/>
          </a:prstGeom>
          <a:solidFill>
            <a:schemeClr val="accent4">
              <a:lumMod val="20000"/>
              <a:lumOff val="80000"/>
            </a:schemeClr>
          </a:solidFill>
        </p:spPr>
        <p:txBody>
          <a:bodyPr wrap="square" lIns="182880" rIns="9144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Meeting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Introduction to Resource Equity</a:t>
            </a:r>
          </a:p>
        </p:txBody>
      </p:sp>
      <p:grpSp>
        <p:nvGrpSpPr>
          <p:cNvPr id="22" name="Group 21">
            <a:extLst>
              <a:ext uri="{FF2B5EF4-FFF2-40B4-BE49-F238E27FC236}">
                <a16:creationId xmlns:a16="http://schemas.microsoft.com/office/drawing/2014/main" id="{6C48FBF8-5BD8-D771-3508-89E4B48E405E}"/>
              </a:ext>
            </a:extLst>
          </p:cNvPr>
          <p:cNvGrpSpPr/>
          <p:nvPr/>
        </p:nvGrpSpPr>
        <p:grpSpPr>
          <a:xfrm>
            <a:off x="445882" y="5365718"/>
            <a:ext cx="1564912" cy="347574"/>
            <a:chOff x="253918" y="3418611"/>
            <a:chExt cx="1564912" cy="347574"/>
          </a:xfrm>
        </p:grpSpPr>
        <p:sp>
          <p:nvSpPr>
            <p:cNvPr id="23" name="Star: 5 Points 40">
              <a:extLst>
                <a:ext uri="{FF2B5EF4-FFF2-40B4-BE49-F238E27FC236}">
                  <a16:creationId xmlns:a16="http://schemas.microsoft.com/office/drawing/2014/main" id="{50AA4CD2-6E8A-4E61-C2FE-9A3DE50BCBC8}"/>
                </a:ext>
              </a:extLst>
            </p:cNvPr>
            <p:cNvSpPr/>
            <p:nvPr/>
          </p:nvSpPr>
          <p:spPr>
            <a:xfrm>
              <a:off x="253918" y="3418611"/>
              <a:ext cx="309390" cy="305794"/>
            </a:xfrm>
            <a:prstGeom prst="star5">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91F314CC-31A7-5880-6929-2518A91F4CEB}"/>
                </a:ext>
              </a:extLst>
            </p:cNvPr>
            <p:cNvSpPr txBox="1"/>
            <p:nvPr/>
          </p:nvSpPr>
          <p:spPr>
            <a:xfrm>
              <a:off x="568295" y="3427631"/>
              <a:ext cx="125053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3057"/>
                  </a:solidFill>
                  <a:effectLst/>
                  <a:uLnTx/>
                  <a:uFillTx/>
                  <a:latin typeface="Aptos" panose="020B0004020202020204" pitchFamily="34" charset="0"/>
                  <a:ea typeface="+mn-ea"/>
                  <a:cs typeface="+mn-cs"/>
                </a:rPr>
                <a:t>We’re here!</a:t>
              </a:r>
            </a:p>
          </p:txBody>
        </p:sp>
      </p:grpSp>
      <p:pic>
        <p:nvPicPr>
          <p:cNvPr id="32" name="Picture 31">
            <a:extLst>
              <a:ext uri="{FF2B5EF4-FFF2-40B4-BE49-F238E27FC236}">
                <a16:creationId xmlns:a16="http://schemas.microsoft.com/office/drawing/2014/main" id="{718E507B-3DDB-6390-A4FC-999C4AB48752}"/>
              </a:ext>
            </a:extLst>
          </p:cNvPr>
          <p:cNvPicPr>
            <a:picLocks noChangeAspect="1"/>
          </p:cNvPicPr>
          <p:nvPr/>
        </p:nvPicPr>
        <p:blipFill>
          <a:blip r:embed="rId6"/>
          <a:stretch>
            <a:fillRect/>
          </a:stretch>
        </p:blipFill>
        <p:spPr>
          <a:xfrm>
            <a:off x="2308645" y="2557643"/>
            <a:ext cx="290095" cy="155326"/>
          </a:xfrm>
          <a:prstGeom prst="rect">
            <a:avLst/>
          </a:prstGeom>
        </p:spPr>
      </p:pic>
      <p:pic>
        <p:nvPicPr>
          <p:cNvPr id="33" name="Picture 32">
            <a:extLst>
              <a:ext uri="{FF2B5EF4-FFF2-40B4-BE49-F238E27FC236}">
                <a16:creationId xmlns:a16="http://schemas.microsoft.com/office/drawing/2014/main" id="{DA5A85CB-7D5D-107D-0E5E-A25D76E39303}"/>
              </a:ext>
            </a:extLst>
          </p:cNvPr>
          <p:cNvPicPr>
            <a:picLocks noChangeAspect="1"/>
          </p:cNvPicPr>
          <p:nvPr/>
        </p:nvPicPr>
        <p:blipFill>
          <a:blip r:embed="rId6"/>
          <a:stretch>
            <a:fillRect/>
          </a:stretch>
        </p:blipFill>
        <p:spPr>
          <a:xfrm>
            <a:off x="4735154" y="2557643"/>
            <a:ext cx="290095" cy="155326"/>
          </a:xfrm>
          <a:prstGeom prst="rect">
            <a:avLst/>
          </a:prstGeom>
        </p:spPr>
      </p:pic>
      <p:pic>
        <p:nvPicPr>
          <p:cNvPr id="34" name="Picture 33">
            <a:extLst>
              <a:ext uri="{FF2B5EF4-FFF2-40B4-BE49-F238E27FC236}">
                <a16:creationId xmlns:a16="http://schemas.microsoft.com/office/drawing/2014/main" id="{EC2DF906-E4FE-66BC-1B5F-0D042527E6AF}"/>
              </a:ext>
            </a:extLst>
          </p:cNvPr>
          <p:cNvPicPr>
            <a:picLocks noChangeAspect="1"/>
          </p:cNvPicPr>
          <p:nvPr/>
        </p:nvPicPr>
        <p:blipFill>
          <a:blip r:embed="rId6"/>
          <a:stretch>
            <a:fillRect/>
          </a:stretch>
        </p:blipFill>
        <p:spPr>
          <a:xfrm>
            <a:off x="7161664" y="2557643"/>
            <a:ext cx="290095" cy="155326"/>
          </a:xfrm>
          <a:prstGeom prst="rect">
            <a:avLst/>
          </a:prstGeom>
        </p:spPr>
      </p:pic>
      <p:pic>
        <p:nvPicPr>
          <p:cNvPr id="36" name="Picture 35">
            <a:extLst>
              <a:ext uri="{FF2B5EF4-FFF2-40B4-BE49-F238E27FC236}">
                <a16:creationId xmlns:a16="http://schemas.microsoft.com/office/drawing/2014/main" id="{5F02E9F3-77C0-8B6A-7D45-00651FE597B3}"/>
              </a:ext>
            </a:extLst>
          </p:cNvPr>
          <p:cNvPicPr>
            <a:picLocks noChangeAspect="1"/>
          </p:cNvPicPr>
          <p:nvPr/>
        </p:nvPicPr>
        <p:blipFill>
          <a:blip r:embed="rId6"/>
          <a:stretch>
            <a:fillRect/>
          </a:stretch>
        </p:blipFill>
        <p:spPr>
          <a:xfrm>
            <a:off x="9598810" y="2557643"/>
            <a:ext cx="290095" cy="155326"/>
          </a:xfrm>
          <a:prstGeom prst="rect">
            <a:avLst/>
          </a:prstGeom>
        </p:spPr>
      </p:pic>
      <p:sp>
        <p:nvSpPr>
          <p:cNvPr id="14" name="Rectangle 13">
            <a:extLst>
              <a:ext uri="{FF2B5EF4-FFF2-40B4-BE49-F238E27FC236}">
                <a16:creationId xmlns:a16="http://schemas.microsoft.com/office/drawing/2014/main" id="{60F79018-918B-8AD7-B1FB-7F3A2EB85069}"/>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itle 2">
            <a:extLst>
              <a:ext uri="{FF2B5EF4-FFF2-40B4-BE49-F238E27FC236}">
                <a16:creationId xmlns:a16="http://schemas.microsoft.com/office/drawing/2014/main" id="{31E3BD06-2ED1-156E-A968-6744EE9B6151}"/>
              </a:ext>
            </a:extLst>
          </p:cNvPr>
          <p:cNvSpPr txBox="1">
            <a:spLocks/>
          </p:cNvSpPr>
          <p:nvPr/>
        </p:nvSpPr>
        <p:spPr>
          <a:xfrm>
            <a:off x="354775" y="45425"/>
            <a:ext cx="106394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ptos" panose="020B0004020202020204" pitchFamily="34" charset="0"/>
                <a:ea typeface="+mj-ea"/>
                <a:cs typeface="+mj-cs"/>
              </a:rPr>
              <a:t>Previewing our next meeting</a:t>
            </a:r>
          </a:p>
        </p:txBody>
      </p:sp>
      <p:sp>
        <p:nvSpPr>
          <p:cNvPr id="16" name="Rectangle 15">
            <a:extLst>
              <a:ext uri="{FF2B5EF4-FFF2-40B4-BE49-F238E27FC236}">
                <a16:creationId xmlns:a16="http://schemas.microsoft.com/office/drawing/2014/main" id="{8E8E927B-7F9A-6967-169E-A80489BAA5D1}"/>
              </a:ext>
            </a:extLst>
          </p:cNvPr>
          <p:cNvSpPr/>
          <p:nvPr/>
        </p:nvSpPr>
        <p:spPr>
          <a:xfrm>
            <a:off x="47620" y="1994409"/>
            <a:ext cx="2561938" cy="4151856"/>
          </a:xfrm>
          <a:prstGeom prst="rect">
            <a:avLst/>
          </a:prstGeom>
          <a:solidFill>
            <a:schemeClr val="bg1">
              <a:alpha val="9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B4A236C-A44F-E56C-B0EF-1629A2AC496B}"/>
              </a:ext>
            </a:extLst>
          </p:cNvPr>
          <p:cNvSpPr/>
          <p:nvPr/>
        </p:nvSpPr>
        <p:spPr>
          <a:xfrm>
            <a:off x="4735154" y="1893825"/>
            <a:ext cx="7409226" cy="4261229"/>
          </a:xfrm>
          <a:prstGeom prst="rect">
            <a:avLst/>
          </a:prstGeom>
          <a:solidFill>
            <a:schemeClr val="bg1">
              <a:alpha val="9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a</a:t>
            </a:r>
          </a:p>
        </p:txBody>
      </p:sp>
    </p:spTree>
    <p:extLst>
      <p:ext uri="{BB962C8B-B14F-4D97-AF65-F5344CB8AC3E}">
        <p14:creationId xmlns:p14="http://schemas.microsoft.com/office/powerpoint/2010/main" val="32276751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1172C"/>
        </a:solidFill>
        <a:effectLst/>
      </p:bgPr>
    </p:bg>
    <p:spTree>
      <p:nvGrpSpPr>
        <p:cNvPr id="1" name="">
          <a:extLst>
            <a:ext uri="{FF2B5EF4-FFF2-40B4-BE49-F238E27FC236}">
              <a16:creationId xmlns:a16="http://schemas.microsoft.com/office/drawing/2014/main" id="{3E1108E0-1C36-01F8-A204-DBD4F2C4B45A}"/>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7E2A407B-0A68-A5E3-E85A-2EFB7C12123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think-cell data - do not delete" hidden="1">
                        <a:extLst>
                          <a:ext uri="{FF2B5EF4-FFF2-40B4-BE49-F238E27FC236}">
                            <a16:creationId xmlns:a16="http://schemas.microsoft.com/office/drawing/2014/main" id="{7E2A407B-0A68-A5E3-E85A-2EFB7C12123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E85D6D92-6DC3-BB5A-44D9-E87DF3B2A5AE}"/>
              </a:ext>
            </a:extLst>
          </p:cNvPr>
          <p:cNvPicPr>
            <a:picLocks noGrp="1" noRot="1" noMove="1" noResize="1" noEditPoints="1" noAdjustHandles="1" noChangeArrowheads="1" noChangeShapeType="1" noCrop="1"/>
          </p:cNvPicPr>
          <p:nvPr/>
        </p:nvPicPr>
        <p:blipFill>
          <a:blip r:embed="rId6"/>
          <a:srcRect t="12237" b="31499"/>
          <a:stretch/>
        </p:blipFill>
        <p:spPr>
          <a:xfrm>
            <a:off x="0" y="0"/>
            <a:ext cx="12188952" cy="6858000"/>
          </a:xfrm>
          <a:prstGeom prst="rect">
            <a:avLst/>
          </a:prstGeom>
        </p:spPr>
      </p:pic>
      <p:sp>
        <p:nvSpPr>
          <p:cNvPr id="8" name="Title 1">
            <a:extLst>
              <a:ext uri="{FF2B5EF4-FFF2-40B4-BE49-F238E27FC236}">
                <a16:creationId xmlns:a16="http://schemas.microsoft.com/office/drawing/2014/main" id="{70BC330F-C7F3-C721-E3DB-3489B9717A2B}"/>
              </a:ext>
            </a:extLst>
          </p:cNvPr>
          <p:cNvSpPr txBox="1">
            <a:spLocks/>
          </p:cNvSpPr>
          <p:nvPr/>
        </p:nvSpPr>
        <p:spPr>
          <a:xfrm>
            <a:off x="3215280" y="1616682"/>
            <a:ext cx="5761440" cy="3624636"/>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800" b="1" i="0" u="none" strike="noStrike" kern="1200" cap="none" spc="0" normalizeH="0" baseline="0" noProof="0">
                <a:ln>
                  <a:noFill/>
                </a:ln>
                <a:solidFill>
                  <a:prstClr val="white"/>
                </a:solidFill>
                <a:effectLst/>
                <a:uLnTx/>
                <a:uFillTx/>
                <a:latin typeface="Aptos" panose="020B0004020202020204" pitchFamily="34" charset="0"/>
                <a:cs typeface="Arial"/>
                <a:sym typeface="Arial"/>
              </a:rPr>
              <a:t>Thank you!</a:t>
            </a:r>
          </a:p>
        </p:txBody>
      </p:sp>
      <p:sp>
        <p:nvSpPr>
          <p:cNvPr id="2" name="Slide Number Placeholder 1">
            <a:extLst>
              <a:ext uri="{FF2B5EF4-FFF2-40B4-BE49-F238E27FC236}">
                <a16:creationId xmlns:a16="http://schemas.microsoft.com/office/drawing/2014/main" id="{2389CBAC-2246-9FCA-C159-77D6C97CDA75}"/>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srgbClr val="888888"/>
                </a:solidFill>
                <a:effectLst/>
                <a:uLnTx/>
                <a:uFillTx/>
                <a:latin typeface="Arial Narrow"/>
                <a:sym typeface="Arial Narrow"/>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srgbClr val="888888"/>
              </a:solidFill>
              <a:effectLst/>
              <a:uLnTx/>
              <a:uFillTx/>
              <a:latin typeface="Arial Narrow"/>
              <a:sym typeface="Arial Narrow"/>
            </a:endParaRPr>
          </a:p>
        </p:txBody>
      </p:sp>
    </p:spTree>
    <p:extLst>
      <p:ext uri="{BB962C8B-B14F-4D97-AF65-F5344CB8AC3E}">
        <p14:creationId xmlns:p14="http://schemas.microsoft.com/office/powerpoint/2010/main" val="2759321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40000" sy="40000" flip="none" algn="tl"/>
        </a:blipFill>
        <a:effectLst/>
      </p:bgPr>
    </p:bg>
    <p:spTree>
      <p:nvGrpSpPr>
        <p:cNvPr id="1" name="">
          <a:extLst>
            <a:ext uri="{FF2B5EF4-FFF2-40B4-BE49-F238E27FC236}">
              <a16:creationId xmlns:a16="http://schemas.microsoft.com/office/drawing/2014/main" id="{F26D72A1-FA75-CC05-9B7C-D5AE14151743}"/>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CAC7C08-4B1D-CE2A-376A-CD1AA3053B0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4" name="think-cell data - do not delete" hidden="1">
                        <a:extLst>
                          <a:ext uri="{FF2B5EF4-FFF2-40B4-BE49-F238E27FC236}">
                            <a16:creationId xmlns:a16="http://schemas.microsoft.com/office/drawing/2014/main" id="{8CAC7C08-4B1D-CE2A-376A-CD1AA3053B0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39F77B0A-4D04-335D-C9EC-6BFB938F8636}"/>
              </a:ext>
            </a:extLst>
          </p:cNvPr>
          <p:cNvSpPr txBox="1"/>
          <p:nvPr/>
        </p:nvSpPr>
        <p:spPr>
          <a:xfrm>
            <a:off x="5038725" y="332422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C687E84-2D4A-9E7F-7A33-A9536795E5BE}"/>
              </a:ext>
            </a:extLst>
          </p:cNvPr>
          <p:cNvSpPr txBox="1"/>
          <p:nvPr/>
        </p:nvSpPr>
        <p:spPr>
          <a:xfrm>
            <a:off x="1030142" y="1275395"/>
            <a:ext cx="7818399" cy="4097660"/>
          </a:xfrm>
          <a:prstGeom prst="rect">
            <a:avLst/>
          </a:prstGeom>
          <a:noFill/>
        </p:spPr>
        <p:txBody>
          <a:bodyPr wrap="square" rtlCol="0">
            <a:spAutoFit/>
          </a:bodyPr>
          <a:lstStyle/>
          <a:p>
            <a:pPr marL="0" marR="0" lvl="0" indent="0" algn="l" defTabSz="914400" rtl="0" eaLnBrk="1" fontAlgn="auto" latinLnBrk="0" hangingPunct="1">
              <a:lnSpc>
                <a:spcPts val="15600"/>
              </a:lnSpc>
              <a:spcBef>
                <a:spcPts val="0"/>
              </a:spcBef>
              <a:spcAft>
                <a:spcPts val="0"/>
              </a:spcAft>
              <a:buClrTx/>
              <a:buSzTx/>
              <a:buFontTx/>
              <a:buNone/>
              <a:tabLst/>
              <a:defRPr/>
            </a:pPr>
            <a:r>
              <a:rPr kumimoji="0" lang="en-US" sz="15000" b="1" i="0" u="none" strike="noStrike" kern="1200" cap="none" spc="0" normalizeH="0" baseline="0" noProof="0">
                <a:ln>
                  <a:noFill/>
                </a:ln>
                <a:solidFill>
                  <a:srgbClr val="002060"/>
                </a:solidFill>
                <a:effectLst/>
                <a:uLnTx/>
                <a:uFillTx/>
                <a:latin typeface="Aptos" panose="020B0004020202020204" pitchFamily="34" charset="0"/>
                <a:ea typeface="+mn-ea"/>
                <a:cs typeface="+mn-cs"/>
              </a:rPr>
              <a:t>Meeting One</a:t>
            </a:r>
          </a:p>
        </p:txBody>
      </p:sp>
      <p:pic>
        <p:nvPicPr>
          <p:cNvPr id="27" name="Graphic 26" descr="Bookmark with solid fill">
            <a:extLst>
              <a:ext uri="{FF2B5EF4-FFF2-40B4-BE49-F238E27FC236}">
                <a16:creationId xmlns:a16="http://schemas.microsoft.com/office/drawing/2014/main" id="{C827804A-F67F-5A4F-905D-3BC179547B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06188" y="-320633"/>
            <a:ext cx="1831069" cy="1977532"/>
          </a:xfrm>
          <a:prstGeom prst="rect">
            <a:avLst/>
          </a:prstGeom>
        </p:spPr>
      </p:pic>
      <p:sp>
        <p:nvSpPr>
          <p:cNvPr id="28" name="Slide Number Placeholder 27">
            <a:extLst>
              <a:ext uri="{FF2B5EF4-FFF2-40B4-BE49-F238E27FC236}">
                <a16:creationId xmlns:a16="http://schemas.microsoft.com/office/drawing/2014/main" id="{1F44936C-9809-4403-C6CD-5457F2EF92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41188384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40000" sy="40000" flip="none" algn="tl"/>
        </a:blipFill>
        <a:effectLst/>
      </p:bgPr>
    </p:bg>
    <p:spTree>
      <p:nvGrpSpPr>
        <p:cNvPr id="1" name="">
          <a:extLst>
            <a:ext uri="{FF2B5EF4-FFF2-40B4-BE49-F238E27FC236}">
              <a16:creationId xmlns:a16="http://schemas.microsoft.com/office/drawing/2014/main" id="{F26D72A1-FA75-CC05-9B7C-D5AE14151743}"/>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CAC7C08-4B1D-CE2A-376A-CD1AA3053B0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4" name="think-cell data - do not delete" hidden="1">
                        <a:extLst>
                          <a:ext uri="{FF2B5EF4-FFF2-40B4-BE49-F238E27FC236}">
                            <a16:creationId xmlns:a16="http://schemas.microsoft.com/office/drawing/2014/main" id="{8CAC7C08-4B1D-CE2A-376A-CD1AA3053B0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39F77B0A-4D04-335D-C9EC-6BFB938F8636}"/>
              </a:ext>
            </a:extLst>
          </p:cNvPr>
          <p:cNvSpPr txBox="1"/>
          <p:nvPr/>
        </p:nvSpPr>
        <p:spPr>
          <a:xfrm>
            <a:off x="5038725" y="332422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C687E84-2D4A-9E7F-7A33-A9536795E5BE}"/>
              </a:ext>
            </a:extLst>
          </p:cNvPr>
          <p:cNvSpPr txBox="1"/>
          <p:nvPr/>
        </p:nvSpPr>
        <p:spPr>
          <a:xfrm>
            <a:off x="1030142" y="1275395"/>
            <a:ext cx="7818399" cy="4097660"/>
          </a:xfrm>
          <a:prstGeom prst="rect">
            <a:avLst/>
          </a:prstGeom>
          <a:noFill/>
        </p:spPr>
        <p:txBody>
          <a:bodyPr wrap="square" rtlCol="0">
            <a:spAutoFit/>
          </a:bodyPr>
          <a:lstStyle/>
          <a:p>
            <a:pPr marL="0" marR="0" lvl="0" indent="0" algn="l" defTabSz="914400" rtl="0" eaLnBrk="1" fontAlgn="auto" latinLnBrk="0" hangingPunct="1">
              <a:lnSpc>
                <a:spcPts val="15600"/>
              </a:lnSpc>
              <a:spcBef>
                <a:spcPts val="0"/>
              </a:spcBef>
              <a:spcAft>
                <a:spcPts val="0"/>
              </a:spcAft>
              <a:buClrTx/>
              <a:buSzTx/>
              <a:buFontTx/>
              <a:buNone/>
              <a:tabLst/>
              <a:defRPr/>
            </a:pPr>
            <a:r>
              <a:rPr kumimoji="0" lang="en-US" sz="15000" b="1" i="0" u="none" strike="noStrike" kern="1200" cap="none" spc="0" normalizeH="0" baseline="0" noProof="0">
                <a:ln>
                  <a:noFill/>
                </a:ln>
                <a:solidFill>
                  <a:srgbClr val="002060"/>
                </a:solidFill>
                <a:effectLst/>
                <a:uLnTx/>
                <a:uFillTx/>
                <a:latin typeface="Aptos" panose="020B0004020202020204" pitchFamily="34" charset="0"/>
                <a:ea typeface="+mn-ea"/>
                <a:cs typeface="+mn-cs"/>
              </a:rPr>
              <a:t>Meeting Three</a:t>
            </a:r>
          </a:p>
        </p:txBody>
      </p:sp>
      <p:pic>
        <p:nvPicPr>
          <p:cNvPr id="27" name="Graphic 26" descr="Bookmark with solid fill">
            <a:extLst>
              <a:ext uri="{FF2B5EF4-FFF2-40B4-BE49-F238E27FC236}">
                <a16:creationId xmlns:a16="http://schemas.microsoft.com/office/drawing/2014/main" id="{C827804A-F67F-5A4F-905D-3BC179547B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06188" y="-320633"/>
            <a:ext cx="1831069" cy="1977532"/>
          </a:xfrm>
          <a:prstGeom prst="rect">
            <a:avLst/>
          </a:prstGeom>
        </p:spPr>
      </p:pic>
      <p:sp>
        <p:nvSpPr>
          <p:cNvPr id="28" name="Slide Number Placeholder 27">
            <a:extLst>
              <a:ext uri="{FF2B5EF4-FFF2-40B4-BE49-F238E27FC236}">
                <a16:creationId xmlns:a16="http://schemas.microsoft.com/office/drawing/2014/main" id="{1F44936C-9809-4403-C6CD-5457F2EF92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0489416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pic>
        <p:nvPicPr>
          <p:cNvPr id="6" name="Picture 5" descr="A picture containing food&#10;&#10;Description automatically generated">
            <a:extLst>
              <a:ext uri="{FF2B5EF4-FFF2-40B4-BE49-F238E27FC236}">
                <a16:creationId xmlns:a16="http://schemas.microsoft.com/office/drawing/2014/main" id="{999CBEF7-C656-416B-A8FD-A230703BF0A2}"/>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4419105" y="-10391"/>
            <a:ext cx="2671012" cy="1540042"/>
          </a:xfrm>
          <a:prstGeom prst="rect">
            <a:avLst/>
          </a:prstGeom>
        </p:spPr>
      </p:pic>
      <p:pic>
        <p:nvPicPr>
          <p:cNvPr id="7" name="Picture 6" descr="A picture containing food&#10;&#10;Description automatically generated">
            <a:extLst>
              <a:ext uri="{FF2B5EF4-FFF2-40B4-BE49-F238E27FC236}">
                <a16:creationId xmlns:a16="http://schemas.microsoft.com/office/drawing/2014/main" id="{83D60E25-B52B-4CD1-97BC-5665E08A5214}"/>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a:ext>
            </a:extLst>
          </a:blip>
          <a:srcRect/>
          <a:stretch/>
        </p:blipFill>
        <p:spPr>
          <a:xfrm>
            <a:off x="0" y="0"/>
            <a:ext cx="4058159" cy="2125580"/>
          </a:xfrm>
          <a:prstGeom prst="rect">
            <a:avLst/>
          </a:prstGeom>
        </p:spPr>
      </p:pic>
      <p:pic>
        <p:nvPicPr>
          <p:cNvPr id="8" name="Picture 7" descr="A picture containing food&#10;&#10;Description automatically generated">
            <a:extLst>
              <a:ext uri="{FF2B5EF4-FFF2-40B4-BE49-F238E27FC236}">
                <a16:creationId xmlns:a16="http://schemas.microsoft.com/office/drawing/2014/main" id="{6660AD2C-1C46-401E-87BE-1463F517D96A}"/>
              </a:ext>
            </a:extLst>
          </p:cNvPr>
          <p:cNvPicPr>
            <a:picLocks noGrp="1" noRot="1" noChangeAspect="1" noMove="1" noResize="1" noEditPoints="1" noAdjustHandles="1" noChangeArrowheads="1" noChangeShapeType="1" noCrop="1"/>
          </p:cNvPicPr>
          <p:nvPr/>
        </p:nvPicPr>
        <p:blipFill rotWithShape="1">
          <a:blip r:embed="rId5" cstate="print">
            <a:extLst>
              <a:ext uri="{28A0092B-C50C-407E-A947-70E740481C1C}">
                <a14:useLocalDpi xmlns:a14="http://schemas.microsoft.com/office/drawing/2010/main"/>
              </a:ext>
            </a:extLst>
          </a:blip>
          <a:srcRect/>
          <a:stretch/>
        </p:blipFill>
        <p:spPr>
          <a:xfrm>
            <a:off x="221965" y="2322094"/>
            <a:ext cx="2575254" cy="2326106"/>
          </a:xfrm>
          <a:prstGeom prst="rect">
            <a:avLst/>
          </a:prstGeom>
        </p:spPr>
      </p:pic>
      <p:pic>
        <p:nvPicPr>
          <p:cNvPr id="9" name="Picture 8" descr="A picture containing food&#10;&#10;Description automatically generated">
            <a:extLst>
              <a:ext uri="{FF2B5EF4-FFF2-40B4-BE49-F238E27FC236}">
                <a16:creationId xmlns:a16="http://schemas.microsoft.com/office/drawing/2014/main" id="{CF4FF509-DB12-4CFF-9A6A-929100FFC370}"/>
              </a:ext>
            </a:extLst>
          </p:cNvPr>
          <p:cNvPicPr>
            <a:picLocks noGrp="1" noRot="1" noChangeAspect="1" noMove="1" noResize="1" noEditPoints="1" noAdjustHandles="1" noChangeArrowheads="1" noChangeShapeType="1" noCrop="1"/>
          </p:cNvPicPr>
          <p:nvPr/>
        </p:nvPicPr>
        <p:blipFill rotWithShape="1">
          <a:blip r:embed="rId6" cstate="print">
            <a:extLst>
              <a:ext uri="{28A0092B-C50C-407E-A947-70E740481C1C}">
                <a14:useLocalDpi xmlns:a14="http://schemas.microsoft.com/office/drawing/2010/main"/>
              </a:ext>
            </a:extLst>
          </a:blip>
          <a:srcRect/>
          <a:stretch/>
        </p:blipFill>
        <p:spPr>
          <a:xfrm>
            <a:off x="221965" y="4746915"/>
            <a:ext cx="4856501" cy="2125579"/>
          </a:xfrm>
          <a:prstGeom prst="rect">
            <a:avLst/>
          </a:prstGeom>
        </p:spPr>
      </p:pic>
      <p:sp>
        <p:nvSpPr>
          <p:cNvPr id="10" name="TextBox 9">
            <a:extLst>
              <a:ext uri="{FF2B5EF4-FFF2-40B4-BE49-F238E27FC236}">
                <a16:creationId xmlns:a16="http://schemas.microsoft.com/office/drawing/2014/main" id="{DF63066F-2F09-4B89-9A9F-CA97BF4A09A8}"/>
              </a:ext>
            </a:extLst>
          </p:cNvPr>
          <p:cNvSpPr txBox="1"/>
          <p:nvPr/>
        </p:nvSpPr>
        <p:spPr>
          <a:xfrm>
            <a:off x="7439025" y="5941727"/>
            <a:ext cx="4170695" cy="369332"/>
          </a:xfrm>
          <a:prstGeom prst="rect">
            <a:avLst/>
          </a:prstGeom>
          <a:solidFill>
            <a:schemeClr val="tx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7921D"/>
                </a:solidFill>
                <a:effectLst/>
                <a:uLnTx/>
                <a:uFillTx/>
                <a:latin typeface="Aptos" panose="020B0004020202020204" pitchFamily="34" charset="0"/>
                <a:ea typeface="+mn-ea"/>
                <a:cs typeface="+mn-cs"/>
              </a:rPr>
              <a:t>Date</a:t>
            </a:r>
          </a:p>
        </p:txBody>
      </p:sp>
      <p:sp>
        <p:nvSpPr>
          <p:cNvPr id="12" name="TextBox 11">
            <a:extLst>
              <a:ext uri="{FF2B5EF4-FFF2-40B4-BE49-F238E27FC236}">
                <a16:creationId xmlns:a16="http://schemas.microsoft.com/office/drawing/2014/main" id="{76FAACAF-E6EF-058B-4806-B0F46295DA1D}"/>
              </a:ext>
            </a:extLst>
          </p:cNvPr>
          <p:cNvSpPr txBox="1"/>
          <p:nvPr/>
        </p:nvSpPr>
        <p:spPr>
          <a:xfrm>
            <a:off x="7439025" y="5435229"/>
            <a:ext cx="377606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F7921D"/>
                </a:solidFill>
                <a:effectLst/>
                <a:uLnTx/>
                <a:uFillTx/>
                <a:latin typeface="Aptos" panose="020B0004020202020204" pitchFamily="34" charset="0"/>
                <a:ea typeface="+mn-ea"/>
                <a:cs typeface="+mn-cs"/>
              </a:rPr>
              <a:t>Meeting 3</a:t>
            </a:r>
          </a:p>
        </p:txBody>
      </p:sp>
      <p:sp>
        <p:nvSpPr>
          <p:cNvPr id="14" name="Slide Number Placeholder 13">
            <a:extLst>
              <a:ext uri="{FF2B5EF4-FFF2-40B4-BE49-F238E27FC236}">
                <a16:creationId xmlns:a16="http://schemas.microsoft.com/office/drawing/2014/main" id="{13ED7D94-45AB-66DD-9A25-DD8F15B91C4C}"/>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888888"/>
                </a:solidFill>
                <a:effectLst/>
                <a:uLnTx/>
                <a:uFillTx/>
                <a:latin typeface="Aptos" panose="020B0004020202020204" pitchFamily="34" charset="0"/>
                <a:sym typeface="Arial Narrow"/>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100" b="0" i="0" u="none" strike="noStrike" kern="1200" cap="none" spc="0" normalizeH="0" baseline="0" noProof="0">
              <a:ln>
                <a:noFill/>
              </a:ln>
              <a:solidFill>
                <a:srgbClr val="888888"/>
              </a:solidFill>
              <a:effectLst/>
              <a:uLnTx/>
              <a:uFillTx/>
              <a:latin typeface="Aptos" panose="020B0004020202020204" pitchFamily="34" charset="0"/>
              <a:sym typeface="Arial Narrow"/>
            </a:endParaRPr>
          </a:p>
        </p:txBody>
      </p:sp>
      <p:sp>
        <p:nvSpPr>
          <p:cNvPr id="2" name="TextBox 1">
            <a:extLst>
              <a:ext uri="{FF2B5EF4-FFF2-40B4-BE49-F238E27FC236}">
                <a16:creationId xmlns:a16="http://schemas.microsoft.com/office/drawing/2014/main" id="{4096EC4D-5138-1A8D-5806-19B2846DD0C5}"/>
              </a:ext>
            </a:extLst>
          </p:cNvPr>
          <p:cNvSpPr txBox="1"/>
          <p:nvPr/>
        </p:nvSpPr>
        <p:spPr>
          <a:xfrm>
            <a:off x="3206339" y="2897686"/>
            <a:ext cx="8730099" cy="92332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Aptos" panose="020B0004020202020204" pitchFamily="34" charset="0"/>
                <a:ea typeface="+mn-ea"/>
                <a:cs typeface="+mn-cs"/>
              </a:rPr>
              <a:t>Resource Equity in Action</a:t>
            </a:r>
            <a:endParaRPr kumimoji="0" lang="en-US" sz="5000" b="1"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3" name="TextBox 2">
            <a:extLst>
              <a:ext uri="{FF2B5EF4-FFF2-40B4-BE49-F238E27FC236}">
                <a16:creationId xmlns:a16="http://schemas.microsoft.com/office/drawing/2014/main" id="{2B074039-D97B-4588-D08B-3FBDA3EFDE94}"/>
              </a:ext>
            </a:extLst>
          </p:cNvPr>
          <p:cNvSpPr txBox="1"/>
          <p:nvPr/>
        </p:nvSpPr>
        <p:spPr>
          <a:xfrm>
            <a:off x="3229840" y="3695779"/>
            <a:ext cx="8239247" cy="615553"/>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a:ln>
                  <a:noFill/>
                </a:ln>
                <a:solidFill>
                  <a:prstClr val="white"/>
                </a:solidFill>
                <a:effectLst/>
                <a:uLnTx/>
                <a:uFillTx/>
                <a:latin typeface="Aptos Narrow" panose="020B0004020202020204" pitchFamily="34" charset="0"/>
                <a:ea typeface="+mn-ea"/>
                <a:cs typeface="+mn-cs"/>
              </a:rPr>
              <a:t>A 5-Step Facilitation Guide for Middle Schools</a:t>
            </a:r>
          </a:p>
        </p:txBody>
      </p:sp>
    </p:spTree>
    <p:extLst>
      <p:ext uri="{BB962C8B-B14F-4D97-AF65-F5344CB8AC3E}">
        <p14:creationId xmlns:p14="http://schemas.microsoft.com/office/powerpoint/2010/main" val="14498748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tile tx="0" ty="0" sx="40000" sy="40000" flip="none" algn="tl"/>
        </a:blipFill>
        <a:effectLst/>
      </p:bgPr>
    </p:bg>
    <p:spTree>
      <p:nvGrpSpPr>
        <p:cNvPr id="1" name="">
          <a:extLst>
            <a:ext uri="{FF2B5EF4-FFF2-40B4-BE49-F238E27FC236}">
              <a16:creationId xmlns:a16="http://schemas.microsoft.com/office/drawing/2014/main" id="{145BC198-27AD-B51D-EF3E-0A82C32713A7}"/>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8D75170-E6B2-8EA4-D8C0-A7866580BEC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4" name="think-cell data - do not delete" hidden="1">
                        <a:extLst>
                          <a:ext uri="{FF2B5EF4-FFF2-40B4-BE49-F238E27FC236}">
                            <a16:creationId xmlns:a16="http://schemas.microsoft.com/office/drawing/2014/main" id="{68D75170-E6B2-8EA4-D8C0-A7866580BEC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C8D5240C-FE27-E178-FA48-A7AB8471DA2C}"/>
              </a:ext>
            </a:extLst>
          </p:cNvPr>
          <p:cNvSpPr>
            <a:spLocks noGrp="1"/>
          </p:cNvSpPr>
          <p:nvPr>
            <p:ph type="title"/>
          </p:nvPr>
        </p:nvSpPr>
        <p:spPr>
          <a:xfrm>
            <a:off x="868180" y="570293"/>
            <a:ext cx="4033604" cy="1325563"/>
          </a:xfrm>
        </p:spPr>
        <p:txBody>
          <a:bodyPr vert="horz">
            <a:normAutofit/>
          </a:bodyPr>
          <a:lstStyle/>
          <a:p>
            <a:r>
              <a:rPr lang="en-US" sz="5400"/>
              <a:t>Agenda</a:t>
            </a:r>
          </a:p>
        </p:txBody>
      </p:sp>
      <p:graphicFrame>
        <p:nvGraphicFramePr>
          <p:cNvPr id="9" name="Table 8">
            <a:extLst>
              <a:ext uri="{FF2B5EF4-FFF2-40B4-BE49-F238E27FC236}">
                <a16:creationId xmlns:a16="http://schemas.microsoft.com/office/drawing/2014/main" id="{8CDB0B16-7884-64BA-D3FF-9384C835A446}"/>
              </a:ext>
            </a:extLst>
          </p:cNvPr>
          <p:cNvGraphicFramePr>
            <a:graphicFrameLocks noGrp="1"/>
          </p:cNvGraphicFramePr>
          <p:nvPr/>
        </p:nvGraphicFramePr>
        <p:xfrm>
          <a:off x="868180" y="2006261"/>
          <a:ext cx="6440423" cy="2601007"/>
        </p:xfrm>
        <a:graphic>
          <a:graphicData uri="http://schemas.openxmlformats.org/drawingml/2006/table">
            <a:tbl>
              <a:tblPr firstRow="1" bandRow="1">
                <a:tableStyleId>{5C22544A-7EE6-4342-B048-85BDC9FD1C3A}</a:tableStyleId>
              </a:tblPr>
              <a:tblGrid>
                <a:gridCol w="1358526">
                  <a:extLst>
                    <a:ext uri="{9D8B030D-6E8A-4147-A177-3AD203B41FA5}">
                      <a16:colId xmlns:a16="http://schemas.microsoft.com/office/drawing/2014/main" val="289397131"/>
                    </a:ext>
                  </a:extLst>
                </a:gridCol>
                <a:gridCol w="5081897">
                  <a:extLst>
                    <a:ext uri="{9D8B030D-6E8A-4147-A177-3AD203B41FA5}">
                      <a16:colId xmlns:a16="http://schemas.microsoft.com/office/drawing/2014/main" val="993778328"/>
                    </a:ext>
                  </a:extLst>
                </a:gridCol>
              </a:tblGrid>
              <a:tr h="704201">
                <a:tc>
                  <a:txBody>
                    <a:bodyPr/>
                    <a:lstStyle/>
                    <a:p>
                      <a:pPr algn="l"/>
                      <a:r>
                        <a:rPr lang="en-US" sz="2000" b="1">
                          <a:solidFill>
                            <a:srgbClr val="003057"/>
                          </a:solidFill>
                          <a:latin typeface="Aptos" panose="020B0004020202020204" pitchFamily="34" charset="0"/>
                        </a:rPr>
                        <a:t>10 min</a:t>
                      </a:r>
                    </a:p>
                  </a:txBody>
                  <a:tcPr>
                    <a:noFill/>
                  </a:tcPr>
                </a:tc>
                <a:tc>
                  <a:txBody>
                    <a:bodyPr/>
                    <a:lstStyle/>
                    <a:p>
                      <a:r>
                        <a:rPr lang="en-US" sz="2000" b="0">
                          <a:solidFill>
                            <a:schemeClr val="tx1"/>
                          </a:solidFill>
                          <a:latin typeface="Aptos" panose="020B0004020202020204" pitchFamily="34" charset="0"/>
                        </a:rPr>
                        <a:t>Objectives &amp; Framing</a:t>
                      </a:r>
                    </a:p>
                  </a:txBody>
                  <a:tcPr>
                    <a:noFill/>
                  </a:tcPr>
                </a:tc>
                <a:extLst>
                  <a:ext uri="{0D108BD9-81ED-4DB2-BD59-A6C34878D82A}">
                    <a16:rowId xmlns:a16="http://schemas.microsoft.com/office/drawing/2014/main" val="1984067941"/>
                  </a:ext>
                </a:extLst>
              </a:tr>
              <a:tr h="902168">
                <a:tc>
                  <a:txBody>
                    <a:bodyPr/>
                    <a:lstStyle/>
                    <a:p>
                      <a:r>
                        <a:rPr lang="en-US" sz="2000" b="1">
                          <a:solidFill>
                            <a:srgbClr val="003057"/>
                          </a:solidFill>
                          <a:latin typeface="Aptos" panose="020B0004020202020204" pitchFamily="34" charset="0"/>
                        </a:rPr>
                        <a:t>40 min</a:t>
                      </a:r>
                    </a:p>
                  </a:txBody>
                  <a:tcPr>
                    <a:noFill/>
                  </a:tcPr>
                </a:tc>
                <a:tc>
                  <a:txBody>
                    <a:bodyPr/>
                    <a:lstStyle/>
                    <a:p>
                      <a:r>
                        <a:rPr lang="en-US" sz="2000" b="0">
                          <a:solidFill>
                            <a:schemeClr val="tx1"/>
                          </a:solidFill>
                          <a:latin typeface="Aptos" panose="020B0004020202020204" pitchFamily="34" charset="0"/>
                        </a:rPr>
                        <a:t>Initial Discussion of Five </a:t>
                      </a:r>
                      <a:br>
                        <a:rPr lang="en-US" sz="2000" b="0">
                          <a:solidFill>
                            <a:schemeClr val="tx1"/>
                          </a:solidFill>
                          <a:latin typeface="Aptos" panose="020B0004020202020204" pitchFamily="34" charset="0"/>
                        </a:rPr>
                      </a:br>
                      <a:r>
                        <a:rPr lang="en-US" sz="2000" b="0">
                          <a:solidFill>
                            <a:schemeClr val="tx1"/>
                          </a:solidFill>
                          <a:latin typeface="Aptos" panose="020B0004020202020204" pitchFamily="34" charset="0"/>
                        </a:rPr>
                        <a:t>Common Resource Inequities</a:t>
                      </a:r>
                    </a:p>
                  </a:txBody>
                  <a:tcPr>
                    <a:noFill/>
                  </a:tcPr>
                </a:tc>
                <a:extLst>
                  <a:ext uri="{0D108BD9-81ED-4DB2-BD59-A6C34878D82A}">
                    <a16:rowId xmlns:a16="http://schemas.microsoft.com/office/drawing/2014/main" val="3443398957"/>
                  </a:ext>
                </a:extLst>
              </a:tr>
              <a:tr h="994638">
                <a:tc>
                  <a:txBody>
                    <a:bodyPr/>
                    <a:lstStyle/>
                    <a:p>
                      <a:r>
                        <a:rPr lang="en-US" sz="2000" b="1">
                          <a:solidFill>
                            <a:srgbClr val="003057"/>
                          </a:solidFill>
                          <a:latin typeface="Aptos" panose="020B0004020202020204" pitchFamily="34" charset="0"/>
                        </a:rPr>
                        <a:t>15 min</a:t>
                      </a:r>
                    </a:p>
                  </a:txBody>
                  <a:tcPr>
                    <a:noFill/>
                  </a:tcPr>
                </a:tc>
                <a:tc>
                  <a:txBody>
                    <a:bodyPr/>
                    <a:lstStyle/>
                    <a:p>
                      <a:pPr>
                        <a:spcBef>
                          <a:spcPts val="600"/>
                        </a:spcBef>
                        <a:spcAft>
                          <a:spcPts val="0"/>
                        </a:spcAft>
                      </a:pPr>
                      <a:r>
                        <a:rPr lang="en-US" sz="2000" b="0">
                          <a:solidFill>
                            <a:schemeClr val="tx1"/>
                          </a:solidFill>
                          <a:latin typeface="Aptos" panose="020B0004020202020204" pitchFamily="34" charset="0"/>
                        </a:rPr>
                        <a:t>Prioritize Three Common Resource Inequities &amp; Overview Next Steps</a:t>
                      </a:r>
                    </a:p>
                  </a:txBody>
                  <a:tcPr>
                    <a:noFill/>
                  </a:tcPr>
                </a:tc>
                <a:extLst>
                  <a:ext uri="{0D108BD9-81ED-4DB2-BD59-A6C34878D82A}">
                    <a16:rowId xmlns:a16="http://schemas.microsoft.com/office/drawing/2014/main" val="934003276"/>
                  </a:ext>
                </a:extLst>
              </a:tr>
            </a:tbl>
          </a:graphicData>
        </a:graphic>
      </p:graphicFrame>
      <p:sp>
        <p:nvSpPr>
          <p:cNvPr id="5" name="Slide Number Placeholder 4">
            <a:extLst>
              <a:ext uri="{FF2B5EF4-FFF2-40B4-BE49-F238E27FC236}">
                <a16:creationId xmlns:a16="http://schemas.microsoft.com/office/drawing/2014/main" id="{9E735B1B-98B2-088F-0BE4-01E4317255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7" name="Rounded Rectangle 6">
            <a:extLst>
              <a:ext uri="{FF2B5EF4-FFF2-40B4-BE49-F238E27FC236}">
                <a16:creationId xmlns:a16="http://schemas.microsoft.com/office/drawing/2014/main" id="{3C9525CF-FF01-73D3-9A4C-095FAB18CB7E}"/>
              </a:ext>
            </a:extLst>
          </p:cNvPr>
          <p:cNvSpPr/>
          <p:nvPr/>
        </p:nvSpPr>
        <p:spPr>
          <a:xfrm>
            <a:off x="6801274" y="705204"/>
            <a:ext cx="4801114" cy="5292560"/>
          </a:xfrm>
          <a:custGeom>
            <a:avLst/>
            <a:gdLst>
              <a:gd name="connsiteX0" fmla="*/ 0 w 4801114"/>
              <a:gd name="connsiteY0" fmla="*/ 154740 h 5292560"/>
              <a:gd name="connsiteX1" fmla="*/ 154740 w 4801114"/>
              <a:gd name="connsiteY1" fmla="*/ 0 h 5292560"/>
              <a:gd name="connsiteX2" fmla="*/ 841318 w 4801114"/>
              <a:gd name="connsiteY2" fmla="*/ 0 h 5292560"/>
              <a:gd name="connsiteX3" fmla="*/ 1393148 w 4801114"/>
              <a:gd name="connsiteY3" fmla="*/ 0 h 5292560"/>
              <a:gd name="connsiteX4" fmla="*/ 1989893 w 4801114"/>
              <a:gd name="connsiteY4" fmla="*/ 0 h 5292560"/>
              <a:gd name="connsiteX5" fmla="*/ 2631555 w 4801114"/>
              <a:gd name="connsiteY5" fmla="*/ 0 h 5292560"/>
              <a:gd name="connsiteX6" fmla="*/ 3183385 w 4801114"/>
              <a:gd name="connsiteY6" fmla="*/ 0 h 5292560"/>
              <a:gd name="connsiteX7" fmla="*/ 3914879 w 4801114"/>
              <a:gd name="connsiteY7" fmla="*/ 0 h 5292560"/>
              <a:gd name="connsiteX8" fmla="*/ 4646374 w 4801114"/>
              <a:gd name="connsiteY8" fmla="*/ 0 h 5292560"/>
              <a:gd name="connsiteX9" fmla="*/ 4801114 w 4801114"/>
              <a:gd name="connsiteY9" fmla="*/ 154740 h 5292560"/>
              <a:gd name="connsiteX10" fmla="*/ 4801114 w 4801114"/>
              <a:gd name="connsiteY10" fmla="*/ 777625 h 5292560"/>
              <a:gd name="connsiteX11" fmla="*/ 4801114 w 4801114"/>
              <a:gd name="connsiteY11" fmla="*/ 1450341 h 5292560"/>
              <a:gd name="connsiteX12" fmla="*/ 4801114 w 4801114"/>
              <a:gd name="connsiteY12" fmla="*/ 1973564 h 5292560"/>
              <a:gd name="connsiteX13" fmla="*/ 4801114 w 4801114"/>
              <a:gd name="connsiteY13" fmla="*/ 2596449 h 5292560"/>
              <a:gd name="connsiteX14" fmla="*/ 4801114 w 4801114"/>
              <a:gd name="connsiteY14" fmla="*/ 3069842 h 5292560"/>
              <a:gd name="connsiteX15" fmla="*/ 4801114 w 4801114"/>
              <a:gd name="connsiteY15" fmla="*/ 3792388 h 5292560"/>
              <a:gd name="connsiteX16" fmla="*/ 4801114 w 4801114"/>
              <a:gd name="connsiteY16" fmla="*/ 4415273 h 5292560"/>
              <a:gd name="connsiteX17" fmla="*/ 4801114 w 4801114"/>
              <a:gd name="connsiteY17" fmla="*/ 5137820 h 5292560"/>
              <a:gd name="connsiteX18" fmla="*/ 4646374 w 4801114"/>
              <a:gd name="connsiteY18" fmla="*/ 5292560 h 5292560"/>
              <a:gd name="connsiteX19" fmla="*/ 3959796 w 4801114"/>
              <a:gd name="connsiteY19" fmla="*/ 5292560 h 5292560"/>
              <a:gd name="connsiteX20" fmla="*/ 3273217 w 4801114"/>
              <a:gd name="connsiteY20" fmla="*/ 5292560 h 5292560"/>
              <a:gd name="connsiteX21" fmla="*/ 2541723 w 4801114"/>
              <a:gd name="connsiteY21" fmla="*/ 5292560 h 5292560"/>
              <a:gd name="connsiteX22" fmla="*/ 1855144 w 4801114"/>
              <a:gd name="connsiteY22" fmla="*/ 5292560 h 5292560"/>
              <a:gd name="connsiteX23" fmla="*/ 1123650 w 4801114"/>
              <a:gd name="connsiteY23" fmla="*/ 5292560 h 5292560"/>
              <a:gd name="connsiteX24" fmla="*/ 154740 w 4801114"/>
              <a:gd name="connsiteY24" fmla="*/ 5292560 h 5292560"/>
              <a:gd name="connsiteX25" fmla="*/ 0 w 4801114"/>
              <a:gd name="connsiteY25" fmla="*/ 5137820 h 5292560"/>
              <a:gd name="connsiteX26" fmla="*/ 0 w 4801114"/>
              <a:gd name="connsiteY26" fmla="*/ 4415273 h 5292560"/>
              <a:gd name="connsiteX27" fmla="*/ 0 w 4801114"/>
              <a:gd name="connsiteY27" fmla="*/ 3892050 h 5292560"/>
              <a:gd name="connsiteX28" fmla="*/ 0 w 4801114"/>
              <a:gd name="connsiteY28" fmla="*/ 3418657 h 5292560"/>
              <a:gd name="connsiteX29" fmla="*/ 0 w 4801114"/>
              <a:gd name="connsiteY29" fmla="*/ 2895434 h 5292560"/>
              <a:gd name="connsiteX30" fmla="*/ 0 w 4801114"/>
              <a:gd name="connsiteY30" fmla="*/ 2372211 h 5292560"/>
              <a:gd name="connsiteX31" fmla="*/ 0 w 4801114"/>
              <a:gd name="connsiteY31" fmla="*/ 1749326 h 5292560"/>
              <a:gd name="connsiteX32" fmla="*/ 0 w 4801114"/>
              <a:gd name="connsiteY32" fmla="*/ 1126441 h 5292560"/>
              <a:gd name="connsiteX33" fmla="*/ 0 w 4801114"/>
              <a:gd name="connsiteY33" fmla="*/ 154740 h 529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01114" h="5292560" fill="none" extrusionOk="0">
                <a:moveTo>
                  <a:pt x="0" y="154740"/>
                </a:moveTo>
                <a:cubicBezTo>
                  <a:pt x="-941" y="72799"/>
                  <a:pt x="89258" y="5731"/>
                  <a:pt x="154740" y="0"/>
                </a:cubicBezTo>
                <a:cubicBezTo>
                  <a:pt x="409436" y="19599"/>
                  <a:pt x="631296" y="4819"/>
                  <a:pt x="841318" y="0"/>
                </a:cubicBezTo>
                <a:cubicBezTo>
                  <a:pt x="1051340" y="-4819"/>
                  <a:pt x="1192868" y="3291"/>
                  <a:pt x="1393148" y="0"/>
                </a:cubicBezTo>
                <a:cubicBezTo>
                  <a:pt x="1593428" y="-3291"/>
                  <a:pt x="1762414" y="8394"/>
                  <a:pt x="1989893" y="0"/>
                </a:cubicBezTo>
                <a:cubicBezTo>
                  <a:pt x="2217372" y="-8394"/>
                  <a:pt x="2486509" y="-15709"/>
                  <a:pt x="2631555" y="0"/>
                </a:cubicBezTo>
                <a:cubicBezTo>
                  <a:pt x="2776601" y="15709"/>
                  <a:pt x="3004488" y="-11568"/>
                  <a:pt x="3183385" y="0"/>
                </a:cubicBezTo>
                <a:cubicBezTo>
                  <a:pt x="3362282" y="11568"/>
                  <a:pt x="3575977" y="11998"/>
                  <a:pt x="3914879" y="0"/>
                </a:cubicBezTo>
                <a:cubicBezTo>
                  <a:pt x="4253781" y="-11998"/>
                  <a:pt x="4450970" y="18611"/>
                  <a:pt x="4646374" y="0"/>
                </a:cubicBezTo>
                <a:cubicBezTo>
                  <a:pt x="4736877" y="17702"/>
                  <a:pt x="4813029" y="74295"/>
                  <a:pt x="4801114" y="154740"/>
                </a:cubicBezTo>
                <a:cubicBezTo>
                  <a:pt x="4821963" y="290487"/>
                  <a:pt x="4811001" y="607896"/>
                  <a:pt x="4801114" y="777625"/>
                </a:cubicBezTo>
                <a:cubicBezTo>
                  <a:pt x="4791227" y="947354"/>
                  <a:pt x="4785190" y="1136446"/>
                  <a:pt x="4801114" y="1450341"/>
                </a:cubicBezTo>
                <a:cubicBezTo>
                  <a:pt x="4817038" y="1764236"/>
                  <a:pt x="4776064" y="1847759"/>
                  <a:pt x="4801114" y="1973564"/>
                </a:cubicBezTo>
                <a:cubicBezTo>
                  <a:pt x="4826164" y="2099369"/>
                  <a:pt x="4829087" y="2440184"/>
                  <a:pt x="4801114" y="2596449"/>
                </a:cubicBezTo>
                <a:cubicBezTo>
                  <a:pt x="4773141" y="2752715"/>
                  <a:pt x="4807128" y="2849001"/>
                  <a:pt x="4801114" y="3069842"/>
                </a:cubicBezTo>
                <a:cubicBezTo>
                  <a:pt x="4795100" y="3290683"/>
                  <a:pt x="4820857" y="3573488"/>
                  <a:pt x="4801114" y="3792388"/>
                </a:cubicBezTo>
                <a:cubicBezTo>
                  <a:pt x="4781371" y="4011288"/>
                  <a:pt x="4794572" y="4217501"/>
                  <a:pt x="4801114" y="4415273"/>
                </a:cubicBezTo>
                <a:cubicBezTo>
                  <a:pt x="4807656" y="4613045"/>
                  <a:pt x="4771983" y="4808401"/>
                  <a:pt x="4801114" y="5137820"/>
                </a:cubicBezTo>
                <a:cubicBezTo>
                  <a:pt x="4803694" y="5228786"/>
                  <a:pt x="4728561" y="5305951"/>
                  <a:pt x="4646374" y="5292560"/>
                </a:cubicBezTo>
                <a:cubicBezTo>
                  <a:pt x="4378374" y="5298236"/>
                  <a:pt x="4136250" y="5271155"/>
                  <a:pt x="3959796" y="5292560"/>
                </a:cubicBezTo>
                <a:cubicBezTo>
                  <a:pt x="3783342" y="5313965"/>
                  <a:pt x="3497247" y="5281520"/>
                  <a:pt x="3273217" y="5292560"/>
                </a:cubicBezTo>
                <a:cubicBezTo>
                  <a:pt x="3049187" y="5303600"/>
                  <a:pt x="2865700" y="5313741"/>
                  <a:pt x="2541723" y="5292560"/>
                </a:cubicBezTo>
                <a:cubicBezTo>
                  <a:pt x="2217746" y="5271379"/>
                  <a:pt x="2127230" y="5280839"/>
                  <a:pt x="1855144" y="5292560"/>
                </a:cubicBezTo>
                <a:cubicBezTo>
                  <a:pt x="1583058" y="5304281"/>
                  <a:pt x="1347647" y="5321941"/>
                  <a:pt x="1123650" y="5292560"/>
                </a:cubicBezTo>
                <a:cubicBezTo>
                  <a:pt x="899653" y="5263179"/>
                  <a:pt x="416691" y="5301650"/>
                  <a:pt x="154740" y="5292560"/>
                </a:cubicBezTo>
                <a:cubicBezTo>
                  <a:pt x="81630" y="5279771"/>
                  <a:pt x="-3400" y="5234739"/>
                  <a:pt x="0" y="5137820"/>
                </a:cubicBezTo>
                <a:cubicBezTo>
                  <a:pt x="5062" y="4833934"/>
                  <a:pt x="-29747" y="4706826"/>
                  <a:pt x="0" y="4415273"/>
                </a:cubicBezTo>
                <a:cubicBezTo>
                  <a:pt x="29747" y="4123720"/>
                  <a:pt x="-14341" y="4140993"/>
                  <a:pt x="0" y="3892050"/>
                </a:cubicBezTo>
                <a:cubicBezTo>
                  <a:pt x="14341" y="3643107"/>
                  <a:pt x="-13667" y="3549494"/>
                  <a:pt x="0" y="3418657"/>
                </a:cubicBezTo>
                <a:cubicBezTo>
                  <a:pt x="13667" y="3287820"/>
                  <a:pt x="-17199" y="3103375"/>
                  <a:pt x="0" y="2895434"/>
                </a:cubicBezTo>
                <a:cubicBezTo>
                  <a:pt x="17199" y="2687493"/>
                  <a:pt x="-20165" y="2577738"/>
                  <a:pt x="0" y="2372211"/>
                </a:cubicBezTo>
                <a:cubicBezTo>
                  <a:pt x="20165" y="2166684"/>
                  <a:pt x="22092" y="1969531"/>
                  <a:pt x="0" y="1749326"/>
                </a:cubicBezTo>
                <a:cubicBezTo>
                  <a:pt x="-22092" y="1529121"/>
                  <a:pt x="-17195" y="1403764"/>
                  <a:pt x="0" y="1126441"/>
                </a:cubicBezTo>
                <a:cubicBezTo>
                  <a:pt x="17195" y="849119"/>
                  <a:pt x="1858" y="540174"/>
                  <a:pt x="0" y="154740"/>
                </a:cubicBezTo>
                <a:close/>
              </a:path>
              <a:path w="4801114" h="5292560" stroke="0" extrusionOk="0">
                <a:moveTo>
                  <a:pt x="0" y="154740"/>
                </a:moveTo>
                <a:cubicBezTo>
                  <a:pt x="-12265" y="61713"/>
                  <a:pt x="55551" y="5152"/>
                  <a:pt x="154740" y="0"/>
                </a:cubicBezTo>
                <a:cubicBezTo>
                  <a:pt x="301655" y="24297"/>
                  <a:pt x="635258" y="15392"/>
                  <a:pt x="886235" y="0"/>
                </a:cubicBezTo>
                <a:cubicBezTo>
                  <a:pt x="1137213" y="-15392"/>
                  <a:pt x="1303435" y="-16737"/>
                  <a:pt x="1482980" y="0"/>
                </a:cubicBezTo>
                <a:cubicBezTo>
                  <a:pt x="1662525" y="16737"/>
                  <a:pt x="1853508" y="-8294"/>
                  <a:pt x="2034810" y="0"/>
                </a:cubicBezTo>
                <a:cubicBezTo>
                  <a:pt x="2216112" y="8294"/>
                  <a:pt x="2528462" y="-16244"/>
                  <a:pt x="2721388" y="0"/>
                </a:cubicBezTo>
                <a:cubicBezTo>
                  <a:pt x="2914314" y="16244"/>
                  <a:pt x="3161422" y="13329"/>
                  <a:pt x="3318134" y="0"/>
                </a:cubicBezTo>
                <a:cubicBezTo>
                  <a:pt x="3474846" y="-13329"/>
                  <a:pt x="3792044" y="13332"/>
                  <a:pt x="4049628" y="0"/>
                </a:cubicBezTo>
                <a:cubicBezTo>
                  <a:pt x="4307212" y="-13332"/>
                  <a:pt x="4389074" y="-23138"/>
                  <a:pt x="4646374" y="0"/>
                </a:cubicBezTo>
                <a:cubicBezTo>
                  <a:pt x="4724264" y="12525"/>
                  <a:pt x="4793930" y="60946"/>
                  <a:pt x="4801114" y="154740"/>
                </a:cubicBezTo>
                <a:cubicBezTo>
                  <a:pt x="4804212" y="347845"/>
                  <a:pt x="4797114" y="533811"/>
                  <a:pt x="4801114" y="677963"/>
                </a:cubicBezTo>
                <a:cubicBezTo>
                  <a:pt x="4805114" y="822115"/>
                  <a:pt x="4778104" y="1080996"/>
                  <a:pt x="4801114" y="1300848"/>
                </a:cubicBezTo>
                <a:cubicBezTo>
                  <a:pt x="4824124" y="1520701"/>
                  <a:pt x="4826799" y="1639484"/>
                  <a:pt x="4801114" y="1873903"/>
                </a:cubicBezTo>
                <a:cubicBezTo>
                  <a:pt x="4775429" y="2108323"/>
                  <a:pt x="4818797" y="2412236"/>
                  <a:pt x="4801114" y="2596449"/>
                </a:cubicBezTo>
                <a:cubicBezTo>
                  <a:pt x="4783431" y="2780662"/>
                  <a:pt x="4824833" y="3146907"/>
                  <a:pt x="4801114" y="3318996"/>
                </a:cubicBezTo>
                <a:cubicBezTo>
                  <a:pt x="4777395" y="3491085"/>
                  <a:pt x="4798398" y="3655598"/>
                  <a:pt x="4801114" y="3842219"/>
                </a:cubicBezTo>
                <a:cubicBezTo>
                  <a:pt x="4803830" y="4028840"/>
                  <a:pt x="4801937" y="4338593"/>
                  <a:pt x="4801114" y="4465104"/>
                </a:cubicBezTo>
                <a:cubicBezTo>
                  <a:pt x="4800291" y="4591616"/>
                  <a:pt x="4811248" y="4973249"/>
                  <a:pt x="4801114" y="5137820"/>
                </a:cubicBezTo>
                <a:cubicBezTo>
                  <a:pt x="4799886" y="5219588"/>
                  <a:pt x="4747305" y="5289417"/>
                  <a:pt x="4646374" y="5292560"/>
                </a:cubicBezTo>
                <a:cubicBezTo>
                  <a:pt x="4527086" y="5308565"/>
                  <a:pt x="4374268" y="5273845"/>
                  <a:pt x="4139461" y="5292560"/>
                </a:cubicBezTo>
                <a:cubicBezTo>
                  <a:pt x="3904654" y="5311275"/>
                  <a:pt x="3587741" y="5261377"/>
                  <a:pt x="3407966" y="5292560"/>
                </a:cubicBezTo>
                <a:cubicBezTo>
                  <a:pt x="3228191" y="5323743"/>
                  <a:pt x="2935274" y="5324194"/>
                  <a:pt x="2766304" y="5292560"/>
                </a:cubicBezTo>
                <a:cubicBezTo>
                  <a:pt x="2597334" y="5260926"/>
                  <a:pt x="2441642" y="5286776"/>
                  <a:pt x="2214475" y="5292560"/>
                </a:cubicBezTo>
                <a:cubicBezTo>
                  <a:pt x="1987308" y="5298344"/>
                  <a:pt x="1724635" y="5286542"/>
                  <a:pt x="1572813" y="5292560"/>
                </a:cubicBezTo>
                <a:cubicBezTo>
                  <a:pt x="1420991" y="5298578"/>
                  <a:pt x="1289408" y="5302403"/>
                  <a:pt x="1065900" y="5292560"/>
                </a:cubicBezTo>
                <a:cubicBezTo>
                  <a:pt x="842392" y="5282717"/>
                  <a:pt x="367900" y="5303156"/>
                  <a:pt x="154740" y="5292560"/>
                </a:cubicBezTo>
                <a:cubicBezTo>
                  <a:pt x="67219" y="5296695"/>
                  <a:pt x="-10162" y="5209797"/>
                  <a:pt x="0" y="5137820"/>
                </a:cubicBezTo>
                <a:cubicBezTo>
                  <a:pt x="17563" y="4934767"/>
                  <a:pt x="-21772" y="4794530"/>
                  <a:pt x="0" y="4465104"/>
                </a:cubicBezTo>
                <a:cubicBezTo>
                  <a:pt x="21772" y="4135678"/>
                  <a:pt x="25653" y="4095190"/>
                  <a:pt x="0" y="3941881"/>
                </a:cubicBezTo>
                <a:cubicBezTo>
                  <a:pt x="-25653" y="3788572"/>
                  <a:pt x="18344" y="3537873"/>
                  <a:pt x="0" y="3269165"/>
                </a:cubicBezTo>
                <a:cubicBezTo>
                  <a:pt x="-18344" y="3000457"/>
                  <a:pt x="11878" y="2988919"/>
                  <a:pt x="0" y="2795772"/>
                </a:cubicBezTo>
                <a:cubicBezTo>
                  <a:pt x="-11878" y="2602625"/>
                  <a:pt x="-11119" y="2326287"/>
                  <a:pt x="0" y="2123057"/>
                </a:cubicBezTo>
                <a:cubicBezTo>
                  <a:pt x="11119" y="1919828"/>
                  <a:pt x="11661" y="1847567"/>
                  <a:pt x="0" y="1599833"/>
                </a:cubicBezTo>
                <a:cubicBezTo>
                  <a:pt x="-11661" y="1352099"/>
                  <a:pt x="19475" y="1295512"/>
                  <a:pt x="0" y="1126441"/>
                </a:cubicBezTo>
                <a:cubicBezTo>
                  <a:pt x="-19475" y="957370"/>
                  <a:pt x="42034" y="397802"/>
                  <a:pt x="0" y="154740"/>
                </a:cubicBezTo>
                <a:close/>
              </a:path>
            </a:pathLst>
          </a:custGeom>
          <a:solidFill>
            <a:schemeClr val="bg1">
              <a:lumMod val="95000"/>
            </a:schemeClr>
          </a:solidFill>
          <a:ln>
            <a:noFill/>
            <a:round/>
            <a:extLst>
              <a:ext uri="{C807C97D-BFC1-408E-A445-0C87EB9F89A2}">
                <ask:lineSketchStyleProps xmlns:ask="http://schemas.microsoft.com/office/drawing/2018/sketchyshapes" sd="1219033472">
                  <a:prstGeom prst="roundRect">
                    <a:avLst>
                      <a:gd name="adj" fmla="val 3223"/>
                    </a:avLst>
                  </a:prstGeom>
                  <ask:type>
                    <ask:lineSketchFreehand/>
                  </ask:type>
                </ask:lineSketchStyleProps>
              </a:ext>
            </a:extLst>
          </a:ln>
          <a:effectLst>
            <a:outerShdw blurRad="114300" dist="50800" dir="276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13" name="TextBox 12">
            <a:extLst>
              <a:ext uri="{FF2B5EF4-FFF2-40B4-BE49-F238E27FC236}">
                <a16:creationId xmlns:a16="http://schemas.microsoft.com/office/drawing/2014/main" id="{D904D714-0142-ED71-7692-A57C032ED13B}"/>
              </a:ext>
            </a:extLst>
          </p:cNvPr>
          <p:cNvSpPr txBox="1"/>
          <p:nvPr/>
        </p:nvSpPr>
        <p:spPr>
          <a:xfrm>
            <a:off x="7293613" y="1955816"/>
            <a:ext cx="3679187" cy="3631763"/>
          </a:xfrm>
          <a:prstGeom prst="rect">
            <a:avLst/>
          </a:prstGeom>
          <a:noFill/>
        </p:spPr>
        <p:txBody>
          <a:bodyPr wrap="square">
            <a:spAutoFit/>
          </a:bodyPr>
          <a:lstStyle/>
          <a:p>
            <a:pPr marL="0" marR="0" lvl="0" indent="0" algn="l" defTabSz="914400" rtl="0" eaLnBrk="1" fontAlgn="base" latinLnBrk="0" hangingPunct="1">
              <a:lnSpc>
                <a:spcPct val="100000"/>
              </a:lnSpc>
              <a:spcBef>
                <a:spcPts val="1600"/>
              </a:spcBef>
              <a:spcAft>
                <a:spcPts val="40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a:ea typeface="+mn-ea"/>
                <a:cs typeface="+mn-cs"/>
              </a:rPr>
              <a:t>During today’s session, we will…</a:t>
            </a:r>
          </a:p>
          <a:p>
            <a:pPr marL="285750" marR="0" lvl="0" indent="-285750" algn="l" defTabSz="914400" rtl="0" eaLnBrk="1" fontAlgn="base" latinLnBrk="0" hangingPunct="1">
              <a:lnSpc>
                <a:spcPct val="100000"/>
              </a:lnSpc>
              <a:spcBef>
                <a:spcPts val="1600"/>
              </a:spcBef>
              <a:spcAft>
                <a:spcPts val="4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a:ea typeface="+mn-ea"/>
                <a:cs typeface="+mn-cs"/>
              </a:rPr>
              <a:t>Review five more of the most common middle school resource inequities</a:t>
            </a:r>
          </a:p>
          <a:p>
            <a:pPr marL="285750" marR="0" lvl="0" indent="-285750" algn="l" defTabSz="914400" rtl="0" eaLnBrk="1" fontAlgn="base" latinLnBrk="0" hangingPunct="1">
              <a:lnSpc>
                <a:spcPct val="100000"/>
              </a:lnSpc>
              <a:spcBef>
                <a:spcPts val="1600"/>
              </a:spcBef>
              <a:spcAft>
                <a:spcPts val="4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a:ea typeface="+mn-ea"/>
                <a:cs typeface="+mn-cs"/>
              </a:rPr>
              <a:t>Discuss the degree to which </a:t>
            </a:r>
            <a:br>
              <a:rPr kumimoji="0" lang="en-US" sz="1800" b="0" i="0" u="none" strike="noStrike" kern="1200" cap="none" spc="0" normalizeH="0" baseline="0" noProof="0">
                <a:ln>
                  <a:noFill/>
                </a:ln>
                <a:solidFill>
                  <a:prstClr val="black"/>
                </a:solidFill>
                <a:effectLst/>
                <a:uLnTx/>
                <a:uFillTx/>
                <a:latin typeface="Aptos"/>
                <a:ea typeface="+mn-ea"/>
                <a:cs typeface="+mn-cs"/>
              </a:rPr>
            </a:br>
            <a:r>
              <a:rPr kumimoji="0" lang="en-US" sz="1800" b="0" i="0" u="none" strike="noStrike" kern="1200" cap="none" spc="0" normalizeH="0" baseline="0" noProof="0">
                <a:ln>
                  <a:noFill/>
                </a:ln>
                <a:solidFill>
                  <a:prstClr val="black"/>
                </a:solidFill>
                <a:effectLst/>
                <a:uLnTx/>
                <a:uFillTx/>
                <a:latin typeface="Aptos"/>
                <a:ea typeface="+mn-ea"/>
                <a:cs typeface="+mn-cs"/>
              </a:rPr>
              <a:t>each one might be occurring in </a:t>
            </a:r>
            <a:br>
              <a:rPr kumimoji="0" lang="en-US" sz="1800" b="0" i="0" u="none" strike="noStrike" kern="1200" cap="none" spc="0" normalizeH="0" baseline="0" noProof="0">
                <a:ln>
                  <a:noFill/>
                </a:ln>
                <a:solidFill>
                  <a:prstClr val="black"/>
                </a:solidFill>
                <a:effectLst/>
                <a:uLnTx/>
                <a:uFillTx/>
                <a:latin typeface="Aptos"/>
                <a:ea typeface="+mn-ea"/>
                <a:cs typeface="+mn-cs"/>
              </a:rPr>
            </a:br>
            <a:r>
              <a:rPr kumimoji="0" lang="en-US" sz="1800" b="0" i="0" u="none" strike="noStrike" kern="1200" cap="none" spc="0" normalizeH="0" baseline="0" noProof="0">
                <a:ln>
                  <a:noFill/>
                </a:ln>
                <a:solidFill>
                  <a:prstClr val="black"/>
                </a:solidFill>
                <a:effectLst/>
                <a:uLnTx/>
                <a:uFillTx/>
                <a:latin typeface="Aptos"/>
                <a:ea typeface="+mn-ea"/>
                <a:cs typeface="+mn-cs"/>
              </a:rPr>
              <a:t>our school</a:t>
            </a:r>
          </a:p>
          <a:p>
            <a:pPr marL="285750" marR="0" lvl="0" indent="-285750" algn="l" defTabSz="914400" rtl="0" eaLnBrk="1" fontAlgn="base" latinLnBrk="0" hangingPunct="1">
              <a:lnSpc>
                <a:spcPct val="100000"/>
              </a:lnSpc>
              <a:spcBef>
                <a:spcPts val="1600"/>
              </a:spcBef>
              <a:spcAft>
                <a:spcPts val="4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a:ea typeface="+mn-ea"/>
                <a:cs typeface="+mn-cs"/>
              </a:rPr>
              <a:t>Decide which three resource inequities we will prioritize to assess further</a:t>
            </a:r>
          </a:p>
        </p:txBody>
      </p:sp>
      <p:sp>
        <p:nvSpPr>
          <p:cNvPr id="14" name="Title 2">
            <a:extLst>
              <a:ext uri="{FF2B5EF4-FFF2-40B4-BE49-F238E27FC236}">
                <a16:creationId xmlns:a16="http://schemas.microsoft.com/office/drawing/2014/main" id="{6E48C85C-E4AC-20CE-4B88-A208B486460D}"/>
              </a:ext>
            </a:extLst>
          </p:cNvPr>
          <p:cNvSpPr txBox="1">
            <a:spLocks/>
          </p:cNvSpPr>
          <p:nvPr/>
        </p:nvSpPr>
        <p:spPr>
          <a:xfrm>
            <a:off x="7293613" y="860236"/>
            <a:ext cx="392502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3057"/>
                </a:solidFill>
                <a:latin typeface="Aptos" panose="020B00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a:ln>
                  <a:noFill/>
                </a:ln>
                <a:solidFill>
                  <a:srgbClr val="003057"/>
                </a:solidFill>
                <a:effectLst/>
                <a:uLnTx/>
                <a:uFillTx/>
                <a:latin typeface="Aptos" panose="020B0004020202020204" pitchFamily="34" charset="0"/>
                <a:ea typeface="+mj-ea"/>
                <a:cs typeface="+mj-cs"/>
              </a:rPr>
              <a:t>Today’s Objectives</a:t>
            </a:r>
          </a:p>
        </p:txBody>
      </p:sp>
    </p:spTree>
    <p:extLst>
      <p:ext uri="{BB962C8B-B14F-4D97-AF65-F5344CB8AC3E}">
        <p14:creationId xmlns:p14="http://schemas.microsoft.com/office/powerpoint/2010/main" val="38279955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696CE-353F-BBBB-FBB0-424F3EBB82D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2450B54-7847-93E2-5443-2D24B7CC328C}"/>
              </a:ext>
            </a:extLst>
          </p:cNvPr>
          <p:cNvSpPr/>
          <p:nvPr/>
        </p:nvSpPr>
        <p:spPr>
          <a:xfrm>
            <a:off x="-4" y="0"/>
            <a:ext cx="12192003" cy="1528759"/>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2">
            <a:extLst>
              <a:ext uri="{FF2B5EF4-FFF2-40B4-BE49-F238E27FC236}">
                <a16:creationId xmlns:a16="http://schemas.microsoft.com/office/drawing/2014/main" id="{390D8714-6676-07F6-5C4F-E3F1DFACBB57}"/>
              </a:ext>
            </a:extLst>
          </p:cNvPr>
          <p:cNvSpPr txBox="1">
            <a:spLocks/>
          </p:cNvSpPr>
          <p:nvPr/>
        </p:nvSpPr>
        <p:spPr>
          <a:xfrm>
            <a:off x="356318" y="198644"/>
            <a:ext cx="11704618" cy="11485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a:ln>
                  <a:noFill/>
                </a:ln>
                <a:solidFill>
                  <a:prstClr val="white"/>
                </a:solidFill>
                <a:effectLst/>
                <a:uLnTx/>
                <a:uFillTx/>
                <a:latin typeface="Aptos" panose="020B0004020202020204" pitchFamily="34" charset="0"/>
                <a:ea typeface="+mj-ea"/>
                <a:cs typeface="+mj-cs"/>
              </a:rPr>
              <a:t>We’ve looked at 5 common resource inequities already. Now, it’s time to explore another 5.</a:t>
            </a:r>
          </a:p>
        </p:txBody>
      </p:sp>
      <p:graphicFrame>
        <p:nvGraphicFramePr>
          <p:cNvPr id="3" name="think-cell data - do not delete" hidden="1">
            <a:extLst>
              <a:ext uri="{FF2B5EF4-FFF2-40B4-BE49-F238E27FC236}">
                <a16:creationId xmlns:a16="http://schemas.microsoft.com/office/drawing/2014/main" id="{EA76B843-B2F5-93A3-B14D-9968736E73A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3" name="think-cell data - do not delete" hidden="1">
                        <a:extLst>
                          <a:ext uri="{FF2B5EF4-FFF2-40B4-BE49-F238E27FC236}">
                            <a16:creationId xmlns:a16="http://schemas.microsoft.com/office/drawing/2014/main" id="{EA76B843-B2F5-93A3-B14D-9968736E73A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43A3ED11-E52D-3F59-0327-1925AF9F02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4" name="TextBox 3">
            <a:extLst>
              <a:ext uri="{FF2B5EF4-FFF2-40B4-BE49-F238E27FC236}">
                <a16:creationId xmlns:a16="http://schemas.microsoft.com/office/drawing/2014/main" id="{D51FD25E-FF85-ABDD-3AEC-E285D55B5742}"/>
              </a:ext>
            </a:extLst>
          </p:cNvPr>
          <p:cNvSpPr txBox="1"/>
          <p:nvPr/>
        </p:nvSpPr>
        <p:spPr>
          <a:xfrm>
            <a:off x="402395" y="2528007"/>
            <a:ext cx="11387211" cy="2651189"/>
          </a:xfrm>
          <a:prstGeom prst="rect">
            <a:avLst/>
          </a:prstGeom>
          <a:noFill/>
        </p:spPr>
        <p:txBody>
          <a:bodyPr wrap="square" numCol="2" rtlCol="0">
            <a:noAutofit/>
          </a:bodyPr>
          <a:lstStyle/>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t>[Insert title of prioritized resource equity]</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t>[Insert title of prioritized resource equity]</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t>[Insert title of prioritized resource equity]</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t>[Insert title of prioritized resource equity]</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t>[Insert title of prioritized resource equity]</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t>[Insert title of prioritized resource equity]</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t>[Insert title of prioritized resource equity]</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t>[Insert title of prioritized resource equity]</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t>[Insert title of prioritized resource equity]</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t>[Insert title of prioritized resource equity]</a:t>
            </a:r>
          </a:p>
        </p:txBody>
      </p:sp>
      <p:sp>
        <p:nvSpPr>
          <p:cNvPr id="7" name="Rectangle 6">
            <a:extLst>
              <a:ext uri="{FF2B5EF4-FFF2-40B4-BE49-F238E27FC236}">
                <a16:creationId xmlns:a16="http://schemas.microsoft.com/office/drawing/2014/main" id="{223E8D34-7931-7051-8A90-11F110F6E9BE}"/>
              </a:ext>
            </a:extLst>
          </p:cNvPr>
          <p:cNvSpPr/>
          <p:nvPr/>
        </p:nvSpPr>
        <p:spPr>
          <a:xfrm>
            <a:off x="898144" y="2039078"/>
            <a:ext cx="9956800" cy="3964868"/>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057"/>
                </a:solidFill>
                <a:effectLst/>
                <a:uLnTx/>
                <a:uFillTx/>
                <a:latin typeface="Aptos" panose="020B0004020202020204" pitchFamily="34" charset="0"/>
                <a:ea typeface="+mn-ea"/>
                <a:cs typeface="+mn-cs"/>
              </a:rPr>
              <a:t>FACILITATOR NOTE: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rPr>
              <a:t>Before Meeting 3, fill out this slide with the 10 resource inequities that you plan to cover.</a:t>
            </a:r>
          </a:p>
        </p:txBody>
      </p:sp>
    </p:spTree>
    <p:extLst>
      <p:ext uri="{BB962C8B-B14F-4D97-AF65-F5344CB8AC3E}">
        <p14:creationId xmlns:p14="http://schemas.microsoft.com/office/powerpoint/2010/main" val="41120079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C5CF8-1726-40E4-D655-908A616F5CCB}"/>
            </a:ext>
          </a:extLst>
        </p:cNvPr>
        <p:cNvGrpSpPr/>
        <p:nvPr/>
      </p:nvGrpSpPr>
      <p:grpSpPr>
        <a:xfrm>
          <a:off x="0" y="0"/>
          <a:ext cx="0" cy="0"/>
          <a:chOff x="0" y="0"/>
          <a:chExt cx="0" cy="0"/>
        </a:xfrm>
      </p:grpSpPr>
      <p:sp>
        <p:nvSpPr>
          <p:cNvPr id="11" name="Text Placeholder 2">
            <a:extLst>
              <a:ext uri="{FF2B5EF4-FFF2-40B4-BE49-F238E27FC236}">
                <a16:creationId xmlns:a16="http://schemas.microsoft.com/office/drawing/2014/main" id="{92C19ECC-BAC7-0138-944C-510B84104078}"/>
              </a:ext>
            </a:extLst>
          </p:cNvPr>
          <p:cNvSpPr txBox="1">
            <a:spLocks/>
          </p:cNvSpPr>
          <p:nvPr/>
        </p:nvSpPr>
        <p:spPr>
          <a:xfrm>
            <a:off x="623021" y="1808875"/>
            <a:ext cx="6883098" cy="4093428"/>
          </a:xfrm>
          <a:prstGeom prst="rect">
            <a:avLst/>
          </a:prstGeom>
        </p:spPr>
        <p:txBody>
          <a:bodyPr wrap="square" lIns="91440" tIns="45720" rIns="91440" bIns="45720" anchor="t">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l" defTabSz="914400" rtl="0" eaLnBrk="1" fontAlgn="base" latinLnBrk="0" hangingPunct="1">
              <a:lnSpc>
                <a:spcPct val="100000"/>
              </a:lnSpc>
              <a:spcBef>
                <a:spcPts val="0"/>
              </a:spcBef>
              <a:spcAft>
                <a:spcPts val="1200"/>
              </a:spcAft>
              <a:buClr>
                <a:srgbClr val="000000"/>
              </a:buClr>
              <a:buSzTx/>
              <a:buFont typeface="Arial"/>
              <a:buNone/>
              <a:tabLst/>
              <a:defRPr/>
            </a:pPr>
            <a:r>
              <a:rPr kumimoji="0" lang="en-US" sz="2200" b="0" i="0" u="none" strike="noStrike" kern="1200" cap="none" spc="0" normalizeH="0" baseline="0" noProof="0">
                <a:ln>
                  <a:noFill/>
                </a:ln>
                <a:solidFill>
                  <a:prstClr val="black"/>
                </a:solidFill>
                <a:effectLst/>
                <a:uLnTx/>
                <a:uFillTx/>
                <a:latin typeface="Aptos" panose="020B0004020202020204" pitchFamily="34" charset="0"/>
                <a:cs typeface="Arial"/>
                <a:sym typeface="Arial"/>
              </a:rPr>
              <a:t>ARE has illustrated how each resource inequity often plays out in a typical middle school* to help kickstart our conversation. We’ll look at five today.</a:t>
            </a:r>
          </a:p>
          <a:p>
            <a:pPr marL="0" marR="0" lvl="0" indent="0" algn="l" defTabSz="914400" rtl="0" eaLnBrk="1" fontAlgn="base" latinLnBrk="0" hangingPunct="1">
              <a:lnSpc>
                <a:spcPct val="100000"/>
              </a:lnSpc>
              <a:spcBef>
                <a:spcPts val="0"/>
              </a:spcBef>
              <a:spcAft>
                <a:spcPts val="1200"/>
              </a:spcAft>
              <a:buClr>
                <a:srgbClr val="000000"/>
              </a:buClr>
              <a:buSzTx/>
              <a:buFont typeface="Arial"/>
              <a:buNone/>
              <a:tabLst/>
              <a:defRPr/>
            </a:pPr>
            <a:r>
              <a:rPr kumimoji="0" lang="en-US" sz="2200" b="1" i="0" u="none" strike="noStrike" kern="1200" cap="none" spc="0" normalizeH="0" baseline="0" noProof="0">
                <a:ln>
                  <a:noFill/>
                </a:ln>
                <a:solidFill>
                  <a:srgbClr val="000000"/>
                </a:solidFill>
                <a:effectLst/>
                <a:uLnTx/>
                <a:uFillTx/>
                <a:latin typeface="Aptos" panose="020B0004020202020204" pitchFamily="34" charset="0"/>
                <a:cs typeface="Arial"/>
                <a:sym typeface="Arial"/>
              </a:rPr>
              <a:t>For each common resource inequity, we'll take 8-9 minutes to review the slide and discuss:</a:t>
            </a:r>
          </a:p>
          <a:p>
            <a:pPr marL="457200" marR="0" lvl="0" indent="-457200" algn="l" defTabSz="914400" rtl="0" eaLnBrk="1" fontAlgn="base" latinLnBrk="0" hangingPunct="1">
              <a:lnSpc>
                <a:spcPct val="100000"/>
              </a:lnSpc>
              <a:spcBef>
                <a:spcPts val="0"/>
              </a:spcBef>
              <a:spcAft>
                <a:spcPts val="1200"/>
              </a:spcAft>
              <a:buClr>
                <a:srgbClr val="000000"/>
              </a:buClr>
              <a:buSzTx/>
              <a:buFont typeface="+mj-lt"/>
              <a:buAutoNum type="arabicPeriod"/>
              <a:tabLst/>
              <a:defRPr/>
            </a:pPr>
            <a:r>
              <a:rPr kumimoji="0" lang="en-US" sz="2200" b="0" i="0" u="none" strike="noStrike" kern="1200" cap="none" spc="0" normalizeH="0" baseline="0" noProof="0">
                <a:ln>
                  <a:noFill/>
                </a:ln>
                <a:solidFill>
                  <a:srgbClr val="000000"/>
                </a:solidFill>
                <a:effectLst/>
                <a:uLnTx/>
                <a:uFillTx/>
                <a:latin typeface="Aptos" panose="020B0004020202020204" pitchFamily="34" charset="0"/>
                <a:cs typeface="Arial"/>
                <a:sym typeface="Arial"/>
              </a:rPr>
              <a:t>Do we think this resource inequity exists in our school?</a:t>
            </a:r>
          </a:p>
          <a:p>
            <a:pPr marL="457200" marR="0" lvl="0" indent="-457200" algn="l" defTabSz="914400" rtl="0" eaLnBrk="1" fontAlgn="base" latinLnBrk="0" hangingPunct="1">
              <a:lnSpc>
                <a:spcPct val="100000"/>
              </a:lnSpc>
              <a:spcBef>
                <a:spcPts val="0"/>
              </a:spcBef>
              <a:spcAft>
                <a:spcPts val="1200"/>
              </a:spcAft>
              <a:buClr>
                <a:srgbClr val="000000"/>
              </a:buClr>
              <a:buSzTx/>
              <a:buFont typeface="+mj-lt"/>
              <a:buAutoNum type="arabicPeriod"/>
              <a:tabLst/>
              <a:defRPr/>
            </a:pPr>
            <a:r>
              <a:rPr kumimoji="0" lang="en-US" sz="2200" b="0" i="0" u="none" strike="noStrike" kern="1200" cap="none" spc="0" normalizeH="0" baseline="0" noProof="0">
                <a:ln>
                  <a:noFill/>
                </a:ln>
                <a:solidFill>
                  <a:srgbClr val="000000"/>
                </a:solidFill>
                <a:effectLst/>
                <a:uLnTx/>
                <a:uFillTx/>
                <a:latin typeface="Aptos" panose="020B0004020202020204" pitchFamily="34" charset="0"/>
                <a:cs typeface="Arial"/>
                <a:sym typeface="Arial"/>
              </a:rPr>
              <a:t>What data could help us assess this in our school?</a:t>
            </a:r>
          </a:p>
          <a:p>
            <a:pPr marL="457200" marR="0" lvl="0" indent="-457200" algn="l" defTabSz="914400" rtl="0" eaLnBrk="1" fontAlgn="base" latinLnBrk="0" hangingPunct="1">
              <a:lnSpc>
                <a:spcPct val="100000"/>
              </a:lnSpc>
              <a:spcBef>
                <a:spcPts val="0"/>
              </a:spcBef>
              <a:spcAft>
                <a:spcPts val="1200"/>
              </a:spcAft>
              <a:buClr>
                <a:srgbClr val="000000"/>
              </a:buClr>
              <a:buSzTx/>
              <a:buFont typeface="+mj-lt"/>
              <a:buAutoNum type="arabicPeriod"/>
              <a:tabLst/>
              <a:defRPr/>
            </a:pPr>
            <a:r>
              <a:rPr kumimoji="0" lang="en-US" sz="2200" b="0" i="0" u="none" strike="noStrike" kern="1200" cap="none" spc="0" normalizeH="0" baseline="0" noProof="0">
                <a:ln>
                  <a:noFill/>
                </a:ln>
                <a:solidFill>
                  <a:srgbClr val="000000"/>
                </a:solidFill>
                <a:effectLst/>
                <a:uLnTx/>
                <a:uFillTx/>
                <a:latin typeface="Aptos" panose="020B0004020202020204" pitchFamily="34" charset="0"/>
                <a:cs typeface="Arial"/>
                <a:sym typeface="Arial"/>
              </a:rPr>
              <a:t>Do we want to prioritize investigating this in our school—yes, no, or maybe?</a:t>
            </a:r>
          </a:p>
        </p:txBody>
      </p:sp>
      <p:pic>
        <p:nvPicPr>
          <p:cNvPr id="13" name="Picture 12">
            <a:extLst>
              <a:ext uri="{FF2B5EF4-FFF2-40B4-BE49-F238E27FC236}">
                <a16:creationId xmlns:a16="http://schemas.microsoft.com/office/drawing/2014/main" id="{12A0668C-5266-004D-A271-EFE49DCF6043}"/>
              </a:ext>
            </a:extLst>
          </p:cNvPr>
          <p:cNvPicPr>
            <a:picLocks noChangeAspect="1"/>
          </p:cNvPicPr>
          <p:nvPr/>
        </p:nvPicPr>
        <p:blipFill>
          <a:blip r:embed="rId3"/>
          <a:srcRect l="23769" t="4636" r="32173" b="7910"/>
          <a:stretch/>
        </p:blipFill>
        <p:spPr>
          <a:xfrm flipH="1">
            <a:off x="8146281" y="1313732"/>
            <a:ext cx="4080465" cy="5544268"/>
          </a:xfrm>
          <a:prstGeom prst="rect">
            <a:avLst/>
          </a:prstGeom>
        </p:spPr>
      </p:pic>
      <p:graphicFrame>
        <p:nvGraphicFramePr>
          <p:cNvPr id="3" name="think-cell data - do not delete" hidden="1">
            <a:extLst>
              <a:ext uri="{FF2B5EF4-FFF2-40B4-BE49-F238E27FC236}">
                <a16:creationId xmlns:a16="http://schemas.microsoft.com/office/drawing/2014/main" id="{64035CCF-D055-CD5B-8102-354E0905B40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3" name="think-cell data - do not delete" hidden="1">
                        <a:extLst>
                          <a:ext uri="{FF2B5EF4-FFF2-40B4-BE49-F238E27FC236}">
                            <a16:creationId xmlns:a16="http://schemas.microsoft.com/office/drawing/2014/main" id="{64035CCF-D055-CD5B-8102-354E0905B40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4E5A4C9F-71B6-2FE1-A5A7-3FE4657E81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7" name="TextBox 6">
            <a:extLst>
              <a:ext uri="{FF2B5EF4-FFF2-40B4-BE49-F238E27FC236}">
                <a16:creationId xmlns:a16="http://schemas.microsoft.com/office/drawing/2014/main" id="{271F00A0-5785-6D89-BD20-444778328A0E}"/>
              </a:ext>
            </a:extLst>
          </p:cNvPr>
          <p:cNvSpPr txBox="1"/>
          <p:nvPr/>
        </p:nvSpPr>
        <p:spPr>
          <a:xfrm>
            <a:off x="7704155" y="4479306"/>
            <a:ext cx="3632494" cy="1540288"/>
          </a:xfrm>
          <a:prstGeom prst="wedgeRoundRectCallout">
            <a:avLst>
              <a:gd name="adj1" fmla="val -56946"/>
              <a:gd name="adj2" fmla="val -24531"/>
              <a:gd name="adj3" fmla="val 16667"/>
            </a:avLst>
          </a:prstGeom>
          <a:solidFill>
            <a:srgbClr val="003057"/>
          </a:solidFill>
          <a:effectLst>
            <a:outerShdw blurRad="114300" dist="50800" dir="2760000" algn="tl" rotWithShape="0">
              <a:prstClr val="black">
                <a:alpha val="10000"/>
              </a:prstClr>
            </a:outerShdw>
          </a:effectLst>
        </p:spPr>
        <p:txBody>
          <a:bodyPr wrap="square" lIns="274320" tIns="45720" rIns="0" bIns="4572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ptos" panose="020B0004020202020204" pitchFamily="34" charset="0"/>
                <a:ea typeface="+mn-ea"/>
                <a:cs typeface="+mn-cs"/>
              </a:rPr>
              <a:t>Consider both </a:t>
            </a:r>
            <a:r>
              <a:rPr kumimoji="0" lang="en-US" sz="1600" b="1" i="0" u="none" strike="noStrike" kern="1200" cap="none" spc="0" normalizeH="0" baseline="0" noProof="0">
                <a:ln>
                  <a:noFill/>
                </a:ln>
                <a:solidFill>
                  <a:prstClr val="white"/>
                </a:solidFill>
                <a:effectLst/>
                <a:uLnTx/>
                <a:uFillTx/>
                <a:latin typeface="Aptos" panose="020B0004020202020204" pitchFamily="34" charset="0"/>
                <a:ea typeface="+mn-ea"/>
                <a:cs typeface="+mn-cs"/>
              </a:rPr>
              <a:t>quantitative </a:t>
            </a:r>
            <a:br>
              <a:rPr kumimoji="0" lang="en-US" sz="1600" b="1" i="0" u="none" strike="noStrike" kern="1200" cap="none" spc="0" normalizeH="0" baseline="0" noProof="0">
                <a:ln>
                  <a:noFill/>
                </a:ln>
                <a:solidFill>
                  <a:prstClr val="white"/>
                </a:solidFill>
                <a:effectLst/>
                <a:uLnTx/>
                <a:uFillTx/>
                <a:latin typeface="Aptos" panose="020B0004020202020204" pitchFamily="34" charset="0"/>
                <a:ea typeface="+mn-ea"/>
                <a:cs typeface="+mn-cs"/>
              </a:rPr>
            </a:br>
            <a:r>
              <a:rPr kumimoji="0" lang="en-US" sz="1600" b="1" i="0" u="none" strike="noStrike" kern="1200" cap="none" spc="0" normalizeH="0" baseline="0" noProof="0">
                <a:ln>
                  <a:noFill/>
                </a:ln>
                <a:solidFill>
                  <a:prstClr val="white"/>
                </a:solidFill>
                <a:effectLst/>
                <a:uLnTx/>
                <a:uFillTx/>
                <a:latin typeface="Aptos" panose="020B0004020202020204" pitchFamily="34" charset="0"/>
                <a:ea typeface="+mn-ea"/>
                <a:cs typeface="+mn-cs"/>
              </a:rPr>
              <a:t>data</a:t>
            </a:r>
            <a:r>
              <a:rPr kumimoji="0" lang="en-US" sz="1600" b="0" i="0" u="none" strike="noStrike" kern="1200" cap="none" spc="0" normalizeH="0" baseline="0" noProof="0">
                <a:ln>
                  <a:noFill/>
                </a:ln>
                <a:solidFill>
                  <a:prstClr val="white"/>
                </a:solidFill>
                <a:effectLst/>
                <a:uLnTx/>
                <a:uFillTx/>
                <a:latin typeface="Aptos" panose="020B0004020202020204" pitchFamily="34" charset="0"/>
                <a:ea typeface="+mn-ea"/>
                <a:cs typeface="+mn-cs"/>
              </a:rPr>
              <a:t> (staffing, scheduling, budget, survey) and </a:t>
            </a:r>
            <a:r>
              <a:rPr kumimoji="0" lang="en-US" sz="1600" b="1" i="0" u="none" strike="noStrike" kern="1200" cap="none" spc="0" normalizeH="0" baseline="0" noProof="0">
                <a:ln>
                  <a:noFill/>
                </a:ln>
                <a:solidFill>
                  <a:prstClr val="white"/>
                </a:solidFill>
                <a:effectLst/>
                <a:uLnTx/>
                <a:uFillTx/>
                <a:latin typeface="Aptos" panose="020B0004020202020204" pitchFamily="34" charset="0"/>
                <a:ea typeface="+mn-ea"/>
                <a:cs typeface="+mn-cs"/>
              </a:rPr>
              <a:t>qualitative data</a:t>
            </a:r>
            <a:r>
              <a:rPr kumimoji="0" lang="en-US" sz="1600" b="0" i="0" u="none" strike="noStrike" kern="1200" cap="none" spc="0" normalizeH="0" baseline="0" noProof="0">
                <a:ln>
                  <a:noFill/>
                </a:ln>
                <a:solidFill>
                  <a:prstClr val="white"/>
                </a:solidFill>
                <a:effectLst/>
                <a:uLnTx/>
                <a:uFillTx/>
                <a:latin typeface="Aptos" panose="020B0004020202020204" pitchFamily="34" charset="0"/>
                <a:ea typeface="+mn-ea"/>
                <a:cs typeface="+mn-cs"/>
              </a:rPr>
              <a:t> </a:t>
            </a:r>
            <a:br>
              <a:rPr kumimoji="0" lang="en-US" sz="1600" b="0" i="0" u="none" strike="noStrike" kern="1200" cap="none" spc="0" normalizeH="0" baseline="0" noProof="0">
                <a:ln>
                  <a:noFill/>
                </a:ln>
                <a:solidFill>
                  <a:prstClr val="white"/>
                </a:solidFill>
                <a:effectLst/>
                <a:uLnTx/>
                <a:uFillTx/>
                <a:latin typeface="Aptos" panose="020B0004020202020204" pitchFamily="34" charset="0"/>
                <a:ea typeface="+mn-ea"/>
                <a:cs typeface="+mn-cs"/>
              </a:rPr>
            </a:br>
            <a:r>
              <a:rPr kumimoji="0" lang="en-US" sz="1600" b="0" i="0" u="none" strike="noStrike" kern="1200" cap="none" spc="0" normalizeH="0" baseline="0" noProof="0">
                <a:ln>
                  <a:noFill/>
                </a:ln>
                <a:solidFill>
                  <a:prstClr val="white"/>
                </a:solidFill>
                <a:effectLst/>
                <a:uLnTx/>
                <a:uFillTx/>
                <a:latin typeface="Aptos" panose="020B0004020202020204" pitchFamily="34" charset="0"/>
                <a:ea typeface="+mn-ea"/>
                <a:cs typeface="+mn-cs"/>
              </a:rPr>
              <a:t>(focus group, interview)</a:t>
            </a:r>
          </a:p>
        </p:txBody>
      </p:sp>
      <p:sp>
        <p:nvSpPr>
          <p:cNvPr id="9" name="Rectangle 8">
            <a:extLst>
              <a:ext uri="{FF2B5EF4-FFF2-40B4-BE49-F238E27FC236}">
                <a16:creationId xmlns:a16="http://schemas.microsoft.com/office/drawing/2014/main" id="{97E3A9A3-6B67-DC4B-B9E3-B21292EEEDCF}"/>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2">
            <a:extLst>
              <a:ext uri="{FF2B5EF4-FFF2-40B4-BE49-F238E27FC236}">
                <a16:creationId xmlns:a16="http://schemas.microsoft.com/office/drawing/2014/main" id="{2EE95712-9060-E70E-4355-B5CF9DBAFE75}"/>
              </a:ext>
            </a:extLst>
          </p:cNvPr>
          <p:cNvSpPr txBox="1">
            <a:spLocks/>
          </p:cNvSpPr>
          <p:nvPr/>
        </p:nvSpPr>
        <p:spPr>
          <a:xfrm>
            <a:off x="354775" y="45425"/>
            <a:ext cx="106394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ptos" panose="020B0004020202020204" pitchFamily="34" charset="0"/>
                <a:ea typeface="+mj-ea"/>
                <a:cs typeface="+mj-cs"/>
              </a:rPr>
              <a:t>Let’s discuss!</a:t>
            </a:r>
          </a:p>
        </p:txBody>
      </p:sp>
      <p:sp>
        <p:nvSpPr>
          <p:cNvPr id="2" name="TextBox 1">
            <a:extLst>
              <a:ext uri="{FF2B5EF4-FFF2-40B4-BE49-F238E27FC236}">
                <a16:creationId xmlns:a16="http://schemas.microsoft.com/office/drawing/2014/main" id="{2067A02D-967D-91E8-CA73-47072F517066}"/>
              </a:ext>
            </a:extLst>
          </p:cNvPr>
          <p:cNvSpPr txBox="1"/>
          <p:nvPr/>
        </p:nvSpPr>
        <p:spPr>
          <a:xfrm>
            <a:off x="710912" y="6356350"/>
            <a:ext cx="5385088" cy="400110"/>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 Analysis is based off ARE’s past work in districts and schools. Visualizations were developed based on a typical 800-student middle school.</a:t>
            </a:r>
          </a:p>
        </p:txBody>
      </p:sp>
    </p:spTree>
    <p:extLst>
      <p:ext uri="{BB962C8B-B14F-4D97-AF65-F5344CB8AC3E}">
        <p14:creationId xmlns:p14="http://schemas.microsoft.com/office/powerpoint/2010/main" val="33351162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a:extLst>
            <a:ext uri="{FF2B5EF4-FFF2-40B4-BE49-F238E27FC236}">
              <a16:creationId xmlns:a16="http://schemas.microsoft.com/office/drawing/2014/main" id="{3746B2BB-D201-2B9F-E778-6997C7EB1083}"/>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DEB5EA73-19C9-24A0-604E-FFE885B6664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4" name="think-cell data - do not delete" hidden="1">
                        <a:extLst>
                          <a:ext uri="{FF2B5EF4-FFF2-40B4-BE49-F238E27FC236}">
                            <a16:creationId xmlns:a16="http://schemas.microsoft.com/office/drawing/2014/main" id="{DEB5EA73-19C9-24A0-604E-FFE885B6664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48455166-58F0-F50E-BECB-E31F724A5D82}"/>
              </a:ext>
            </a:extLst>
          </p:cNvPr>
          <p:cNvSpPr/>
          <p:nvPr/>
        </p:nvSpPr>
        <p:spPr>
          <a:xfrm>
            <a:off x="-4" y="0"/>
            <a:ext cx="12192003" cy="1313732"/>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90ED767E-EA8C-1B5D-B59C-8285D8688560}"/>
              </a:ext>
            </a:extLst>
          </p:cNvPr>
          <p:cNvSpPr>
            <a:spLocks noGrp="1"/>
          </p:cNvSpPr>
          <p:nvPr>
            <p:ph type="title"/>
          </p:nvPr>
        </p:nvSpPr>
        <p:spPr>
          <a:xfrm>
            <a:off x="838200" y="365126"/>
            <a:ext cx="10515600" cy="823594"/>
          </a:xfrm>
        </p:spPr>
        <p:txBody>
          <a:bodyPr vert="horz"/>
          <a:lstStyle/>
          <a:p>
            <a:r>
              <a:rPr lang="en-US" b="1"/>
              <a:t>[Facilitator: placeholder slide]</a:t>
            </a:r>
          </a:p>
        </p:txBody>
      </p:sp>
      <p:sp>
        <p:nvSpPr>
          <p:cNvPr id="6" name="Content Placeholder 5">
            <a:extLst>
              <a:ext uri="{FF2B5EF4-FFF2-40B4-BE49-F238E27FC236}">
                <a16:creationId xmlns:a16="http://schemas.microsoft.com/office/drawing/2014/main" id="{864967CD-9D6C-842D-55E6-A8B1F334B176}"/>
              </a:ext>
            </a:extLst>
          </p:cNvPr>
          <p:cNvSpPr>
            <a:spLocks noGrp="1"/>
          </p:cNvSpPr>
          <p:nvPr>
            <p:ph idx="1"/>
          </p:nvPr>
        </p:nvSpPr>
        <p:spPr/>
        <p:txBody>
          <a:bodyPr vert="horz" lIns="91440" tIns="45720" rIns="91440" bIns="45720" rtlCol="0" anchor="t">
            <a:normAutofit/>
          </a:bodyPr>
          <a:lstStyle/>
          <a:p>
            <a:pPr marL="0" indent="0">
              <a:lnSpc>
                <a:spcPct val="100000"/>
              </a:lnSpc>
              <a:spcBef>
                <a:spcPts val="0"/>
              </a:spcBef>
              <a:buNone/>
            </a:pPr>
            <a:r>
              <a:rPr lang="en-US" sz="3200">
                <a:cs typeface="Arial"/>
              </a:rPr>
              <a:t>Here's where you’ll paste in the five common resource inequity slides that you’ve prioritized. (See “PREWORK: Before Meeting 2”.) </a:t>
            </a:r>
          </a:p>
          <a:p>
            <a:pPr marL="0" indent="0">
              <a:lnSpc>
                <a:spcPct val="100000"/>
              </a:lnSpc>
              <a:spcBef>
                <a:spcPts val="0"/>
              </a:spcBef>
              <a:buNone/>
            </a:pPr>
            <a:endParaRPr lang="en-US" sz="3200">
              <a:cs typeface="Arial"/>
            </a:endParaRPr>
          </a:p>
          <a:p>
            <a:pPr marL="0" indent="0">
              <a:lnSpc>
                <a:spcPct val="100000"/>
              </a:lnSpc>
              <a:spcBef>
                <a:spcPts val="0"/>
              </a:spcBef>
              <a:buNone/>
            </a:pPr>
            <a:r>
              <a:rPr lang="en-US" sz="3200">
                <a:cs typeface="Arial"/>
              </a:rPr>
              <a:t>Then, delete these placeholder slides.</a:t>
            </a:r>
          </a:p>
        </p:txBody>
      </p:sp>
      <p:sp>
        <p:nvSpPr>
          <p:cNvPr id="3" name="Slide Number Placeholder 2">
            <a:extLst>
              <a:ext uri="{FF2B5EF4-FFF2-40B4-BE49-F238E27FC236}">
                <a16:creationId xmlns:a16="http://schemas.microsoft.com/office/drawing/2014/main" id="{BCEB9A2A-4386-D017-AC32-36099889C4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597345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534E6-0C8D-C852-7A4B-9E42DDC7C78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7A044CC-D2E9-C296-94D5-71E08F81AD70}"/>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2">
            <a:extLst>
              <a:ext uri="{FF2B5EF4-FFF2-40B4-BE49-F238E27FC236}">
                <a16:creationId xmlns:a16="http://schemas.microsoft.com/office/drawing/2014/main" id="{50A9E759-46AF-64FD-B99F-3D5882E60FA7}"/>
              </a:ext>
            </a:extLst>
          </p:cNvPr>
          <p:cNvSpPr txBox="1">
            <a:spLocks/>
          </p:cNvSpPr>
          <p:nvPr/>
        </p:nvSpPr>
        <p:spPr>
          <a:xfrm>
            <a:off x="354775" y="45425"/>
            <a:ext cx="106394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ptos" panose="020B0004020202020204" pitchFamily="34" charset="0"/>
                <a:ea typeface="+mj-ea"/>
                <a:cs typeface="+mj-cs"/>
              </a:rPr>
              <a:t>It’s time to prioritize!</a:t>
            </a:r>
          </a:p>
        </p:txBody>
      </p:sp>
      <p:graphicFrame>
        <p:nvGraphicFramePr>
          <p:cNvPr id="3" name="think-cell data - do not delete" hidden="1">
            <a:extLst>
              <a:ext uri="{FF2B5EF4-FFF2-40B4-BE49-F238E27FC236}">
                <a16:creationId xmlns:a16="http://schemas.microsoft.com/office/drawing/2014/main" id="{9EE6B101-C57E-1E52-9602-7E6DF0E6AC1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3" name="think-cell data - do not delete" hidden="1">
                        <a:extLst>
                          <a:ext uri="{FF2B5EF4-FFF2-40B4-BE49-F238E27FC236}">
                            <a16:creationId xmlns:a16="http://schemas.microsoft.com/office/drawing/2014/main" id="{9EE6B101-C57E-1E52-9602-7E6DF0E6AC1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A780A4E4-5EEC-B9A7-494C-687F6222B4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5" name="Text Placeholder 2">
            <a:extLst>
              <a:ext uri="{FF2B5EF4-FFF2-40B4-BE49-F238E27FC236}">
                <a16:creationId xmlns:a16="http://schemas.microsoft.com/office/drawing/2014/main" id="{FDB81776-EB49-6C9C-A846-1668BD96B6C6}"/>
              </a:ext>
            </a:extLst>
          </p:cNvPr>
          <p:cNvSpPr txBox="1">
            <a:spLocks/>
          </p:cNvSpPr>
          <p:nvPr/>
        </p:nvSpPr>
        <p:spPr>
          <a:xfrm>
            <a:off x="478143" y="1778730"/>
            <a:ext cx="7204645" cy="3770263"/>
          </a:xfrm>
          <a:prstGeom prst="rect">
            <a:avLst/>
          </a:prstGeom>
        </p:spPr>
        <p:txBody>
          <a:bodyPr wrap="square" lIns="91440" tIns="45720" rIns="91440" bIns="45720" anchor="t">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l" defTabSz="914400" rtl="0" eaLnBrk="1" fontAlgn="base" latinLnBrk="0" hangingPunct="1">
              <a:lnSpc>
                <a:spcPct val="100000"/>
              </a:lnSpc>
              <a:spcBef>
                <a:spcPts val="0"/>
              </a:spcBef>
              <a:spcAft>
                <a:spcPts val="1200"/>
              </a:spcAft>
              <a:buClr>
                <a:srgbClr val="000000"/>
              </a:buClr>
              <a:buSzTx/>
              <a:buFont typeface="Arial"/>
              <a:buNone/>
              <a:tabLst/>
              <a:defRPr/>
            </a:pPr>
            <a:r>
              <a:rPr kumimoji="0" lang="en-US" sz="2000" b="0" i="0" u="none" strike="noStrike" kern="1200" cap="none" spc="0" normalizeH="0" baseline="0" noProof="0">
                <a:ln>
                  <a:noFill/>
                </a:ln>
                <a:solidFill>
                  <a:prstClr val="black"/>
                </a:solidFill>
                <a:effectLst/>
                <a:uLnTx/>
                <a:uFillTx/>
                <a:latin typeface="Aptos" panose="020B0004020202020204" pitchFamily="34" charset="0"/>
                <a:cs typeface="Arial"/>
                <a:sym typeface="Arial"/>
              </a:rPr>
              <a:t>We’ve explored 10 common resource inequities. </a:t>
            </a:r>
            <a:r>
              <a:rPr kumimoji="0" lang="en-US" sz="2000" b="1" i="0" u="none" strike="noStrike" kern="1200" cap="none" spc="0" normalizeH="0" baseline="0" noProof="0">
                <a:ln>
                  <a:noFill/>
                </a:ln>
                <a:solidFill>
                  <a:prstClr val="black"/>
                </a:solidFill>
                <a:effectLst/>
                <a:uLnTx/>
                <a:uFillTx/>
                <a:latin typeface="Aptos" panose="020B0004020202020204" pitchFamily="34" charset="0"/>
                <a:cs typeface="Arial"/>
                <a:sym typeface="Arial"/>
              </a:rPr>
              <a:t>Now, our goal is to prioritize three of those resource inequities to investigate further in the next two meetings.</a:t>
            </a:r>
            <a:br>
              <a:rPr kumimoji="0" lang="en-US" sz="2000" b="1" i="0" u="none" strike="noStrike" kern="1200" cap="none" spc="0" normalizeH="0" baseline="0" noProof="0">
                <a:ln>
                  <a:noFill/>
                </a:ln>
                <a:solidFill>
                  <a:prstClr val="black"/>
                </a:solidFill>
                <a:effectLst/>
                <a:uLnTx/>
                <a:uFillTx/>
                <a:latin typeface="Aptos" panose="020B0004020202020204" pitchFamily="34" charset="0"/>
                <a:cs typeface="Arial"/>
                <a:sym typeface="Arial"/>
              </a:rPr>
            </a:br>
            <a:endParaRPr kumimoji="0" lang="en-US" sz="900" b="1" i="0" u="none" strike="noStrike" kern="1200" cap="none" spc="0" normalizeH="0" baseline="0" noProof="0">
              <a:ln>
                <a:noFill/>
              </a:ln>
              <a:solidFill>
                <a:prstClr val="black"/>
              </a:solidFill>
              <a:effectLst/>
              <a:uLnTx/>
              <a:uFillTx/>
              <a:latin typeface="Aptos" panose="020B0004020202020204" pitchFamily="34" charset="0"/>
              <a:cs typeface="Arial"/>
              <a:sym typeface="Arial"/>
            </a:endParaRPr>
          </a:p>
          <a:p>
            <a:pPr marL="0" marR="0" lvl="0" indent="0" algn="l" defTabSz="914400" rtl="0" eaLnBrk="1" fontAlgn="base" latinLnBrk="0" hangingPunct="1">
              <a:lnSpc>
                <a:spcPct val="100000"/>
              </a:lnSpc>
              <a:spcBef>
                <a:spcPts val="0"/>
              </a:spcBef>
              <a:spcAft>
                <a:spcPts val="1200"/>
              </a:spcAft>
              <a:buClr>
                <a:srgbClr val="000000"/>
              </a:buClr>
              <a:buSzTx/>
              <a:buFont typeface="Arial"/>
              <a:buNone/>
              <a:tabLst/>
              <a:defRPr/>
            </a:pPr>
            <a:r>
              <a:rPr kumimoji="0" lang="en-US" sz="2000" b="0" i="0" u="none" strike="noStrike" kern="1200" cap="none" spc="0" normalizeH="0" baseline="0" noProof="0">
                <a:ln>
                  <a:noFill/>
                </a:ln>
                <a:solidFill>
                  <a:prstClr val="black"/>
                </a:solidFill>
                <a:effectLst/>
                <a:uLnTx/>
                <a:uFillTx/>
                <a:latin typeface="Aptos" panose="020B0004020202020204" pitchFamily="34" charset="0"/>
                <a:cs typeface="Arial"/>
                <a:sym typeface="Arial"/>
              </a:rPr>
              <a:t>(Or we can identify more, but we’ll need to extend our timing, as the default structure only supports discussion time for three.)</a:t>
            </a:r>
            <a:br>
              <a:rPr kumimoji="0" lang="en-US" sz="2000" b="0" i="0" u="none" strike="noStrike" kern="1200" cap="none" spc="0" normalizeH="0" baseline="0" noProof="0">
                <a:ln>
                  <a:noFill/>
                </a:ln>
                <a:solidFill>
                  <a:prstClr val="black"/>
                </a:solidFill>
                <a:effectLst/>
                <a:uLnTx/>
                <a:uFillTx/>
                <a:latin typeface="Aptos" panose="020B0004020202020204" pitchFamily="34" charset="0"/>
                <a:cs typeface="Arial"/>
                <a:sym typeface="Arial"/>
              </a:rPr>
            </a:br>
            <a:endParaRPr kumimoji="0" lang="en-US" sz="900" b="0" i="0" u="none" strike="noStrike" kern="1200" cap="none" spc="0" normalizeH="0" baseline="0" noProof="0">
              <a:ln>
                <a:noFill/>
              </a:ln>
              <a:solidFill>
                <a:prstClr val="black"/>
              </a:solidFill>
              <a:effectLst/>
              <a:uLnTx/>
              <a:uFillTx/>
              <a:latin typeface="Aptos" panose="020B0004020202020204" pitchFamily="34" charset="0"/>
              <a:cs typeface="Arial"/>
              <a:sym typeface="Arial"/>
            </a:endParaRPr>
          </a:p>
          <a:p>
            <a:pPr marL="0" marR="0" lvl="0" indent="0" algn="l" defTabSz="914400" rtl="0" eaLnBrk="1" fontAlgn="base" latinLnBrk="0" hangingPunct="1">
              <a:lnSpc>
                <a:spcPct val="100000"/>
              </a:lnSpc>
              <a:spcBef>
                <a:spcPts val="0"/>
              </a:spcBef>
              <a:spcAft>
                <a:spcPts val="1200"/>
              </a:spcAft>
              <a:buClr>
                <a:srgbClr val="000000"/>
              </a:buClr>
              <a:buSzTx/>
              <a:buFont typeface="Arial"/>
              <a:buNone/>
              <a:tabLst/>
              <a:defRPr/>
            </a:pPr>
            <a:r>
              <a:rPr kumimoji="0" lang="en-US" sz="2000" b="1" i="0" u="none" strike="noStrike" kern="1200" cap="none" spc="0" normalizeH="0" baseline="0" noProof="0">
                <a:ln>
                  <a:noFill/>
                </a:ln>
                <a:solidFill>
                  <a:srgbClr val="000000"/>
                </a:solidFill>
                <a:effectLst/>
                <a:uLnTx/>
                <a:uFillTx/>
                <a:latin typeface="Aptos" panose="020B0004020202020204" pitchFamily="34" charset="0"/>
                <a:cs typeface="Arial"/>
                <a:sym typeface="Arial"/>
              </a:rPr>
              <a:t>Considerations to help with prioritization:</a:t>
            </a:r>
          </a:p>
          <a:p>
            <a:pPr marL="457200" marR="0" lvl="0" indent="-457200" algn="l" defTabSz="914400" rtl="0" eaLnBrk="1" fontAlgn="base" latinLnBrk="0" hangingPunct="1">
              <a:lnSpc>
                <a:spcPct val="100000"/>
              </a:lnSpc>
              <a:spcBef>
                <a:spcPts val="0"/>
              </a:spcBef>
              <a:spcAft>
                <a:spcPts val="1200"/>
              </a:spcAft>
              <a:buClr>
                <a:srgbClr val="000000"/>
              </a:buClr>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ptos" panose="020B0004020202020204" pitchFamily="34" charset="0"/>
                <a:cs typeface="Arial"/>
                <a:sym typeface="Arial"/>
              </a:rPr>
              <a:t>What's most urgent to examine now? </a:t>
            </a:r>
          </a:p>
          <a:p>
            <a:pPr marL="457200" marR="0" lvl="0" indent="-457200" algn="l" defTabSz="914400" rtl="0" eaLnBrk="1" fontAlgn="base" latinLnBrk="0" hangingPunct="1">
              <a:lnSpc>
                <a:spcPct val="100000"/>
              </a:lnSpc>
              <a:spcBef>
                <a:spcPts val="0"/>
              </a:spcBef>
              <a:spcAft>
                <a:spcPts val="1200"/>
              </a:spcAft>
              <a:buClr>
                <a:srgbClr val="000000"/>
              </a:buClr>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ptos" panose="020B0004020202020204" pitchFamily="34" charset="0"/>
                <a:cs typeface="Arial"/>
                <a:sym typeface="Arial"/>
              </a:rPr>
              <a:t>Which inequities tie most directly to our school’s vision for student and teacher success?</a:t>
            </a:r>
          </a:p>
        </p:txBody>
      </p:sp>
      <p:pic>
        <p:nvPicPr>
          <p:cNvPr id="10" name="Picture 9">
            <a:extLst>
              <a:ext uri="{FF2B5EF4-FFF2-40B4-BE49-F238E27FC236}">
                <a16:creationId xmlns:a16="http://schemas.microsoft.com/office/drawing/2014/main" id="{504CA9EA-367C-4C80-C401-80C131C16FAB}"/>
              </a:ext>
            </a:extLst>
          </p:cNvPr>
          <p:cNvPicPr>
            <a:picLocks noChangeAspect="1"/>
          </p:cNvPicPr>
          <p:nvPr/>
        </p:nvPicPr>
        <p:blipFill>
          <a:blip r:embed="rId5"/>
          <a:srcRect l="34817" t="10265" r="22747" b="3339"/>
          <a:stretch/>
        </p:blipFill>
        <p:spPr>
          <a:xfrm>
            <a:off x="8111535" y="1313732"/>
            <a:ext cx="4080465" cy="5544268"/>
          </a:xfrm>
          <a:prstGeom prst="rect">
            <a:avLst/>
          </a:prstGeom>
        </p:spPr>
      </p:pic>
    </p:spTree>
    <p:extLst>
      <p:ext uri="{BB962C8B-B14F-4D97-AF65-F5344CB8AC3E}">
        <p14:creationId xmlns:p14="http://schemas.microsoft.com/office/powerpoint/2010/main" val="29490355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5EB0E-20C2-47BC-68FB-BBD23829A550}"/>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5AB3DD29-6C13-EE1A-BCF3-5DD0301EBD5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3" name="think-cell data - do not delete" hidden="1">
                        <a:extLst>
                          <a:ext uri="{FF2B5EF4-FFF2-40B4-BE49-F238E27FC236}">
                            <a16:creationId xmlns:a16="http://schemas.microsoft.com/office/drawing/2014/main" id="{5AB3DD29-6C13-EE1A-BCF3-5DD0301EBD5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C9C61EF7-0CB9-1BA0-FE6F-76F325227DF4}"/>
              </a:ext>
            </a:extLst>
          </p:cNvPr>
          <p:cNvSpPr txBox="1"/>
          <p:nvPr/>
        </p:nvSpPr>
        <p:spPr>
          <a:xfrm>
            <a:off x="2613753" y="2048568"/>
            <a:ext cx="2093975" cy="1200329"/>
          </a:xfrm>
          <a:prstGeom prst="rect">
            <a:avLst/>
          </a:prstGeom>
          <a:solidFill>
            <a:schemeClr val="accent4">
              <a:lumMod val="20000"/>
              <a:lumOff val="80000"/>
            </a:schemeClr>
          </a:solidFill>
        </p:spPr>
        <p:txBody>
          <a:bodyPr wrap="square" lIns="182880" rIns="9144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Meetings 2 &amp;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Review and Prioritize Key Inequities</a:t>
            </a:r>
          </a:p>
        </p:txBody>
      </p:sp>
      <p:sp>
        <p:nvSpPr>
          <p:cNvPr id="56" name="TextBox 55">
            <a:extLst>
              <a:ext uri="{FF2B5EF4-FFF2-40B4-BE49-F238E27FC236}">
                <a16:creationId xmlns:a16="http://schemas.microsoft.com/office/drawing/2014/main" id="{23EFD602-38F4-EBC0-85C4-7000134CBD81}"/>
              </a:ext>
            </a:extLst>
          </p:cNvPr>
          <p:cNvSpPr txBox="1"/>
          <p:nvPr/>
        </p:nvSpPr>
        <p:spPr>
          <a:xfrm>
            <a:off x="2612513" y="3293420"/>
            <a:ext cx="2091989" cy="2824174"/>
          </a:xfrm>
          <a:prstGeom prst="rect">
            <a:avLst/>
          </a:prstGeom>
          <a:noFill/>
          <a:ln w="28575">
            <a:solidFill>
              <a:schemeClr val="accent4">
                <a:lumMod val="20000"/>
                <a:lumOff val="80000"/>
              </a:schemeClr>
            </a:solidFill>
          </a:ln>
        </p:spPr>
        <p:txBody>
          <a:bodyPr wrap="square" lIns="182880" tIns="182880" rIns="91440" bIns="45720" rtlCol="0" anchor="t">
            <a:no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Explore 10 common resource inequities</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Discuss the degree to which each resource inequity might be occurring in our school</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Prioritize 3 inequities to assess further as a team</a:t>
            </a:r>
          </a:p>
        </p:txBody>
      </p:sp>
      <p:sp>
        <p:nvSpPr>
          <p:cNvPr id="5" name="TextBox 4">
            <a:extLst>
              <a:ext uri="{FF2B5EF4-FFF2-40B4-BE49-F238E27FC236}">
                <a16:creationId xmlns:a16="http://schemas.microsoft.com/office/drawing/2014/main" id="{02DFC5CB-B6DE-D07F-A359-76397AE59FF9}"/>
              </a:ext>
            </a:extLst>
          </p:cNvPr>
          <p:cNvSpPr txBox="1"/>
          <p:nvPr/>
        </p:nvSpPr>
        <p:spPr>
          <a:xfrm>
            <a:off x="5050004" y="2047721"/>
            <a:ext cx="2091989" cy="1200329"/>
          </a:xfrm>
          <a:prstGeom prst="rect">
            <a:avLst/>
          </a:prstGeom>
          <a:solidFill>
            <a:schemeClr val="bg2">
              <a:lumMod val="20000"/>
              <a:lumOff val="80000"/>
            </a:schemeClr>
          </a:solidFill>
          <a:ln>
            <a:noFill/>
            <a:prstDash val="lgDash"/>
          </a:ln>
        </p:spPr>
        <p:txBody>
          <a:bodyPr wrap="square" lIns="182880" rIns="9144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Asynchronous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Data Collection</a:t>
            </a:r>
          </a:p>
        </p:txBody>
      </p:sp>
      <p:sp>
        <p:nvSpPr>
          <p:cNvPr id="57" name="TextBox 56">
            <a:extLst>
              <a:ext uri="{FF2B5EF4-FFF2-40B4-BE49-F238E27FC236}">
                <a16:creationId xmlns:a16="http://schemas.microsoft.com/office/drawing/2014/main" id="{AA94A31D-365B-714C-810F-22F6526CF014}"/>
              </a:ext>
            </a:extLst>
          </p:cNvPr>
          <p:cNvSpPr txBox="1"/>
          <p:nvPr/>
        </p:nvSpPr>
        <p:spPr>
          <a:xfrm>
            <a:off x="5048516" y="3293421"/>
            <a:ext cx="2091989" cy="2824172"/>
          </a:xfrm>
          <a:prstGeom prst="rect">
            <a:avLst/>
          </a:prstGeom>
          <a:noFill/>
          <a:ln w="12700">
            <a:solidFill>
              <a:schemeClr val="bg2">
                <a:lumMod val="40000"/>
                <a:lumOff val="60000"/>
              </a:schemeClr>
            </a:solidFill>
            <a:prstDash val="lgDash"/>
          </a:ln>
        </p:spPr>
        <p:txBody>
          <a:bodyPr wrap="square" lIns="182880" tIns="182880" rIns="91440" bIns="45720" rtlCol="0" anchor="t">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400" b="1" i="0" u="none" strike="noStrike" kern="1200" cap="none" spc="0" normalizeH="0" baseline="0" noProof="0">
                <a:ln>
                  <a:noFill/>
                </a:ln>
                <a:solidFill>
                  <a:prstClr val="black"/>
                </a:solidFill>
                <a:effectLst/>
                <a:uLnTx/>
                <a:uFillTx/>
                <a:latin typeface="Aptos" panose="020B0004020202020204" pitchFamily="34" charset="0"/>
                <a:ea typeface="+mn-ea"/>
                <a:cs typeface="+mn-cs"/>
              </a:rPr>
              <a:t>Before the next meeting</a:t>
            </a: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a:t>
            </a:r>
          </a:p>
          <a:p>
            <a:pPr marL="102870" marR="0" lvl="0" indent="-10287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Our team facilitator will source relevant qualitative and quantitative data related to our priority resource inequities</a:t>
            </a:r>
          </a:p>
        </p:txBody>
      </p:sp>
      <p:sp>
        <p:nvSpPr>
          <p:cNvPr id="6" name="TextBox 5">
            <a:extLst>
              <a:ext uri="{FF2B5EF4-FFF2-40B4-BE49-F238E27FC236}">
                <a16:creationId xmlns:a16="http://schemas.microsoft.com/office/drawing/2014/main" id="{BF2FB2C1-2EDC-D3A6-A1E4-13B637FE77D8}"/>
              </a:ext>
            </a:extLst>
          </p:cNvPr>
          <p:cNvSpPr txBox="1"/>
          <p:nvPr/>
        </p:nvSpPr>
        <p:spPr>
          <a:xfrm>
            <a:off x="7484269" y="2048568"/>
            <a:ext cx="2093975" cy="1200329"/>
          </a:xfrm>
          <a:prstGeom prst="rect">
            <a:avLst/>
          </a:prstGeom>
          <a:solidFill>
            <a:schemeClr val="accent4">
              <a:lumMod val="20000"/>
              <a:lumOff val="80000"/>
            </a:schemeClr>
          </a:solidFill>
        </p:spPr>
        <p:txBody>
          <a:bodyPr wrap="square" lIns="182880" tIns="45720" rIns="91440" bIns="4572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Meetings 4 &amp; 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Meaning Making and Action Planning</a:t>
            </a:r>
          </a:p>
        </p:txBody>
      </p:sp>
      <p:sp>
        <p:nvSpPr>
          <p:cNvPr id="58" name="TextBox 57">
            <a:extLst>
              <a:ext uri="{FF2B5EF4-FFF2-40B4-BE49-F238E27FC236}">
                <a16:creationId xmlns:a16="http://schemas.microsoft.com/office/drawing/2014/main" id="{4B6A214F-2E56-5819-1B00-ED72BEB0458C}"/>
              </a:ext>
            </a:extLst>
          </p:cNvPr>
          <p:cNvSpPr txBox="1"/>
          <p:nvPr/>
        </p:nvSpPr>
        <p:spPr>
          <a:xfrm>
            <a:off x="7484519" y="3293420"/>
            <a:ext cx="2091989" cy="2824172"/>
          </a:xfrm>
          <a:prstGeom prst="rect">
            <a:avLst/>
          </a:prstGeom>
          <a:solidFill>
            <a:schemeClr val="bg1"/>
          </a:solidFill>
          <a:ln w="28575">
            <a:solidFill>
              <a:schemeClr val="accent4">
                <a:lumMod val="20000"/>
                <a:lumOff val="80000"/>
              </a:schemeClr>
            </a:solidFill>
          </a:ln>
        </p:spPr>
        <p:txBody>
          <a:bodyPr wrap="square" lIns="182880" tIns="182880" rIns="91440" bIns="45720" rtlCol="0" anchor="t">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400" b="1" i="0" u="none" strike="noStrike" kern="1200" cap="none" spc="0" normalizeH="0" baseline="0" noProof="0">
                <a:ln>
                  <a:noFill/>
                </a:ln>
                <a:solidFill>
                  <a:prstClr val="black"/>
                </a:solidFill>
                <a:effectLst/>
                <a:uLnTx/>
                <a:uFillTx/>
                <a:latin typeface="Aptos" panose="020B0004020202020204" pitchFamily="34" charset="0"/>
                <a:ea typeface="+mn-ea"/>
                <a:cs typeface="+mn-cs"/>
              </a:rPr>
              <a:t>In the next meeting</a:t>
            </a: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a:t>
            </a:r>
          </a:p>
          <a:p>
            <a:pPr marL="102870" marR="0" lvl="0" indent="-10287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Dive into 2 priority resource inequities with our own data</a:t>
            </a:r>
          </a:p>
          <a:p>
            <a:pPr marL="102870" marR="0" lvl="0" indent="-10287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Discuss trends and underlying factors</a:t>
            </a:r>
          </a:p>
          <a:p>
            <a:pPr marL="102870" marR="0" lvl="0" indent="-10287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Identify and align on actions and next steps</a:t>
            </a:r>
          </a:p>
        </p:txBody>
      </p:sp>
      <p:sp>
        <p:nvSpPr>
          <p:cNvPr id="8" name="Slide Number Placeholder 7">
            <a:extLst>
              <a:ext uri="{FF2B5EF4-FFF2-40B4-BE49-F238E27FC236}">
                <a16:creationId xmlns:a16="http://schemas.microsoft.com/office/drawing/2014/main" id="{2E33AED8-1B36-C088-F024-FDD352E4F2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20" name="Rectangle 19">
            <a:extLst>
              <a:ext uri="{FF2B5EF4-FFF2-40B4-BE49-F238E27FC236}">
                <a16:creationId xmlns:a16="http://schemas.microsoft.com/office/drawing/2014/main" id="{6E031181-F68A-ADDE-9139-9448D9076C98}"/>
              </a:ext>
            </a:extLst>
          </p:cNvPr>
          <p:cNvSpPr/>
          <p:nvPr/>
        </p:nvSpPr>
        <p:spPr>
          <a:xfrm>
            <a:off x="9920522" y="3293421"/>
            <a:ext cx="2091989" cy="2824171"/>
          </a:xfrm>
          <a:prstGeom prst="rect">
            <a:avLst/>
          </a:prstGeom>
          <a:noFill/>
          <a:ln>
            <a:solidFill>
              <a:schemeClr val="bg2">
                <a:lumMod val="40000"/>
                <a:lumOff val="6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lIns="182880" tIns="182880" rIns="91440" bIns="45720" rtlCol="0" anchor="t" anchorCtr="0"/>
          <a:lstStyle/>
          <a:p>
            <a:pPr marL="0" marR="0" lvl="0" indent="0" algn="l" defTabSz="844550" rtl="0" eaLnBrk="1" fontAlgn="auto" latinLnBrk="0" hangingPunct="1">
              <a:lnSpc>
                <a:spcPct val="90000"/>
              </a:lnSpc>
              <a:spcBef>
                <a:spcPct val="0"/>
              </a:spcBef>
              <a:spcAft>
                <a:spcPts val="1800"/>
              </a:spcAft>
              <a:buClrTx/>
              <a:buSzTx/>
              <a:buFontTx/>
              <a:buNone/>
              <a:tabLst/>
              <a:defRPr/>
            </a:pP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Work together to implement action steps and measure success</a:t>
            </a:r>
          </a:p>
          <a:p>
            <a:pPr marL="0" marR="0" lvl="0" indent="0" algn="l" defTabSz="844550" rtl="0" eaLnBrk="1" fontAlgn="auto" latinLnBrk="0" hangingPunct="1">
              <a:lnSpc>
                <a:spcPct val="90000"/>
              </a:lnSpc>
              <a:spcBef>
                <a:spcPct val="0"/>
              </a:spcBef>
              <a:spcAft>
                <a:spcPts val="1800"/>
              </a:spcAft>
              <a:buClrTx/>
              <a:buSzTx/>
              <a:buFontTx/>
              <a:buNone/>
              <a:tabLst/>
              <a:defRPr/>
            </a:pP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At any point, </a:t>
            </a:r>
            <a:b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b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restart this process at Meeting 2 to reevaluate/</a:t>
            </a:r>
            <a:b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b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reprioritize resource inequities</a:t>
            </a:r>
          </a:p>
        </p:txBody>
      </p:sp>
      <p:sp>
        <p:nvSpPr>
          <p:cNvPr id="21" name="Rectangle 20">
            <a:extLst>
              <a:ext uri="{FF2B5EF4-FFF2-40B4-BE49-F238E27FC236}">
                <a16:creationId xmlns:a16="http://schemas.microsoft.com/office/drawing/2014/main" id="{64229094-4AAC-BCC4-2E27-7A1EAD3467F5}"/>
              </a:ext>
            </a:extLst>
          </p:cNvPr>
          <p:cNvSpPr/>
          <p:nvPr/>
        </p:nvSpPr>
        <p:spPr>
          <a:xfrm>
            <a:off x="9920522" y="2047721"/>
            <a:ext cx="2093975" cy="1200329"/>
          </a:xfrm>
          <a:prstGeom prst="rect">
            <a:avLst/>
          </a:prstGeom>
          <a:solidFill>
            <a:schemeClr val="bg2">
              <a:lumMod val="20000"/>
              <a:lumOff val="80000"/>
            </a:schemeClr>
          </a:solidFill>
          <a:ln>
            <a:noFill/>
            <a:prstDash val="lgDash"/>
          </a:ln>
        </p:spPr>
        <p:style>
          <a:lnRef idx="2">
            <a:schemeClr val="accent1">
              <a:shade val="15000"/>
            </a:schemeClr>
          </a:lnRef>
          <a:fillRef idx="1">
            <a:schemeClr val="accent1"/>
          </a:fillRef>
          <a:effectRef idx="0">
            <a:schemeClr val="accent1"/>
          </a:effectRef>
          <a:fontRef idx="minor">
            <a:schemeClr val="lt1"/>
          </a:fontRef>
        </p:style>
        <p:txBody>
          <a:bodyPr lIns="182880" rtlCol="0" anchor="ctr" anchorCtr="0"/>
          <a:lstStyle/>
          <a:p>
            <a:pPr marL="0" marR="0" lvl="0" indent="0" algn="l" defTabSz="84455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a:ln/>
                <a:solidFill>
                  <a:prstClr val="black"/>
                </a:solidFill>
                <a:effectLst/>
                <a:uLnTx/>
                <a:uFillTx/>
                <a:latin typeface="Aptos" panose="020B0004020202020204" pitchFamily="34" charset="0"/>
                <a:ea typeface="+mn-ea"/>
                <a:cs typeface="+mn-cs"/>
              </a:rPr>
              <a:t>Ongoing</a:t>
            </a:r>
            <a:br>
              <a:rPr kumimoji="0" lang="en-US" sz="2000" b="1" i="0" u="none" strike="noStrike" kern="1200" cap="none" spc="0" normalizeH="0" baseline="0" noProof="0">
                <a:ln/>
                <a:solidFill>
                  <a:prstClr val="black"/>
                </a:solidFill>
                <a:effectLst/>
                <a:uLnTx/>
                <a:uFillTx/>
                <a:latin typeface="Aptos" panose="020B0004020202020204" pitchFamily="34" charset="0"/>
                <a:ea typeface="+mn-ea"/>
                <a:cs typeface="+mn-cs"/>
              </a:rPr>
            </a:b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Implementation </a:t>
            </a:r>
            <a:b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b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and Evaluation</a:t>
            </a:r>
            <a:endParaRPr kumimoji="0" lang="en-US" sz="1400" b="1" i="0" u="none" strike="noStrike" kern="1200" cap="none" spc="0" normalizeH="0" baseline="0" noProof="0">
              <a:ln/>
              <a:solidFill>
                <a:prstClr val="black"/>
              </a:solidFill>
              <a:effectLst/>
              <a:uLnTx/>
              <a:uFillTx/>
              <a:latin typeface="Aptos" panose="020B0004020202020204" pitchFamily="34" charset="0"/>
              <a:ea typeface="+mn-ea"/>
              <a:cs typeface="+mn-cs"/>
            </a:endParaRPr>
          </a:p>
        </p:txBody>
      </p:sp>
      <p:sp>
        <p:nvSpPr>
          <p:cNvPr id="7" name="TextBox 6">
            <a:extLst>
              <a:ext uri="{FF2B5EF4-FFF2-40B4-BE49-F238E27FC236}">
                <a16:creationId xmlns:a16="http://schemas.microsoft.com/office/drawing/2014/main" id="{199E792D-0C04-BD85-B9DE-8793B4E6C441}"/>
              </a:ext>
            </a:extLst>
          </p:cNvPr>
          <p:cNvSpPr txBox="1"/>
          <p:nvPr/>
        </p:nvSpPr>
        <p:spPr>
          <a:xfrm>
            <a:off x="177502" y="3293420"/>
            <a:ext cx="2090997" cy="2824173"/>
          </a:xfrm>
          <a:prstGeom prst="rect">
            <a:avLst/>
          </a:prstGeom>
          <a:noFill/>
          <a:ln w="28575">
            <a:solidFill>
              <a:schemeClr val="accent4">
                <a:lumMod val="20000"/>
                <a:lumOff val="80000"/>
              </a:schemeClr>
            </a:solidFill>
          </a:ln>
        </p:spPr>
        <p:txBody>
          <a:bodyPr wrap="square" lIns="182880" tIns="182880" rIns="91440" bIns="45720" rtlCol="0" anchor="t">
            <a:no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ptos" panose="020B0004020202020204" pitchFamily="34" charset="0"/>
                <a:ea typeface="+mn-ea"/>
                <a:cs typeface="+mn-cs"/>
              </a:rPr>
              <a:t>Understand resource equity and why it matters</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ptos" panose="020B0004020202020204" pitchFamily="34" charset="0"/>
                <a:ea typeface="+mn-ea"/>
                <a:cs typeface="+mn-cs"/>
              </a:rPr>
              <a:t>Decide if this process is right for our school</a:t>
            </a:r>
          </a:p>
        </p:txBody>
      </p:sp>
      <p:sp>
        <p:nvSpPr>
          <p:cNvPr id="2" name="TextBox 1">
            <a:extLst>
              <a:ext uri="{FF2B5EF4-FFF2-40B4-BE49-F238E27FC236}">
                <a16:creationId xmlns:a16="http://schemas.microsoft.com/office/drawing/2014/main" id="{4AB8BF83-AAF8-0F5B-2BB7-5594B3062B1F}"/>
              </a:ext>
            </a:extLst>
          </p:cNvPr>
          <p:cNvSpPr txBox="1"/>
          <p:nvPr/>
        </p:nvSpPr>
        <p:spPr>
          <a:xfrm>
            <a:off x="177502" y="2047721"/>
            <a:ext cx="2093975" cy="1200328"/>
          </a:xfrm>
          <a:prstGeom prst="rect">
            <a:avLst/>
          </a:prstGeom>
          <a:solidFill>
            <a:schemeClr val="accent4">
              <a:lumMod val="20000"/>
              <a:lumOff val="80000"/>
            </a:schemeClr>
          </a:solidFill>
        </p:spPr>
        <p:txBody>
          <a:bodyPr wrap="square" lIns="182880" rIns="9144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Meeting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Introduction to Resource Equity</a:t>
            </a:r>
          </a:p>
        </p:txBody>
      </p:sp>
      <p:grpSp>
        <p:nvGrpSpPr>
          <p:cNvPr id="22" name="Group 21">
            <a:extLst>
              <a:ext uri="{FF2B5EF4-FFF2-40B4-BE49-F238E27FC236}">
                <a16:creationId xmlns:a16="http://schemas.microsoft.com/office/drawing/2014/main" id="{4F3F3D4E-C51D-C9E5-5351-546152F9770F}"/>
              </a:ext>
            </a:extLst>
          </p:cNvPr>
          <p:cNvGrpSpPr/>
          <p:nvPr/>
        </p:nvGrpSpPr>
        <p:grpSpPr>
          <a:xfrm>
            <a:off x="445882" y="5365718"/>
            <a:ext cx="1564912" cy="347574"/>
            <a:chOff x="253918" y="3418611"/>
            <a:chExt cx="1564912" cy="347574"/>
          </a:xfrm>
        </p:grpSpPr>
        <p:sp>
          <p:nvSpPr>
            <p:cNvPr id="23" name="Star: 5 Points 40">
              <a:extLst>
                <a:ext uri="{FF2B5EF4-FFF2-40B4-BE49-F238E27FC236}">
                  <a16:creationId xmlns:a16="http://schemas.microsoft.com/office/drawing/2014/main" id="{47440021-8EA7-8D3C-9D01-610226F2FB90}"/>
                </a:ext>
              </a:extLst>
            </p:cNvPr>
            <p:cNvSpPr/>
            <p:nvPr/>
          </p:nvSpPr>
          <p:spPr>
            <a:xfrm>
              <a:off x="253918" y="3418611"/>
              <a:ext cx="309390" cy="305794"/>
            </a:xfrm>
            <a:prstGeom prst="star5">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7E153B88-E166-844C-7E2B-CD8C01683AC2}"/>
                </a:ext>
              </a:extLst>
            </p:cNvPr>
            <p:cNvSpPr txBox="1"/>
            <p:nvPr/>
          </p:nvSpPr>
          <p:spPr>
            <a:xfrm>
              <a:off x="568295" y="3427631"/>
              <a:ext cx="125053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3057"/>
                  </a:solidFill>
                  <a:effectLst/>
                  <a:uLnTx/>
                  <a:uFillTx/>
                  <a:latin typeface="Aptos" panose="020B0004020202020204" pitchFamily="34" charset="0"/>
                  <a:ea typeface="+mn-ea"/>
                  <a:cs typeface="+mn-cs"/>
                </a:rPr>
                <a:t>We’re here!</a:t>
              </a:r>
            </a:p>
          </p:txBody>
        </p:sp>
      </p:grpSp>
      <p:pic>
        <p:nvPicPr>
          <p:cNvPr id="32" name="Picture 31">
            <a:extLst>
              <a:ext uri="{FF2B5EF4-FFF2-40B4-BE49-F238E27FC236}">
                <a16:creationId xmlns:a16="http://schemas.microsoft.com/office/drawing/2014/main" id="{9FD31214-F5D9-A3C2-18BE-749B181C9CFD}"/>
              </a:ext>
            </a:extLst>
          </p:cNvPr>
          <p:cNvPicPr>
            <a:picLocks noChangeAspect="1"/>
          </p:cNvPicPr>
          <p:nvPr/>
        </p:nvPicPr>
        <p:blipFill>
          <a:blip r:embed="rId6"/>
          <a:stretch>
            <a:fillRect/>
          </a:stretch>
        </p:blipFill>
        <p:spPr>
          <a:xfrm>
            <a:off x="2308645" y="2557643"/>
            <a:ext cx="290095" cy="155326"/>
          </a:xfrm>
          <a:prstGeom prst="rect">
            <a:avLst/>
          </a:prstGeom>
        </p:spPr>
      </p:pic>
      <p:pic>
        <p:nvPicPr>
          <p:cNvPr id="33" name="Picture 32">
            <a:extLst>
              <a:ext uri="{FF2B5EF4-FFF2-40B4-BE49-F238E27FC236}">
                <a16:creationId xmlns:a16="http://schemas.microsoft.com/office/drawing/2014/main" id="{C9265556-CD2E-EB6D-674B-2FDFF04F1B72}"/>
              </a:ext>
            </a:extLst>
          </p:cNvPr>
          <p:cNvPicPr>
            <a:picLocks noChangeAspect="1"/>
          </p:cNvPicPr>
          <p:nvPr/>
        </p:nvPicPr>
        <p:blipFill>
          <a:blip r:embed="rId6"/>
          <a:stretch>
            <a:fillRect/>
          </a:stretch>
        </p:blipFill>
        <p:spPr>
          <a:xfrm>
            <a:off x="4735154" y="2557643"/>
            <a:ext cx="290095" cy="155326"/>
          </a:xfrm>
          <a:prstGeom prst="rect">
            <a:avLst/>
          </a:prstGeom>
        </p:spPr>
      </p:pic>
      <p:pic>
        <p:nvPicPr>
          <p:cNvPr id="34" name="Picture 33">
            <a:extLst>
              <a:ext uri="{FF2B5EF4-FFF2-40B4-BE49-F238E27FC236}">
                <a16:creationId xmlns:a16="http://schemas.microsoft.com/office/drawing/2014/main" id="{8F473D4B-D2C0-38D5-832F-AC443DC1E0BB}"/>
              </a:ext>
            </a:extLst>
          </p:cNvPr>
          <p:cNvPicPr>
            <a:picLocks noChangeAspect="1"/>
          </p:cNvPicPr>
          <p:nvPr/>
        </p:nvPicPr>
        <p:blipFill>
          <a:blip r:embed="rId6"/>
          <a:stretch>
            <a:fillRect/>
          </a:stretch>
        </p:blipFill>
        <p:spPr>
          <a:xfrm>
            <a:off x="7161664" y="2557643"/>
            <a:ext cx="290095" cy="155326"/>
          </a:xfrm>
          <a:prstGeom prst="rect">
            <a:avLst/>
          </a:prstGeom>
        </p:spPr>
      </p:pic>
      <p:pic>
        <p:nvPicPr>
          <p:cNvPr id="36" name="Picture 35">
            <a:extLst>
              <a:ext uri="{FF2B5EF4-FFF2-40B4-BE49-F238E27FC236}">
                <a16:creationId xmlns:a16="http://schemas.microsoft.com/office/drawing/2014/main" id="{EA2647F5-9C76-74C1-2057-57C2A9A2B108}"/>
              </a:ext>
            </a:extLst>
          </p:cNvPr>
          <p:cNvPicPr>
            <a:picLocks noChangeAspect="1"/>
          </p:cNvPicPr>
          <p:nvPr/>
        </p:nvPicPr>
        <p:blipFill>
          <a:blip r:embed="rId6"/>
          <a:stretch>
            <a:fillRect/>
          </a:stretch>
        </p:blipFill>
        <p:spPr>
          <a:xfrm>
            <a:off x="9598810" y="2557643"/>
            <a:ext cx="290095" cy="155326"/>
          </a:xfrm>
          <a:prstGeom prst="rect">
            <a:avLst/>
          </a:prstGeom>
        </p:spPr>
      </p:pic>
      <p:sp>
        <p:nvSpPr>
          <p:cNvPr id="9" name="Rectangle 8">
            <a:extLst>
              <a:ext uri="{FF2B5EF4-FFF2-40B4-BE49-F238E27FC236}">
                <a16:creationId xmlns:a16="http://schemas.microsoft.com/office/drawing/2014/main" id="{A4F43B0E-F559-C356-9859-5CBF89632C21}"/>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2">
            <a:extLst>
              <a:ext uri="{FF2B5EF4-FFF2-40B4-BE49-F238E27FC236}">
                <a16:creationId xmlns:a16="http://schemas.microsoft.com/office/drawing/2014/main" id="{B10BD591-451A-2992-E857-2F5D13247FF5}"/>
              </a:ext>
            </a:extLst>
          </p:cNvPr>
          <p:cNvSpPr txBox="1">
            <a:spLocks/>
          </p:cNvSpPr>
          <p:nvPr/>
        </p:nvSpPr>
        <p:spPr>
          <a:xfrm>
            <a:off x="354775" y="45425"/>
            <a:ext cx="106394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ptos" panose="020B0004020202020204" pitchFamily="34" charset="0"/>
                <a:ea typeface="+mj-ea"/>
                <a:cs typeface="+mj-cs"/>
              </a:rPr>
              <a:t>Previewing our next meeting</a:t>
            </a:r>
          </a:p>
        </p:txBody>
      </p:sp>
      <p:sp>
        <p:nvSpPr>
          <p:cNvPr id="13" name="Rectangle 12">
            <a:extLst>
              <a:ext uri="{FF2B5EF4-FFF2-40B4-BE49-F238E27FC236}">
                <a16:creationId xmlns:a16="http://schemas.microsoft.com/office/drawing/2014/main" id="{72307E7D-BD2A-08FF-05EC-AF666EECCBA8}"/>
              </a:ext>
            </a:extLst>
          </p:cNvPr>
          <p:cNvSpPr/>
          <p:nvPr/>
        </p:nvSpPr>
        <p:spPr>
          <a:xfrm>
            <a:off x="95017" y="1812922"/>
            <a:ext cx="4920990" cy="4386710"/>
          </a:xfrm>
          <a:prstGeom prst="rect">
            <a:avLst/>
          </a:prstGeom>
          <a:solidFill>
            <a:schemeClr val="bg1">
              <a:alpha val="9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F3F47F2-3E03-C6DB-88FB-BE2B697B996E}"/>
              </a:ext>
            </a:extLst>
          </p:cNvPr>
          <p:cNvSpPr/>
          <p:nvPr/>
        </p:nvSpPr>
        <p:spPr>
          <a:xfrm>
            <a:off x="9599624" y="1782942"/>
            <a:ext cx="2488216" cy="4573408"/>
          </a:xfrm>
          <a:prstGeom prst="rect">
            <a:avLst/>
          </a:prstGeom>
          <a:solidFill>
            <a:schemeClr val="bg1">
              <a:alpha val="9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28145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1172C"/>
        </a:solidFill>
        <a:effectLst/>
      </p:bgPr>
    </p:bg>
    <p:spTree>
      <p:nvGrpSpPr>
        <p:cNvPr id="1" name="">
          <a:extLst>
            <a:ext uri="{FF2B5EF4-FFF2-40B4-BE49-F238E27FC236}">
              <a16:creationId xmlns:a16="http://schemas.microsoft.com/office/drawing/2014/main" id="{3E1108E0-1C36-01F8-A204-DBD4F2C4B45A}"/>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2C783150-58F0-4058-0FE9-AB1ECBB37FC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think-cell data - do not delete" hidden="1">
                        <a:extLst>
                          <a:ext uri="{FF2B5EF4-FFF2-40B4-BE49-F238E27FC236}">
                            <a16:creationId xmlns:a16="http://schemas.microsoft.com/office/drawing/2014/main" id="{2C783150-58F0-4058-0FE9-AB1ECBB37FC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0F9FE2B0-8AEC-EC95-816B-8707DECBAD97}"/>
              </a:ext>
            </a:extLst>
          </p:cNvPr>
          <p:cNvPicPr>
            <a:picLocks noGrp="1" noRot="1" noMove="1" noResize="1" noEditPoints="1" noAdjustHandles="1" noChangeArrowheads="1" noChangeShapeType="1" noCrop="1"/>
          </p:cNvPicPr>
          <p:nvPr/>
        </p:nvPicPr>
        <p:blipFill>
          <a:blip r:embed="rId6"/>
          <a:srcRect t="12237" b="31499"/>
          <a:stretch/>
        </p:blipFill>
        <p:spPr>
          <a:xfrm>
            <a:off x="0" y="0"/>
            <a:ext cx="12188952" cy="6858000"/>
          </a:xfrm>
          <a:prstGeom prst="rect">
            <a:avLst/>
          </a:prstGeom>
        </p:spPr>
      </p:pic>
      <p:sp>
        <p:nvSpPr>
          <p:cNvPr id="8" name="Title 1">
            <a:extLst>
              <a:ext uri="{FF2B5EF4-FFF2-40B4-BE49-F238E27FC236}">
                <a16:creationId xmlns:a16="http://schemas.microsoft.com/office/drawing/2014/main" id="{70BC330F-C7F3-C721-E3DB-3489B9717A2B}"/>
              </a:ext>
            </a:extLst>
          </p:cNvPr>
          <p:cNvSpPr txBox="1">
            <a:spLocks/>
          </p:cNvSpPr>
          <p:nvPr/>
        </p:nvSpPr>
        <p:spPr>
          <a:xfrm>
            <a:off x="3215280" y="1616682"/>
            <a:ext cx="5761440" cy="3624636"/>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800" b="1" i="0" u="none" strike="noStrike" kern="1200" cap="none" spc="0" normalizeH="0" baseline="0" noProof="0">
                <a:ln>
                  <a:noFill/>
                </a:ln>
                <a:solidFill>
                  <a:prstClr val="white"/>
                </a:solidFill>
                <a:effectLst/>
                <a:uLnTx/>
                <a:uFillTx/>
                <a:latin typeface="Aptos" panose="020B0004020202020204" pitchFamily="34" charset="0"/>
                <a:cs typeface="Arial"/>
                <a:sym typeface="Arial"/>
              </a:rPr>
              <a:t>Thank you!</a:t>
            </a:r>
          </a:p>
        </p:txBody>
      </p:sp>
      <p:sp>
        <p:nvSpPr>
          <p:cNvPr id="2" name="Slide Number Placeholder 1">
            <a:extLst>
              <a:ext uri="{FF2B5EF4-FFF2-40B4-BE49-F238E27FC236}">
                <a16:creationId xmlns:a16="http://schemas.microsoft.com/office/drawing/2014/main" id="{2389CBAC-2246-9FCA-C159-77D6C97CDA75}"/>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srgbClr val="888888"/>
                </a:solidFill>
                <a:effectLst/>
                <a:uLnTx/>
                <a:uFillTx/>
                <a:latin typeface="Arial Narrow"/>
                <a:sym typeface="Arial Narrow"/>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srgbClr val="888888"/>
              </a:solidFill>
              <a:effectLst/>
              <a:uLnTx/>
              <a:uFillTx/>
              <a:latin typeface="Arial Narrow"/>
              <a:sym typeface="Arial Narrow"/>
            </a:endParaRPr>
          </a:p>
        </p:txBody>
      </p:sp>
    </p:spTree>
    <p:extLst>
      <p:ext uri="{BB962C8B-B14F-4D97-AF65-F5344CB8AC3E}">
        <p14:creationId xmlns:p14="http://schemas.microsoft.com/office/powerpoint/2010/main" val="16535975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a:extLst>
            <a:ext uri="{FF2B5EF4-FFF2-40B4-BE49-F238E27FC236}">
              <a16:creationId xmlns:a16="http://schemas.microsoft.com/office/drawing/2014/main" id="{3E375C50-75A3-D698-FA0D-0C411651D4B8}"/>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B758928-2BA8-A2C2-1DEE-655ACC47E10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4" name="think-cell data - do not delete" hidden="1">
                        <a:extLst>
                          <a:ext uri="{FF2B5EF4-FFF2-40B4-BE49-F238E27FC236}">
                            <a16:creationId xmlns:a16="http://schemas.microsoft.com/office/drawing/2014/main" id="{8B758928-2BA8-A2C2-1DEE-655ACC47E10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C77B5290-5289-9D55-E1C1-71FF6DF72FBF}"/>
              </a:ext>
            </a:extLst>
          </p:cNvPr>
          <p:cNvSpPr txBox="1"/>
          <p:nvPr/>
        </p:nvSpPr>
        <p:spPr>
          <a:xfrm>
            <a:off x="5038725" y="332422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C52D4BB5-3332-207A-DF9C-61D446EA4F7B}"/>
              </a:ext>
            </a:extLst>
          </p:cNvPr>
          <p:cNvSpPr txBox="1"/>
          <p:nvPr/>
        </p:nvSpPr>
        <p:spPr>
          <a:xfrm>
            <a:off x="983796" y="1225610"/>
            <a:ext cx="9742116" cy="344709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a:noFill/>
                </a:ln>
                <a:solidFill>
                  <a:srgbClr val="002060"/>
                </a:solidFill>
                <a:effectLst/>
                <a:uLnTx/>
                <a:uFillTx/>
                <a:latin typeface="Aptos"/>
                <a:ea typeface="+mn-ea"/>
                <a:cs typeface="+mn-cs"/>
              </a:rPr>
              <a:t>Prework </a:t>
            </a:r>
            <a:r>
              <a:rPr kumimoji="0" lang="en-US" sz="8000" b="1" i="0" u="none" strike="noStrike" kern="1200" cap="none" spc="0" normalizeH="0" baseline="0" noProof="0">
                <a:ln>
                  <a:noFill/>
                </a:ln>
                <a:solidFill>
                  <a:srgbClr val="002060"/>
                </a:solidFill>
                <a:effectLst/>
                <a:uLnTx/>
                <a:uFillTx/>
                <a:latin typeface="Aptos"/>
                <a:ea typeface="+mn-ea"/>
                <a:cs typeface="+mn-cs"/>
              </a:rPr>
              <a:t>Before Meeting Four</a:t>
            </a:r>
            <a:endParaRPr kumimoji="0" lang="en-US" sz="13800" b="1" i="0" u="none" strike="noStrike" kern="1200" cap="none" spc="0" normalizeH="0" baseline="0" noProof="0">
              <a:ln>
                <a:noFill/>
              </a:ln>
              <a:solidFill>
                <a:srgbClr val="002060"/>
              </a:solidFill>
              <a:effectLst/>
              <a:uLnTx/>
              <a:uFillTx/>
              <a:latin typeface="Aptos" panose="020B0004020202020204" pitchFamily="34" charset="0"/>
              <a:ea typeface="+mn-ea"/>
              <a:cs typeface="+mn-cs"/>
            </a:endParaRPr>
          </a:p>
        </p:txBody>
      </p:sp>
      <p:sp>
        <p:nvSpPr>
          <p:cNvPr id="2" name="Slide Number Placeholder 1">
            <a:extLst>
              <a:ext uri="{FF2B5EF4-FFF2-40B4-BE49-F238E27FC236}">
                <a16:creationId xmlns:a16="http://schemas.microsoft.com/office/drawing/2014/main" id="{FDD5E4A0-4BB6-1EE3-BE78-9AFF4C0CAD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pic>
        <p:nvPicPr>
          <p:cNvPr id="6" name="Graphic 5" descr="Bookmark with solid fill">
            <a:extLst>
              <a:ext uri="{FF2B5EF4-FFF2-40B4-BE49-F238E27FC236}">
                <a16:creationId xmlns:a16="http://schemas.microsoft.com/office/drawing/2014/main" id="{7CC63F18-D3A6-F896-7BEF-27E044F21C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06188" y="-320633"/>
            <a:ext cx="1831069" cy="1977532"/>
          </a:xfrm>
          <a:prstGeom prst="rect">
            <a:avLst/>
          </a:prstGeom>
        </p:spPr>
      </p:pic>
    </p:spTree>
    <p:extLst>
      <p:ext uri="{BB962C8B-B14F-4D97-AF65-F5344CB8AC3E}">
        <p14:creationId xmlns:p14="http://schemas.microsoft.com/office/powerpoint/2010/main" val="1688476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a:extLst>
            <a:ext uri="{FF2B5EF4-FFF2-40B4-BE49-F238E27FC236}">
              <a16:creationId xmlns:a16="http://schemas.microsoft.com/office/drawing/2014/main" id="{89EC8FB6-50E0-0E8F-7A31-BE166A90BF0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A33E9721-D552-2518-3422-E4498C425A1D}"/>
              </a:ext>
            </a:extLst>
          </p:cNvPr>
          <p:cNvSpPr/>
          <p:nvPr/>
        </p:nvSpPr>
        <p:spPr>
          <a:xfrm>
            <a:off x="-4" y="0"/>
            <a:ext cx="12192003" cy="1313732"/>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think-cell data - do not delete" hidden="1">
            <a:extLst>
              <a:ext uri="{FF2B5EF4-FFF2-40B4-BE49-F238E27FC236}">
                <a16:creationId xmlns:a16="http://schemas.microsoft.com/office/drawing/2014/main" id="{3C2833E3-0412-8390-5898-E070C1ACBEC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4" name="think-cell data - do not delete" hidden="1">
                        <a:extLst>
                          <a:ext uri="{FF2B5EF4-FFF2-40B4-BE49-F238E27FC236}">
                            <a16:creationId xmlns:a16="http://schemas.microsoft.com/office/drawing/2014/main" id="{3C2833E3-0412-8390-5898-E070C1ACBEC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C7B1F94F-6186-93CC-DF6C-21F6981817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11" name="Title 1">
            <a:extLst>
              <a:ext uri="{FF2B5EF4-FFF2-40B4-BE49-F238E27FC236}">
                <a16:creationId xmlns:a16="http://schemas.microsoft.com/office/drawing/2014/main" id="{BBA7F92C-7AE4-D202-CB39-22A4FC60DCDB}"/>
              </a:ext>
            </a:extLst>
          </p:cNvPr>
          <p:cNvSpPr txBox="1">
            <a:spLocks/>
          </p:cNvSpPr>
          <p:nvPr/>
        </p:nvSpPr>
        <p:spPr>
          <a:xfrm>
            <a:off x="354775" y="266572"/>
            <a:ext cx="10154888"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en-US" sz="1200" b="1" i="0" u="none" strike="noStrike" kern="1200" cap="none" spc="100" normalizeH="0" baseline="0" noProof="0">
                <a:ln>
                  <a:noFill/>
                </a:ln>
                <a:solidFill>
                  <a:srgbClr val="003057"/>
                </a:solidFill>
                <a:effectLst/>
                <a:uLnTx/>
                <a:uFillTx/>
                <a:latin typeface="Aptos ExtraBold" panose="020B0004020202020204" pitchFamily="34" charset="0"/>
                <a:ea typeface="+mj-ea"/>
                <a:cs typeface="+mj-cs"/>
              </a:rPr>
              <a:t>NOTES FOR FACILITATORS </a:t>
            </a:r>
          </a:p>
          <a:p>
            <a:pPr marL="0" marR="0" lvl="0" indent="0" algn="l" defTabSz="914400" rtl="0" eaLnBrk="1" fontAlgn="auto" latinLnBrk="0" hangingPunct="1">
              <a:lnSpc>
                <a:spcPts val="2940"/>
              </a:lnSpc>
              <a:spcBef>
                <a:spcPts val="1200"/>
              </a:spcBef>
              <a:spcAft>
                <a:spcPts val="0"/>
              </a:spcAft>
              <a:buClrTx/>
              <a:buSzTx/>
              <a:buFontTx/>
              <a:buNone/>
              <a:tabLst/>
              <a:defRPr/>
            </a:pPr>
            <a:r>
              <a:rPr kumimoji="0" lang="en-US" sz="4000" b="1" i="0" u="none" strike="noStrike" kern="1200" cap="none" spc="0" normalizeH="0" baseline="0" noProof="0">
                <a:ln>
                  <a:noFill/>
                </a:ln>
                <a:solidFill>
                  <a:srgbClr val="003057"/>
                </a:solidFill>
                <a:effectLst/>
                <a:uLnTx/>
                <a:uFillTx/>
                <a:latin typeface="Aptos" panose="020B0004020202020204" pitchFamily="34" charset="0"/>
                <a:ea typeface="+mj-ea"/>
                <a:cs typeface="+mj-cs"/>
              </a:rPr>
              <a:t>Meeting One</a:t>
            </a:r>
            <a:endParaRPr kumimoji="0" lang="en-US" sz="4000" b="0" i="0" u="none" strike="noStrike" kern="1200" cap="none" spc="0" normalizeH="0" baseline="0" noProof="0">
              <a:ln>
                <a:noFill/>
              </a:ln>
              <a:solidFill>
                <a:srgbClr val="003057"/>
              </a:solidFill>
              <a:effectLst/>
              <a:uLnTx/>
              <a:uFillTx/>
              <a:latin typeface="Aptos Narrow" panose="020B0004020202020204" pitchFamily="34" charset="0"/>
              <a:ea typeface="+mj-ea"/>
              <a:cs typeface="+mj-cs"/>
            </a:endParaRPr>
          </a:p>
        </p:txBody>
      </p:sp>
      <p:sp>
        <p:nvSpPr>
          <p:cNvPr id="3" name="TextBox 2">
            <a:extLst>
              <a:ext uri="{FF2B5EF4-FFF2-40B4-BE49-F238E27FC236}">
                <a16:creationId xmlns:a16="http://schemas.microsoft.com/office/drawing/2014/main" id="{032B6694-1500-2C0D-EE9B-8C632FF4F593}"/>
              </a:ext>
            </a:extLst>
          </p:cNvPr>
          <p:cNvSpPr txBox="1"/>
          <p:nvPr/>
        </p:nvSpPr>
        <p:spPr>
          <a:xfrm>
            <a:off x="623021" y="1987113"/>
            <a:ext cx="5818876" cy="3221395"/>
          </a:xfrm>
          <a:prstGeom prst="rect">
            <a:avLst/>
          </a:prstGeom>
          <a:noFill/>
        </p:spPr>
        <p:txBody>
          <a:bodyPr wrap="square" lIns="91440" tIns="45720" rIns="91440" bIns="45720" anchor="t">
            <a:spAutoFit/>
          </a:bodyPr>
          <a:lstStyle/>
          <a:p>
            <a:pPr marL="0" marR="0" lvl="0" indent="0" algn="l" defTabSz="914400" rtl="0" eaLnBrk="1" fontAlgn="base" latinLnBrk="0" hangingPunct="1">
              <a:lnSpc>
                <a:spcPct val="100000"/>
              </a:lnSpc>
              <a:spcBef>
                <a:spcPts val="0"/>
              </a:spcBef>
              <a:spcAft>
                <a:spcPts val="40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a:ea typeface="+mn-ea"/>
                <a:cs typeface="+mn-cs"/>
              </a:rPr>
              <a:t>PREWORK: Before Meeting One</a:t>
            </a:r>
          </a:p>
          <a:p>
            <a:pPr marL="194310" marR="0" lvl="0" indent="-194310" algn="l" defTabSz="914400"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a:ea typeface="+mn-ea"/>
                <a:cs typeface="+mn-cs"/>
              </a:rPr>
              <a:t>Review all materials and edit the Meeting 1 slides where noted.</a:t>
            </a:r>
          </a:p>
          <a:p>
            <a:pPr marL="194310" marR="0" lvl="0" indent="-194310" algn="l" defTabSz="914400"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a:ea typeface="+mn-ea"/>
                <a:cs typeface="+mn-cs"/>
              </a:rPr>
              <a:t>Optional: Send </a:t>
            </a:r>
            <a:r>
              <a:rPr kumimoji="0" lang="en-US" sz="2000" b="1" i="0" u="none" strike="noStrike" kern="1200" cap="none" spc="0" normalizeH="0" baseline="0" noProof="0">
                <a:ln>
                  <a:noFill/>
                </a:ln>
                <a:solidFill>
                  <a:srgbClr val="003057"/>
                </a:solidFill>
                <a:effectLst/>
                <a:uLnTx/>
                <a:uFillTx/>
                <a:latin typeface="Aptos"/>
                <a:ea typeface="+mn-ea"/>
                <a:cs typeface="+mn-cs"/>
                <a:hlinkClick r:id="rId5"/>
              </a:rPr>
              <a:t>ARE's State of Resource Equity</a:t>
            </a:r>
            <a:r>
              <a:rPr kumimoji="0" lang="en-US" sz="2000" b="0" i="0" u="none" strike="noStrike" kern="1200" cap="none" spc="0" normalizeH="0" baseline="0" noProof="0">
                <a:ln>
                  <a:noFill/>
                </a:ln>
                <a:solidFill>
                  <a:prstClr val="black"/>
                </a:solidFill>
                <a:effectLst/>
                <a:uLnTx/>
                <a:uFillTx/>
                <a:latin typeface="Aptos"/>
                <a:ea typeface="+mn-ea"/>
                <a:cs typeface="+mn-cs"/>
              </a:rPr>
              <a:t> and Meeting 1 slide deck as optional prework for teams to review.</a:t>
            </a:r>
          </a:p>
          <a:p>
            <a:pPr marL="0" marR="0" lvl="0" indent="0" algn="l" defTabSz="914400" rtl="0" eaLnBrk="1" fontAlgn="base" latinLnBrk="0" hangingPunct="1">
              <a:lnSpc>
                <a:spcPct val="100000"/>
              </a:lnSpc>
              <a:spcBef>
                <a:spcPts val="160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a:ea typeface="+mn-ea"/>
                <a:cs typeface="+mn-cs"/>
              </a:rPr>
              <a:t>During Meeting One</a:t>
            </a:r>
          </a:p>
          <a:p>
            <a:pPr marL="194310" marR="0" lvl="0" indent="-194310" algn="l" defTabSz="914400"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a:ea typeface="+mn-ea"/>
                <a:cs typeface="+mn-cs"/>
              </a:rPr>
              <a:t>Identify a note-taker to help capture discussion/ideas.</a:t>
            </a:r>
          </a:p>
        </p:txBody>
      </p:sp>
      <p:pic>
        <p:nvPicPr>
          <p:cNvPr id="10" name="Picture 9" descr="A tablet on a table&#10;&#10;AI-generated content may be incorrect.">
            <a:extLst>
              <a:ext uri="{FF2B5EF4-FFF2-40B4-BE49-F238E27FC236}">
                <a16:creationId xmlns:a16="http://schemas.microsoft.com/office/drawing/2014/main" id="{7C0C4B66-175B-0BC8-13CC-9DC4EDB28B0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375160" y="1313732"/>
            <a:ext cx="4816839" cy="5544268"/>
          </a:xfrm>
          <a:prstGeom prst="rect">
            <a:avLst/>
          </a:prstGeom>
        </p:spPr>
      </p:pic>
    </p:spTree>
    <p:extLst>
      <p:ext uri="{BB962C8B-B14F-4D97-AF65-F5344CB8AC3E}">
        <p14:creationId xmlns:p14="http://schemas.microsoft.com/office/powerpoint/2010/main" val="714997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a:extLst>
            <a:ext uri="{FF2B5EF4-FFF2-40B4-BE49-F238E27FC236}">
              <a16:creationId xmlns:a16="http://schemas.microsoft.com/office/drawing/2014/main" id="{88DA21F9-EABC-60DF-96DA-80504F0394BD}"/>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D1A2C92E-8F59-D6A0-A1D5-3AF051E86E2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5" name="think-cell data - do not delete" hidden="1">
                        <a:extLst>
                          <a:ext uri="{FF2B5EF4-FFF2-40B4-BE49-F238E27FC236}">
                            <a16:creationId xmlns:a16="http://schemas.microsoft.com/office/drawing/2014/main" id="{D1A2C92E-8F59-D6A0-A1D5-3AF051E86E2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6EA49AE2-94E1-C832-9B99-867FB5B48AA0}"/>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srgbClr val="888888"/>
                </a:solidFill>
                <a:effectLst/>
                <a:uLnTx/>
                <a:uFillTx/>
                <a:latin typeface="Aptos" panose="020B0004020202020204" pitchFamily="34" charset="0"/>
                <a:sym typeface="Arial Narrow"/>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srgbClr val="888888"/>
              </a:solidFill>
              <a:effectLst/>
              <a:uLnTx/>
              <a:uFillTx/>
              <a:latin typeface="Aptos" panose="020B0004020202020204" pitchFamily="34" charset="0"/>
              <a:sym typeface="Arial Narrow"/>
            </a:endParaRPr>
          </a:p>
        </p:txBody>
      </p:sp>
      <p:sp>
        <p:nvSpPr>
          <p:cNvPr id="6" name="TextBox 5">
            <a:extLst>
              <a:ext uri="{FF2B5EF4-FFF2-40B4-BE49-F238E27FC236}">
                <a16:creationId xmlns:a16="http://schemas.microsoft.com/office/drawing/2014/main" id="{56DF5420-7911-B666-85D0-29629319C42A}"/>
              </a:ext>
            </a:extLst>
          </p:cNvPr>
          <p:cNvSpPr txBox="1"/>
          <p:nvPr/>
        </p:nvSpPr>
        <p:spPr>
          <a:xfrm>
            <a:off x="529939" y="6398717"/>
            <a:ext cx="11564448" cy="369332"/>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000000"/>
                </a:solidFill>
                <a:effectLst/>
                <a:uLnTx/>
                <a:uFillTx/>
                <a:latin typeface="Aptos" panose="020B0004020202020204" pitchFamily="34" charset="0"/>
                <a:ea typeface="+mn-ea"/>
                <a:cs typeface="+mn-cs"/>
              </a:rPr>
              <a:t>Optional but recommended: Send out the slides as optional prework for the team to review before Meetings 4 and 5.</a:t>
            </a:r>
            <a:endParaRPr kumimoji="0" lang="en-US" sz="2000" b="1" i="1"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sp>
        <p:nvSpPr>
          <p:cNvPr id="7" name="TextBox 6">
            <a:extLst>
              <a:ext uri="{FF2B5EF4-FFF2-40B4-BE49-F238E27FC236}">
                <a16:creationId xmlns:a16="http://schemas.microsoft.com/office/drawing/2014/main" id="{56F1D93B-A75E-D4DE-6D13-6A042654ABD2}"/>
              </a:ext>
            </a:extLst>
          </p:cNvPr>
          <p:cNvSpPr txBox="1"/>
          <p:nvPr/>
        </p:nvSpPr>
        <p:spPr>
          <a:xfrm>
            <a:off x="644239" y="1662916"/>
            <a:ext cx="10233311" cy="4616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Aptos" panose="020B0004020202020204" pitchFamily="34" charset="0"/>
                <a:ea typeface="+mn-ea"/>
                <a:cs typeface="+mn-cs"/>
              </a:rPr>
              <a:t>You’ll discuss two resource inequities during Meeting 4 and one during Meeting 5. The discussion for each inequity will begin with a look at your school’s data (which you’ll need to add in), followed by a related “discussion/action” slide (which we’ve already created for you—see the following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Aptos" panose="020B0004020202020204" pitchFamily="34" charset="0"/>
                <a:ea typeface="+mn-ea"/>
                <a:cs typeface="+mn-cs"/>
              </a:rPr>
              <a:t>Here’s what you need to do:</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100" b="0" i="0" u="none" strike="noStrike" kern="1200" cap="none" spc="0" normalizeH="0" baseline="0" noProof="0">
                <a:ln>
                  <a:noFill/>
                </a:ln>
                <a:solidFill>
                  <a:prstClr val="black"/>
                </a:solidFill>
                <a:effectLst/>
                <a:uLnTx/>
                <a:uFillTx/>
                <a:latin typeface="Aptos" panose="020B0004020202020204" pitchFamily="34" charset="0"/>
                <a:ea typeface="+mn-ea"/>
                <a:cs typeface="Arial"/>
                <a:sym typeface="Arial"/>
              </a:rPr>
              <a:t>In Meetings 4 and 5, you’ll see slide placeholders prompting you to insert relevant data from your school. Add that in! (This could be a screenshot of your own charts, bullet points with relevant data, or an adaptation of the data visuals used in this deck. Whatever data will best set up your team for discussion!)</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1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100" b="0" i="0" u="none" strike="noStrike" kern="1200" cap="none" spc="0" normalizeH="0" baseline="0" noProof="0">
                <a:ln>
                  <a:noFill/>
                </a:ln>
                <a:solidFill>
                  <a:prstClr val="black"/>
                </a:solidFill>
                <a:effectLst/>
                <a:uLnTx/>
                <a:uFillTx/>
                <a:latin typeface="Aptos" panose="020B0004020202020204" pitchFamily="34" charset="0"/>
                <a:ea typeface="+mn-ea"/>
                <a:cs typeface="+mn-cs"/>
              </a:rPr>
              <a:t>Scroll down in this Prework section to find the discussion/action slides for the three resource inequities you prioritized. Copy and paste them into Meetings 4 and 5 so they correspond with your data slide(s).</a:t>
            </a:r>
          </a:p>
        </p:txBody>
      </p:sp>
      <p:sp>
        <p:nvSpPr>
          <p:cNvPr id="8" name="Rectangle 7">
            <a:extLst>
              <a:ext uri="{FF2B5EF4-FFF2-40B4-BE49-F238E27FC236}">
                <a16:creationId xmlns:a16="http://schemas.microsoft.com/office/drawing/2014/main" id="{B65F60CB-589B-21EA-E077-116D9894A827}"/>
              </a:ext>
            </a:extLst>
          </p:cNvPr>
          <p:cNvSpPr/>
          <p:nvPr/>
        </p:nvSpPr>
        <p:spPr>
          <a:xfrm>
            <a:off x="-4" y="0"/>
            <a:ext cx="12192003" cy="1313732"/>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4">
            <a:extLst>
              <a:ext uri="{FF2B5EF4-FFF2-40B4-BE49-F238E27FC236}">
                <a16:creationId xmlns:a16="http://schemas.microsoft.com/office/drawing/2014/main" id="{AC899311-B38D-1F5A-DD59-DFDEDF7ACD6B}"/>
              </a:ext>
            </a:extLst>
          </p:cNvPr>
          <p:cNvSpPr txBox="1">
            <a:spLocks/>
          </p:cNvSpPr>
          <p:nvPr/>
        </p:nvSpPr>
        <p:spPr>
          <a:xfrm>
            <a:off x="240632" y="365126"/>
            <a:ext cx="10515600" cy="823594"/>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003057"/>
                </a:solidFill>
                <a:effectLst/>
                <a:uLnTx/>
                <a:uFillTx/>
                <a:latin typeface="Aptos" panose="020B0004020202020204" pitchFamily="34" charset="0"/>
                <a:ea typeface="+mj-ea"/>
                <a:cs typeface="+mj-cs"/>
              </a:rPr>
              <a:t>PREWORK: update slides</a:t>
            </a:r>
          </a:p>
        </p:txBody>
      </p:sp>
    </p:spTree>
    <p:extLst>
      <p:ext uri="{BB962C8B-B14F-4D97-AF65-F5344CB8AC3E}">
        <p14:creationId xmlns:p14="http://schemas.microsoft.com/office/powerpoint/2010/main" val="36955312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069D74-3E67-48D7-6F1A-526956BF00A3}"/>
              </a:ext>
            </a:extLst>
          </p:cNvPr>
          <p:cNvSpPr>
            <a:spLocks noGrp="1"/>
          </p:cNvSpPr>
          <p:nvPr>
            <p:ph type="sldNum" sz="quarter" idx="12"/>
          </p:nvPr>
        </p:nvSpPr>
        <p:spPr/>
        <p:txBody>
          <a:bodyPr/>
          <a:lstStyle/>
          <a:p>
            <a:fld id="{330EA680-D336-4FF7-8B7A-9848BB0A1C32}" type="slidenum">
              <a:rPr lang="en-US" smtClean="0"/>
              <a:t>71</a:t>
            </a:fld>
            <a:endParaRPr lang="en-US"/>
          </a:p>
        </p:txBody>
      </p:sp>
      <p:sp>
        <p:nvSpPr>
          <p:cNvPr id="3" name="Rectangle 2">
            <a:extLst>
              <a:ext uri="{FF2B5EF4-FFF2-40B4-BE49-F238E27FC236}">
                <a16:creationId xmlns:a16="http://schemas.microsoft.com/office/drawing/2014/main" id="{3BDF8658-6E34-1450-2523-D26DA1CE645B}"/>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DC924AF-7FE6-CEC3-62D8-D92DE113E45B}"/>
              </a:ext>
            </a:extLst>
          </p:cNvPr>
          <p:cNvSpPr txBox="1">
            <a:spLocks/>
          </p:cNvSpPr>
          <p:nvPr/>
        </p:nvSpPr>
        <p:spPr>
          <a:xfrm>
            <a:off x="342899" y="150338"/>
            <a:ext cx="9593581"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a:t>
            </a:r>
            <a:r>
              <a:rPr lang="en-US" sz="1200" b="1" spc="100">
                <a:solidFill>
                  <a:schemeClr val="bg1"/>
                </a:solidFill>
                <a:latin typeface="Aptos ExtraBold" panose="020B0004020202020204" pitchFamily="34" charset="0"/>
                <a:ea typeface="+mn-ea"/>
                <a:cs typeface="+mn-cs"/>
              </a:rPr>
              <a:t>1</a:t>
            </a:r>
            <a:endPar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endParaRPr>
          </a:p>
          <a:p>
            <a:pPr>
              <a:lnSpc>
                <a:spcPts val="2940"/>
              </a:lnSpc>
              <a:defRPr/>
            </a:pPr>
            <a:r>
              <a:rPr lang="en-US" sz="2300">
                <a:solidFill>
                  <a:schemeClr val="bg1"/>
                </a:solidFill>
                <a:latin typeface="Aptos Narrow" panose="020B0004020202020204" pitchFamily="34" charset="0"/>
              </a:rPr>
              <a:t>Students who need the most support aren’t being assigned to classes taught by the most effective teachers.</a:t>
            </a:r>
          </a:p>
        </p:txBody>
      </p:sp>
      <p:sp>
        <p:nvSpPr>
          <p:cNvPr id="8" name="Rectangle 7">
            <a:extLst>
              <a:ext uri="{FF2B5EF4-FFF2-40B4-BE49-F238E27FC236}">
                <a16:creationId xmlns:a16="http://schemas.microsoft.com/office/drawing/2014/main" id="{A11D89B5-15D9-99B5-D485-138740FB2638}"/>
              </a:ext>
            </a:extLst>
          </p:cNvPr>
          <p:cNvSpPr/>
          <p:nvPr/>
        </p:nvSpPr>
        <p:spPr>
          <a:xfrm>
            <a:off x="6096000" y="1313732"/>
            <a:ext cx="6095999" cy="5544268"/>
          </a:xfrm>
          <a:prstGeom prst="rect">
            <a:avLst/>
          </a:prstGeom>
          <a:solidFill>
            <a:srgbClr val="E68699">
              <a:alpha val="2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9" name="TextBox 8">
            <a:extLst>
              <a:ext uri="{FF2B5EF4-FFF2-40B4-BE49-F238E27FC236}">
                <a16:creationId xmlns:a16="http://schemas.microsoft.com/office/drawing/2014/main" id="{94513DB2-F5B8-B517-CEEC-8E0631B9174A}"/>
              </a:ext>
            </a:extLst>
          </p:cNvPr>
          <p:cNvSpPr txBox="1"/>
          <p:nvPr/>
        </p:nvSpPr>
        <p:spPr>
          <a:xfrm>
            <a:off x="6473101" y="2108556"/>
            <a:ext cx="5218155" cy="4206280"/>
          </a:xfrm>
          <a:prstGeom prst="rect">
            <a:avLst/>
          </a:prstGeom>
          <a:noFill/>
        </p:spPr>
        <p:txBody>
          <a:bodyPr wrap="square" lIns="91440" tIns="45720" rIns="91440" bIns="45720" anchor="t">
            <a:spAutoFit/>
          </a:bodyPr>
          <a:lstStyle/>
          <a:p>
            <a:pPr algn="l" rtl="0" fontAlgn="base">
              <a:spcAft>
                <a:spcPts val="400"/>
              </a:spcAft>
            </a:pPr>
            <a:r>
              <a:rPr lang="en-US" sz="1300" b="1" i="0">
                <a:effectLst/>
                <a:latin typeface="Aptos"/>
              </a:rPr>
              <a:t>Revise teaching assignment practices: </a:t>
            </a:r>
          </a:p>
          <a:p>
            <a:pPr marL="194310" indent="-194310" algn="l" rtl="0" fontAlgn="base">
              <a:spcAft>
                <a:spcPts val="400"/>
              </a:spcAft>
              <a:buFont typeface="Arial" panose="020B0604020202020204" pitchFamily="34" charset="0"/>
              <a:buChar char="•"/>
            </a:pPr>
            <a:r>
              <a:rPr lang="en-US" sz="1300">
                <a:latin typeface="Aptos"/>
              </a:rPr>
              <a:t>Analyze teaching loads to ensure teachers’ jobs are manageable by reviewing teacher survey data, the number of students assigned, assigned students’ needs, and the number of different courses taught. </a:t>
            </a:r>
          </a:p>
          <a:p>
            <a:pPr marL="194310" indent="-194310" algn="l" rtl="0" fontAlgn="base">
              <a:spcAft>
                <a:spcPts val="400"/>
              </a:spcAft>
              <a:buFont typeface="Arial" panose="020B0604020202020204" pitchFamily="34" charset="0"/>
              <a:buChar char="•"/>
            </a:pPr>
            <a:r>
              <a:rPr lang="en-US" sz="1300">
                <a:latin typeface="Aptos"/>
              </a:rPr>
              <a:t>Differentiate teaching loads based on the difficulty of the assignment.  </a:t>
            </a:r>
          </a:p>
          <a:p>
            <a:pPr marL="194310" indent="-194310" algn="l" rtl="0" fontAlgn="base">
              <a:spcAft>
                <a:spcPts val="400"/>
              </a:spcAft>
              <a:buFont typeface="Arial" panose="020B0604020202020204" pitchFamily="34" charset="0"/>
              <a:buChar char="•"/>
            </a:pPr>
            <a:r>
              <a:rPr lang="en-US" sz="1300">
                <a:latin typeface="Aptos"/>
              </a:rPr>
              <a:t>Redistribute teaching expertise across teams and departments to create a more balanced distribution or prioritize assigning the most effective teachers to critical subject areas or grade levels. </a:t>
            </a:r>
          </a:p>
          <a:p>
            <a:pPr algn="l" rtl="0" fontAlgn="base">
              <a:spcBef>
                <a:spcPts val="1200"/>
              </a:spcBef>
              <a:spcAft>
                <a:spcPts val="400"/>
              </a:spcAft>
            </a:pPr>
            <a:r>
              <a:rPr lang="en-US" sz="1300" b="1" i="0">
                <a:effectLst/>
                <a:latin typeface="Aptos"/>
              </a:rPr>
              <a:t>If revisiting teaching assignment practices isn’t feasible: </a:t>
            </a:r>
          </a:p>
          <a:p>
            <a:pPr marL="194310" indent="-194310" algn="l" rtl="0" fontAlgn="base">
              <a:spcAft>
                <a:spcPts val="400"/>
              </a:spcAft>
              <a:buFont typeface="Arial" panose="020B0604020202020204" pitchFamily="34" charset="0"/>
              <a:buChar char="•"/>
            </a:pPr>
            <a:r>
              <a:rPr lang="en-US" sz="1300">
                <a:latin typeface="Aptos"/>
              </a:rPr>
              <a:t>“Shelter and develop” (i.e., reduce the number of distinct courses taught, increase planning time) novice teachers and those working with a greater proportion of students needing extra support. </a:t>
            </a:r>
          </a:p>
          <a:p>
            <a:pPr marL="194310" indent="-194310" algn="l" rtl="0" fontAlgn="base">
              <a:spcAft>
                <a:spcPts val="400"/>
              </a:spcAft>
              <a:buFont typeface="Arial" panose="020B0604020202020204" pitchFamily="34" charset="0"/>
              <a:buChar char="•"/>
            </a:pPr>
            <a:r>
              <a:rPr lang="en-US" sz="1300">
                <a:latin typeface="Aptos"/>
              </a:rPr>
              <a:t>Reorganize school-based collaborative planning time and coaching  structures to direct resources where they're needed most. </a:t>
            </a:r>
          </a:p>
          <a:p>
            <a:pPr marL="194310" indent="-194310" algn="l" rtl="0" fontAlgn="base">
              <a:spcAft>
                <a:spcPts val="400"/>
              </a:spcAft>
              <a:buFont typeface="Arial" panose="020B0604020202020204" pitchFamily="34" charset="0"/>
              <a:buChar char="•"/>
            </a:pPr>
            <a:r>
              <a:rPr lang="en-US" sz="1300">
                <a:latin typeface="Aptos"/>
              </a:rPr>
              <a:t>Use strategic student groupings and staffing models to extend strong teachers' reach.</a:t>
            </a:r>
          </a:p>
        </p:txBody>
      </p:sp>
      <p:sp>
        <p:nvSpPr>
          <p:cNvPr id="10" name="Rectangle 9">
            <a:extLst>
              <a:ext uri="{FF2B5EF4-FFF2-40B4-BE49-F238E27FC236}">
                <a16:creationId xmlns:a16="http://schemas.microsoft.com/office/drawing/2014/main" id="{6CC02EFB-1EEE-4B73-10D6-17A6D673A94C}"/>
              </a:ext>
            </a:extLst>
          </p:cNvPr>
          <p:cNvSpPr/>
          <p:nvPr/>
        </p:nvSpPr>
        <p:spPr>
          <a:xfrm>
            <a:off x="6096001" y="1313732"/>
            <a:ext cx="6096000" cy="471990"/>
          </a:xfrm>
          <a:prstGeom prst="rect">
            <a:avLst/>
          </a:prstGeom>
          <a:solidFill>
            <a:srgbClr val="C636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11" name="TextBox 10">
            <a:extLst>
              <a:ext uri="{FF2B5EF4-FFF2-40B4-BE49-F238E27FC236}">
                <a16:creationId xmlns:a16="http://schemas.microsoft.com/office/drawing/2014/main" id="{9908FB1A-A4D1-6947-F4E2-A9EF7698921A}"/>
              </a:ext>
            </a:extLst>
          </p:cNvPr>
          <p:cNvSpPr txBox="1"/>
          <p:nvPr/>
        </p:nvSpPr>
        <p:spPr>
          <a:xfrm>
            <a:off x="6096000" y="1427916"/>
            <a:ext cx="6096000"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POTENTIAL ACTIONS TO CONSIDER</a:t>
            </a:r>
          </a:p>
        </p:txBody>
      </p:sp>
      <p:sp>
        <p:nvSpPr>
          <p:cNvPr id="12" name="Title 1">
            <a:extLst>
              <a:ext uri="{FF2B5EF4-FFF2-40B4-BE49-F238E27FC236}">
                <a16:creationId xmlns:a16="http://schemas.microsoft.com/office/drawing/2014/main" id="{B74C4F8F-2EA5-FB7E-3EB8-9194BD73B50C}"/>
              </a:ext>
            </a:extLst>
          </p:cNvPr>
          <p:cNvSpPr txBox="1">
            <a:spLocks/>
          </p:cNvSpPr>
          <p:nvPr/>
        </p:nvSpPr>
        <p:spPr>
          <a:xfrm>
            <a:off x="342898" y="150338"/>
            <a:ext cx="10568575"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2300">
              <a:solidFill>
                <a:schemeClr val="bg1"/>
              </a:solidFill>
              <a:latin typeface="Aptos Narrow" panose="020B0004020202020204" pitchFamily="34" charset="0"/>
            </a:endParaRPr>
          </a:p>
        </p:txBody>
      </p:sp>
      <p:grpSp>
        <p:nvGrpSpPr>
          <p:cNvPr id="13" name="Group 12">
            <a:extLst>
              <a:ext uri="{FF2B5EF4-FFF2-40B4-BE49-F238E27FC236}">
                <a16:creationId xmlns:a16="http://schemas.microsoft.com/office/drawing/2014/main" id="{74012AE1-91E2-668A-304E-A8042714683D}"/>
              </a:ext>
            </a:extLst>
          </p:cNvPr>
          <p:cNvGrpSpPr/>
          <p:nvPr/>
        </p:nvGrpSpPr>
        <p:grpSpPr>
          <a:xfrm>
            <a:off x="10974590" y="228036"/>
            <a:ext cx="1026252" cy="903825"/>
            <a:chOff x="11022090" y="228036"/>
            <a:chExt cx="1026252" cy="903825"/>
          </a:xfrm>
        </p:grpSpPr>
        <p:pic>
          <p:nvPicPr>
            <p:cNvPr id="14" name="Picture 13">
              <a:extLst>
                <a:ext uri="{FF2B5EF4-FFF2-40B4-BE49-F238E27FC236}">
                  <a16:creationId xmlns:a16="http://schemas.microsoft.com/office/drawing/2014/main" id="{4698BB0E-02FA-2C86-21C7-517EC0AEAE1D}"/>
                </a:ext>
              </a:extLst>
            </p:cNvPr>
            <p:cNvPicPr>
              <a:picLocks noChangeAspect="1"/>
            </p:cNvPicPr>
            <p:nvPr/>
          </p:nvPicPr>
          <p:blipFill>
            <a:blip r:embed="rId2"/>
            <a:stretch>
              <a:fillRect/>
            </a:stretch>
          </p:blipFill>
          <p:spPr>
            <a:xfrm>
              <a:off x="11073331" y="228036"/>
              <a:ext cx="923771" cy="903825"/>
            </a:xfrm>
            <a:prstGeom prst="rect">
              <a:avLst/>
            </a:prstGeom>
          </p:spPr>
        </p:pic>
        <p:sp>
          <p:nvSpPr>
            <p:cNvPr id="15" name="Rectangle 14">
              <a:extLst>
                <a:ext uri="{FF2B5EF4-FFF2-40B4-BE49-F238E27FC236}">
                  <a16:creationId xmlns:a16="http://schemas.microsoft.com/office/drawing/2014/main" id="{3A0192CE-0560-FBE8-3B2F-DFB50A4C4C31}"/>
                </a:ext>
              </a:extLst>
            </p:cNvPr>
            <p:cNvSpPr/>
            <p:nvPr/>
          </p:nvSpPr>
          <p:spPr>
            <a:xfrm>
              <a:off x="11022090" y="357889"/>
              <a:ext cx="1026252"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chemeClr val="accent2"/>
                    </a:outerShdw>
                  </a:effectLst>
                  <a:latin typeface="Aptos" panose="020B0004020202020204" pitchFamily="34" charset="0"/>
                </a:rPr>
                <a:t>Teaching Quality &amp; Diversity</a:t>
              </a:r>
            </a:p>
          </p:txBody>
        </p:sp>
      </p:grpSp>
      <p:sp>
        <p:nvSpPr>
          <p:cNvPr id="24" name="Text Placeholder 2">
            <a:extLst>
              <a:ext uri="{FF2B5EF4-FFF2-40B4-BE49-F238E27FC236}">
                <a16:creationId xmlns:a16="http://schemas.microsoft.com/office/drawing/2014/main" id="{1E11EC9D-9484-8A64-D8E4-C17F6AA9732B}"/>
              </a:ext>
            </a:extLst>
          </p:cNvPr>
          <p:cNvSpPr txBox="1">
            <a:spLocks/>
          </p:cNvSpPr>
          <p:nvPr/>
        </p:nvSpPr>
        <p:spPr>
          <a:xfrm>
            <a:off x="623022" y="1808875"/>
            <a:ext cx="4896036" cy="3939540"/>
          </a:xfrm>
          <a:prstGeom prst="rect">
            <a:avLst/>
          </a:prstGeom>
        </p:spPr>
        <p:txBody>
          <a:bodyPr wrap="square" lIns="91440" tIns="45720" rIns="91440" bIns="45720" anchor="t">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fontAlgn="base">
              <a:spcAft>
                <a:spcPts val="1200"/>
              </a:spcAft>
            </a:pPr>
            <a:r>
              <a:rPr lang="en-US" sz="2000" b="1" i="0" u="none" strike="noStrike">
                <a:solidFill>
                  <a:srgbClr val="000000"/>
                </a:solidFill>
                <a:effectLst/>
                <a:latin typeface="Aptos" panose="020B0004020202020204" pitchFamily="34" charset="0"/>
              </a:rPr>
              <a:t>Discussion Questions</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trends do we observe?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Which student groups are impacted?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Why do we think this is happening?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further inquiry might we need?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are some potential actions we could consider?</a:t>
            </a:r>
          </a:p>
          <a:p>
            <a:pPr marL="457200" indent="-457200" fontAlgn="base">
              <a:spcAft>
                <a:spcPts val="1200"/>
              </a:spcAft>
              <a:buFont typeface="+mj-lt"/>
              <a:buAutoNum type="arabicPeriod"/>
            </a:pPr>
            <a:endParaRPr lang="en-US" sz="2000" b="0" i="0" u="none" strike="noStrike">
              <a:solidFill>
                <a:srgbClr val="000000"/>
              </a:solidFill>
              <a:effectLst/>
              <a:latin typeface="Aptos" panose="020B0004020202020204" pitchFamily="34" charset="0"/>
            </a:endParaRPr>
          </a:p>
        </p:txBody>
      </p:sp>
    </p:spTree>
    <p:extLst>
      <p:ext uri="{BB962C8B-B14F-4D97-AF65-F5344CB8AC3E}">
        <p14:creationId xmlns:p14="http://schemas.microsoft.com/office/powerpoint/2010/main" val="12733732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069D74-3E67-48D7-6F1A-526956BF00A3}"/>
              </a:ext>
            </a:extLst>
          </p:cNvPr>
          <p:cNvSpPr>
            <a:spLocks noGrp="1"/>
          </p:cNvSpPr>
          <p:nvPr>
            <p:ph type="sldNum" sz="quarter" idx="12"/>
          </p:nvPr>
        </p:nvSpPr>
        <p:spPr/>
        <p:txBody>
          <a:bodyPr/>
          <a:lstStyle/>
          <a:p>
            <a:fld id="{330EA680-D336-4FF7-8B7A-9848BB0A1C32}" type="slidenum">
              <a:rPr lang="en-US" smtClean="0"/>
              <a:t>72</a:t>
            </a:fld>
            <a:endParaRPr lang="en-US"/>
          </a:p>
        </p:txBody>
      </p:sp>
      <p:sp>
        <p:nvSpPr>
          <p:cNvPr id="3" name="Rectangle 2">
            <a:extLst>
              <a:ext uri="{FF2B5EF4-FFF2-40B4-BE49-F238E27FC236}">
                <a16:creationId xmlns:a16="http://schemas.microsoft.com/office/drawing/2014/main" id="{3BDF8658-6E34-1450-2523-D26DA1CE645B}"/>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DC924AF-7FE6-CEC3-62D8-D92DE113E45B}"/>
              </a:ext>
            </a:extLst>
          </p:cNvPr>
          <p:cNvSpPr txBox="1">
            <a:spLocks/>
          </p:cNvSpPr>
          <p:nvPr/>
        </p:nvSpPr>
        <p:spPr>
          <a:xfrm>
            <a:off x="342899" y="150338"/>
            <a:ext cx="10254344"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2</a:t>
            </a:r>
          </a:p>
          <a:p>
            <a:pPr>
              <a:lnSpc>
                <a:spcPts val="2940"/>
              </a:lnSpc>
              <a:defRPr/>
            </a:pPr>
            <a:r>
              <a:rPr lang="en-US" sz="2000">
                <a:solidFill>
                  <a:schemeClr val="bg1"/>
                </a:solidFill>
                <a:latin typeface="Aptos Narrow" panose="020B0004020202020204" pitchFamily="34" charset="0"/>
              </a:rPr>
              <a:t>Students with disabilities and ELL students are more likely than their peers to have novice teachers or long-term subs due to higher vacancy rates in harder-to-staff positions.</a:t>
            </a:r>
          </a:p>
        </p:txBody>
      </p:sp>
      <p:sp>
        <p:nvSpPr>
          <p:cNvPr id="8" name="Rectangle 7">
            <a:extLst>
              <a:ext uri="{FF2B5EF4-FFF2-40B4-BE49-F238E27FC236}">
                <a16:creationId xmlns:a16="http://schemas.microsoft.com/office/drawing/2014/main" id="{A11D89B5-15D9-99B5-D485-138740FB2638}"/>
              </a:ext>
            </a:extLst>
          </p:cNvPr>
          <p:cNvSpPr/>
          <p:nvPr/>
        </p:nvSpPr>
        <p:spPr>
          <a:xfrm>
            <a:off x="6096000" y="1313732"/>
            <a:ext cx="6095999" cy="5544268"/>
          </a:xfrm>
          <a:prstGeom prst="rect">
            <a:avLst/>
          </a:prstGeom>
          <a:solidFill>
            <a:srgbClr val="E68699">
              <a:alpha val="2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9" name="TextBox 8">
            <a:extLst>
              <a:ext uri="{FF2B5EF4-FFF2-40B4-BE49-F238E27FC236}">
                <a16:creationId xmlns:a16="http://schemas.microsoft.com/office/drawing/2014/main" id="{94513DB2-F5B8-B517-CEEC-8E0631B9174A}"/>
              </a:ext>
            </a:extLst>
          </p:cNvPr>
          <p:cNvSpPr txBox="1"/>
          <p:nvPr/>
        </p:nvSpPr>
        <p:spPr>
          <a:xfrm>
            <a:off x="6473101" y="2108556"/>
            <a:ext cx="5218155" cy="4154984"/>
          </a:xfrm>
          <a:prstGeom prst="rect">
            <a:avLst/>
          </a:prstGeom>
          <a:noFill/>
        </p:spPr>
        <p:txBody>
          <a:bodyPr wrap="square" lIns="91440" tIns="45720" rIns="91440" bIns="45720" anchor="t">
            <a:spAutoFit/>
          </a:bodyPr>
          <a:lstStyle/>
          <a:p>
            <a:pPr algn="l" rtl="0" fontAlgn="base">
              <a:spcAft>
                <a:spcPts val="400"/>
              </a:spcAft>
            </a:pPr>
            <a:r>
              <a:rPr lang="en-US" sz="1300" b="1" i="0">
                <a:effectLst/>
                <a:latin typeface="Aptos"/>
              </a:rPr>
              <a:t>Work with our district to strengthen hiring strategies for </a:t>
            </a:r>
            <a:br>
              <a:rPr lang="en-US" sz="1300" b="1" i="0">
                <a:effectLst/>
                <a:latin typeface="Aptos"/>
              </a:rPr>
            </a:br>
            <a:r>
              <a:rPr lang="en-US" sz="1300" b="1" i="0">
                <a:effectLst/>
                <a:latin typeface="Aptos"/>
              </a:rPr>
              <a:t>hard-to-staff roles:</a:t>
            </a:r>
          </a:p>
          <a:p>
            <a:pPr marL="194310" indent="-194310" algn="l" rtl="0" fontAlgn="base">
              <a:spcAft>
                <a:spcPts val="400"/>
              </a:spcAft>
              <a:buFont typeface="Arial" panose="020B0604020202020204" pitchFamily="34" charset="0"/>
              <a:buChar char="•"/>
            </a:pPr>
            <a:r>
              <a:rPr lang="en-US" sz="1300">
                <a:latin typeface="Aptos"/>
              </a:rPr>
              <a:t>Shift hiring timelines earlier for these positions, as schools that recruit earlier are often able to attract stronger candidates.</a:t>
            </a:r>
          </a:p>
          <a:p>
            <a:pPr marL="194310" indent="-194310" algn="l" rtl="0" fontAlgn="base">
              <a:spcAft>
                <a:spcPts val="400"/>
              </a:spcAft>
              <a:buFont typeface="Arial" panose="020B0604020202020204" pitchFamily="34" charset="0"/>
              <a:buChar char="•"/>
            </a:pPr>
            <a:r>
              <a:rPr lang="en-US" sz="1300">
                <a:latin typeface="Aptos"/>
              </a:rPr>
              <a:t>Provide incentives—such as stipends or increased compensation, recognition, career growth opportunities, and reduced workloads—to make these roles more attractive and sustainable.</a:t>
            </a:r>
          </a:p>
          <a:p>
            <a:pPr algn="l" rtl="0" fontAlgn="base">
              <a:spcBef>
                <a:spcPts val="1200"/>
              </a:spcBef>
              <a:spcAft>
                <a:spcPts val="400"/>
              </a:spcAft>
            </a:pPr>
            <a:r>
              <a:rPr lang="en-US" sz="1300" b="1" i="0">
                <a:effectLst/>
                <a:latin typeface="Aptos"/>
              </a:rPr>
              <a:t>Improve working conditions to support novice teachers in </a:t>
            </a:r>
            <a:br>
              <a:rPr lang="en-US" sz="1300" b="1" i="0">
                <a:effectLst/>
                <a:latin typeface="Aptos"/>
              </a:rPr>
            </a:br>
            <a:r>
              <a:rPr lang="en-US" sz="1300" b="1" i="0">
                <a:effectLst/>
                <a:latin typeface="Aptos"/>
              </a:rPr>
              <a:t>hard-to-staff roles:</a:t>
            </a:r>
          </a:p>
          <a:p>
            <a:pPr marL="194310" indent="-194310" algn="l" rtl="0" fontAlgn="base">
              <a:spcAft>
                <a:spcPts val="400"/>
              </a:spcAft>
              <a:buFont typeface="Arial" panose="020B0604020202020204" pitchFamily="34" charset="0"/>
              <a:buChar char="•"/>
            </a:pPr>
            <a:r>
              <a:rPr lang="en-US" sz="1300">
                <a:latin typeface="Aptos"/>
              </a:rPr>
              <a:t>“Shelter and develop” (i.e., reduce the number of distinct courses taught, increase planning time) novice teachers to improve satisfaction, retention, and performance.</a:t>
            </a:r>
          </a:p>
          <a:p>
            <a:pPr marL="194310" indent="-194310" algn="l" rtl="0" fontAlgn="base">
              <a:spcAft>
                <a:spcPts val="400"/>
              </a:spcAft>
              <a:buFont typeface="Arial" panose="020B0604020202020204" pitchFamily="34" charset="0"/>
              <a:buChar char="•"/>
            </a:pPr>
            <a:r>
              <a:rPr lang="en-US" sz="1300">
                <a:latin typeface="Aptos"/>
              </a:rPr>
              <a:t>Organize schedules to enable frequent (at least once every two weeks) informal observations and growth-oriented feedback for novice teachers.</a:t>
            </a:r>
          </a:p>
          <a:p>
            <a:pPr marL="194310" indent="-194310" algn="l" rtl="0" fontAlgn="base">
              <a:spcAft>
                <a:spcPts val="400"/>
              </a:spcAft>
              <a:buFont typeface="Arial" panose="020B0604020202020204" pitchFamily="34" charset="0"/>
              <a:buChar char="•"/>
            </a:pPr>
            <a:r>
              <a:rPr lang="en-US" sz="1300">
                <a:latin typeface="Aptos"/>
              </a:rPr>
              <a:t>Increase both the quantity and quality of teachers’ collaboration time to strengthen professional relationships, boost morale, and improve retention.</a:t>
            </a:r>
          </a:p>
        </p:txBody>
      </p:sp>
      <p:sp>
        <p:nvSpPr>
          <p:cNvPr id="10" name="Rectangle 9">
            <a:extLst>
              <a:ext uri="{FF2B5EF4-FFF2-40B4-BE49-F238E27FC236}">
                <a16:creationId xmlns:a16="http://schemas.microsoft.com/office/drawing/2014/main" id="{6CC02EFB-1EEE-4B73-10D6-17A6D673A94C}"/>
              </a:ext>
            </a:extLst>
          </p:cNvPr>
          <p:cNvSpPr/>
          <p:nvPr/>
        </p:nvSpPr>
        <p:spPr>
          <a:xfrm>
            <a:off x="6096001" y="1313732"/>
            <a:ext cx="6096000" cy="471990"/>
          </a:xfrm>
          <a:prstGeom prst="rect">
            <a:avLst/>
          </a:prstGeom>
          <a:solidFill>
            <a:srgbClr val="C636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11" name="TextBox 10">
            <a:extLst>
              <a:ext uri="{FF2B5EF4-FFF2-40B4-BE49-F238E27FC236}">
                <a16:creationId xmlns:a16="http://schemas.microsoft.com/office/drawing/2014/main" id="{9908FB1A-A4D1-6947-F4E2-A9EF7698921A}"/>
              </a:ext>
            </a:extLst>
          </p:cNvPr>
          <p:cNvSpPr txBox="1"/>
          <p:nvPr/>
        </p:nvSpPr>
        <p:spPr>
          <a:xfrm>
            <a:off x="6096000" y="1427916"/>
            <a:ext cx="6096000"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POTENTIAL ACTIONS TO CONSIDER</a:t>
            </a:r>
          </a:p>
        </p:txBody>
      </p:sp>
      <p:sp>
        <p:nvSpPr>
          <p:cNvPr id="12" name="Title 1">
            <a:extLst>
              <a:ext uri="{FF2B5EF4-FFF2-40B4-BE49-F238E27FC236}">
                <a16:creationId xmlns:a16="http://schemas.microsoft.com/office/drawing/2014/main" id="{B74C4F8F-2EA5-FB7E-3EB8-9194BD73B50C}"/>
              </a:ext>
            </a:extLst>
          </p:cNvPr>
          <p:cNvSpPr txBox="1">
            <a:spLocks/>
          </p:cNvSpPr>
          <p:nvPr/>
        </p:nvSpPr>
        <p:spPr>
          <a:xfrm>
            <a:off x="342898" y="150338"/>
            <a:ext cx="10568575"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2300">
              <a:solidFill>
                <a:schemeClr val="bg1"/>
              </a:solidFill>
              <a:latin typeface="Aptos Narrow" panose="020B0004020202020204" pitchFamily="34" charset="0"/>
            </a:endParaRPr>
          </a:p>
        </p:txBody>
      </p:sp>
      <p:grpSp>
        <p:nvGrpSpPr>
          <p:cNvPr id="13" name="Group 12">
            <a:extLst>
              <a:ext uri="{FF2B5EF4-FFF2-40B4-BE49-F238E27FC236}">
                <a16:creationId xmlns:a16="http://schemas.microsoft.com/office/drawing/2014/main" id="{74012AE1-91E2-668A-304E-A8042714683D}"/>
              </a:ext>
            </a:extLst>
          </p:cNvPr>
          <p:cNvGrpSpPr/>
          <p:nvPr/>
        </p:nvGrpSpPr>
        <p:grpSpPr>
          <a:xfrm>
            <a:off x="10974590" y="228036"/>
            <a:ext cx="1026252" cy="903825"/>
            <a:chOff x="11022090" y="228036"/>
            <a:chExt cx="1026252" cy="903825"/>
          </a:xfrm>
        </p:grpSpPr>
        <p:pic>
          <p:nvPicPr>
            <p:cNvPr id="14" name="Picture 13">
              <a:extLst>
                <a:ext uri="{FF2B5EF4-FFF2-40B4-BE49-F238E27FC236}">
                  <a16:creationId xmlns:a16="http://schemas.microsoft.com/office/drawing/2014/main" id="{4698BB0E-02FA-2C86-21C7-517EC0AEAE1D}"/>
                </a:ext>
              </a:extLst>
            </p:cNvPr>
            <p:cNvPicPr>
              <a:picLocks noChangeAspect="1"/>
            </p:cNvPicPr>
            <p:nvPr/>
          </p:nvPicPr>
          <p:blipFill>
            <a:blip r:embed="rId2"/>
            <a:stretch>
              <a:fillRect/>
            </a:stretch>
          </p:blipFill>
          <p:spPr>
            <a:xfrm>
              <a:off x="11073331" y="228036"/>
              <a:ext cx="923771" cy="903825"/>
            </a:xfrm>
            <a:prstGeom prst="rect">
              <a:avLst/>
            </a:prstGeom>
          </p:spPr>
        </p:pic>
        <p:sp>
          <p:nvSpPr>
            <p:cNvPr id="15" name="Rectangle 14">
              <a:extLst>
                <a:ext uri="{FF2B5EF4-FFF2-40B4-BE49-F238E27FC236}">
                  <a16:creationId xmlns:a16="http://schemas.microsoft.com/office/drawing/2014/main" id="{3A0192CE-0560-FBE8-3B2F-DFB50A4C4C31}"/>
                </a:ext>
              </a:extLst>
            </p:cNvPr>
            <p:cNvSpPr/>
            <p:nvPr/>
          </p:nvSpPr>
          <p:spPr>
            <a:xfrm>
              <a:off x="11022090" y="357889"/>
              <a:ext cx="1026252"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chemeClr val="accent2"/>
                    </a:outerShdw>
                  </a:effectLst>
                  <a:latin typeface="Aptos" panose="020B0004020202020204" pitchFamily="34" charset="0"/>
                </a:rPr>
                <a:t>Teaching Quality &amp; Diversity</a:t>
              </a:r>
            </a:p>
          </p:txBody>
        </p:sp>
      </p:grpSp>
      <p:sp>
        <p:nvSpPr>
          <p:cNvPr id="24" name="Text Placeholder 2">
            <a:extLst>
              <a:ext uri="{FF2B5EF4-FFF2-40B4-BE49-F238E27FC236}">
                <a16:creationId xmlns:a16="http://schemas.microsoft.com/office/drawing/2014/main" id="{1E11EC9D-9484-8A64-D8E4-C17F6AA9732B}"/>
              </a:ext>
            </a:extLst>
          </p:cNvPr>
          <p:cNvSpPr txBox="1">
            <a:spLocks/>
          </p:cNvSpPr>
          <p:nvPr/>
        </p:nvSpPr>
        <p:spPr>
          <a:xfrm>
            <a:off x="623022" y="1808875"/>
            <a:ext cx="4896036" cy="3477875"/>
          </a:xfrm>
          <a:prstGeom prst="rect">
            <a:avLst/>
          </a:prstGeom>
        </p:spPr>
        <p:txBody>
          <a:bodyPr wrap="square" lIns="91440" tIns="45720" rIns="91440" bIns="45720" anchor="t">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fontAlgn="base">
              <a:spcAft>
                <a:spcPts val="1200"/>
              </a:spcAft>
            </a:pPr>
            <a:r>
              <a:rPr lang="en-US" sz="2000" b="1" i="0" u="none" strike="noStrike">
                <a:solidFill>
                  <a:srgbClr val="000000"/>
                </a:solidFill>
                <a:effectLst/>
                <a:latin typeface="Aptos" panose="020B0004020202020204" pitchFamily="34" charset="0"/>
              </a:rPr>
              <a:t>Discussion Questions</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trends do we observe?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Which student groups are impacted?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Why do we think this is happening?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further inquiry might we need?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are some potential actions we could consider?</a:t>
            </a:r>
          </a:p>
        </p:txBody>
      </p:sp>
    </p:spTree>
    <p:extLst>
      <p:ext uri="{BB962C8B-B14F-4D97-AF65-F5344CB8AC3E}">
        <p14:creationId xmlns:p14="http://schemas.microsoft.com/office/powerpoint/2010/main" val="6150741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069D74-3E67-48D7-6F1A-526956BF00A3}"/>
              </a:ext>
            </a:extLst>
          </p:cNvPr>
          <p:cNvSpPr>
            <a:spLocks noGrp="1"/>
          </p:cNvSpPr>
          <p:nvPr>
            <p:ph type="sldNum" sz="quarter" idx="12"/>
          </p:nvPr>
        </p:nvSpPr>
        <p:spPr/>
        <p:txBody>
          <a:bodyPr/>
          <a:lstStyle/>
          <a:p>
            <a:fld id="{330EA680-D336-4FF7-8B7A-9848BB0A1C32}" type="slidenum">
              <a:rPr lang="en-US" smtClean="0"/>
              <a:t>73</a:t>
            </a:fld>
            <a:endParaRPr lang="en-US"/>
          </a:p>
        </p:txBody>
      </p:sp>
      <p:sp>
        <p:nvSpPr>
          <p:cNvPr id="3" name="Rectangle 2">
            <a:extLst>
              <a:ext uri="{FF2B5EF4-FFF2-40B4-BE49-F238E27FC236}">
                <a16:creationId xmlns:a16="http://schemas.microsoft.com/office/drawing/2014/main" id="{3BDF8658-6E34-1450-2523-D26DA1CE645B}"/>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DC924AF-7FE6-CEC3-62D8-D92DE113E45B}"/>
              </a:ext>
            </a:extLst>
          </p:cNvPr>
          <p:cNvSpPr txBox="1">
            <a:spLocks/>
          </p:cNvSpPr>
          <p:nvPr/>
        </p:nvSpPr>
        <p:spPr>
          <a:xfrm>
            <a:off x="342899" y="150338"/>
            <a:ext cx="10254344"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a:t>
            </a:r>
            <a:r>
              <a:rPr lang="en-US" sz="1200" b="1" spc="100">
                <a:solidFill>
                  <a:schemeClr val="bg1"/>
                </a:solidFill>
                <a:latin typeface="Aptos ExtraBold" panose="020B0004020202020204" pitchFamily="34" charset="0"/>
                <a:ea typeface="+mn-ea"/>
                <a:cs typeface="+mn-cs"/>
              </a:rPr>
              <a:t>3</a:t>
            </a:r>
            <a:endPar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endParaRPr>
          </a:p>
          <a:p>
            <a:pPr>
              <a:lnSpc>
                <a:spcPts val="2940"/>
              </a:lnSpc>
              <a:defRPr/>
            </a:pPr>
            <a:r>
              <a:rPr lang="en-US" sz="2200">
                <a:solidFill>
                  <a:schemeClr val="bg1"/>
                </a:solidFill>
                <a:latin typeface="Aptos Narrow" panose="020B0004020202020204" pitchFamily="34" charset="0"/>
              </a:rPr>
              <a:t>Students lack consistent access to culturally relevant, engaging teaching practices, with students of color experiencing this lack of access more keenly than others.</a:t>
            </a:r>
          </a:p>
        </p:txBody>
      </p:sp>
      <p:sp>
        <p:nvSpPr>
          <p:cNvPr id="8" name="Rectangle 7">
            <a:extLst>
              <a:ext uri="{FF2B5EF4-FFF2-40B4-BE49-F238E27FC236}">
                <a16:creationId xmlns:a16="http://schemas.microsoft.com/office/drawing/2014/main" id="{A11D89B5-15D9-99B5-D485-138740FB2638}"/>
              </a:ext>
            </a:extLst>
          </p:cNvPr>
          <p:cNvSpPr/>
          <p:nvPr/>
        </p:nvSpPr>
        <p:spPr>
          <a:xfrm>
            <a:off x="6096000" y="1313732"/>
            <a:ext cx="6095999" cy="5544268"/>
          </a:xfrm>
          <a:prstGeom prst="rect">
            <a:avLst/>
          </a:prstGeom>
          <a:solidFill>
            <a:srgbClr val="E68699">
              <a:alpha val="2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9" name="TextBox 8">
            <a:extLst>
              <a:ext uri="{FF2B5EF4-FFF2-40B4-BE49-F238E27FC236}">
                <a16:creationId xmlns:a16="http://schemas.microsoft.com/office/drawing/2014/main" id="{94513DB2-F5B8-B517-CEEC-8E0631B9174A}"/>
              </a:ext>
            </a:extLst>
          </p:cNvPr>
          <p:cNvSpPr txBox="1"/>
          <p:nvPr/>
        </p:nvSpPr>
        <p:spPr>
          <a:xfrm>
            <a:off x="6473101" y="2108556"/>
            <a:ext cx="5218155" cy="3252172"/>
          </a:xfrm>
          <a:prstGeom prst="rect">
            <a:avLst/>
          </a:prstGeom>
          <a:noFill/>
        </p:spPr>
        <p:txBody>
          <a:bodyPr wrap="square" lIns="91440" tIns="45720" rIns="91440" bIns="45720" anchor="t">
            <a:spAutoFit/>
          </a:bodyPr>
          <a:lstStyle/>
          <a:p>
            <a:pPr algn="l" rtl="0" fontAlgn="base">
              <a:spcAft>
                <a:spcPts val="400"/>
              </a:spcAft>
            </a:pPr>
            <a:r>
              <a:rPr lang="en-US" sz="1300" b="1" i="0">
                <a:effectLst/>
                <a:latin typeface="Aptos"/>
              </a:rPr>
              <a:t>Conduct surveys and focus groups with students, families, and teachers</a:t>
            </a:r>
            <a:r>
              <a:rPr lang="en-US" sz="1300" i="0">
                <a:effectLst/>
                <a:latin typeface="Aptos"/>
              </a:rPr>
              <a:t> to better understand the school’s racial, ethnic, and linguistic diversity and identify opportunities to improve cultural responsiveness.</a:t>
            </a:r>
          </a:p>
          <a:p>
            <a:pPr algn="l" rtl="0" fontAlgn="base">
              <a:spcBef>
                <a:spcPts val="1200"/>
              </a:spcBef>
              <a:spcAft>
                <a:spcPts val="400"/>
              </a:spcAft>
            </a:pPr>
            <a:r>
              <a:rPr lang="en-US" sz="1300" b="1" i="0">
                <a:effectLst/>
                <a:latin typeface="Aptos"/>
              </a:rPr>
              <a:t>Support teachers in building culturally relevant and engaging teaching practices:</a:t>
            </a:r>
          </a:p>
          <a:p>
            <a:pPr marL="194310" indent="-194310" algn="l" rtl="0" fontAlgn="base">
              <a:spcAft>
                <a:spcPts val="400"/>
              </a:spcAft>
              <a:buFont typeface="Arial" panose="020B0604020202020204" pitchFamily="34" charset="0"/>
              <a:buChar char="•"/>
            </a:pPr>
            <a:r>
              <a:rPr lang="en-US" sz="1300">
                <a:latin typeface="Aptos"/>
              </a:rPr>
              <a:t>Provide targeted professional development that helps teachers understand the cultural values, traditions, and contributions of different racial and ethnic groups and incorporate this knowledge into their instruction.</a:t>
            </a:r>
          </a:p>
          <a:p>
            <a:pPr marL="194310" indent="-194310" algn="l" rtl="0" fontAlgn="base">
              <a:spcAft>
                <a:spcPts val="400"/>
              </a:spcAft>
              <a:buFont typeface="Arial" panose="020B0604020202020204" pitchFamily="34" charset="0"/>
              <a:buChar char="•"/>
            </a:pPr>
            <a:r>
              <a:rPr lang="en-US" sz="1300">
                <a:latin typeface="Aptos"/>
              </a:rPr>
              <a:t>Dedicate time for ongoing reflection and discussion during professional learning opportunities and job-embedded supports.</a:t>
            </a:r>
          </a:p>
          <a:p>
            <a:pPr marL="194310" indent="-194310" algn="l" rtl="0" fontAlgn="base">
              <a:spcAft>
                <a:spcPts val="400"/>
              </a:spcAft>
              <a:buFont typeface="Arial" panose="020B0604020202020204" pitchFamily="34" charset="0"/>
              <a:buChar char="•"/>
            </a:pPr>
            <a:r>
              <a:rPr lang="en-US" sz="1300">
                <a:latin typeface="Aptos"/>
              </a:rPr>
              <a:t>Encourage teachers to build strong relationships with students and their families to better understand their cultural backgrounds, strengths, and challenges.</a:t>
            </a:r>
          </a:p>
        </p:txBody>
      </p:sp>
      <p:sp>
        <p:nvSpPr>
          <p:cNvPr id="10" name="Rectangle 9">
            <a:extLst>
              <a:ext uri="{FF2B5EF4-FFF2-40B4-BE49-F238E27FC236}">
                <a16:creationId xmlns:a16="http://schemas.microsoft.com/office/drawing/2014/main" id="{6CC02EFB-1EEE-4B73-10D6-17A6D673A94C}"/>
              </a:ext>
            </a:extLst>
          </p:cNvPr>
          <p:cNvSpPr/>
          <p:nvPr/>
        </p:nvSpPr>
        <p:spPr>
          <a:xfrm>
            <a:off x="6096001" y="1313732"/>
            <a:ext cx="6096000" cy="471990"/>
          </a:xfrm>
          <a:prstGeom prst="rect">
            <a:avLst/>
          </a:prstGeom>
          <a:solidFill>
            <a:srgbClr val="C636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11" name="TextBox 10">
            <a:extLst>
              <a:ext uri="{FF2B5EF4-FFF2-40B4-BE49-F238E27FC236}">
                <a16:creationId xmlns:a16="http://schemas.microsoft.com/office/drawing/2014/main" id="{9908FB1A-A4D1-6947-F4E2-A9EF7698921A}"/>
              </a:ext>
            </a:extLst>
          </p:cNvPr>
          <p:cNvSpPr txBox="1"/>
          <p:nvPr/>
        </p:nvSpPr>
        <p:spPr>
          <a:xfrm>
            <a:off x="6096000" y="1427916"/>
            <a:ext cx="6096000"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POTENTIAL ACTIONS TO CONSIDER</a:t>
            </a:r>
          </a:p>
        </p:txBody>
      </p:sp>
      <p:sp>
        <p:nvSpPr>
          <p:cNvPr id="12" name="Title 1">
            <a:extLst>
              <a:ext uri="{FF2B5EF4-FFF2-40B4-BE49-F238E27FC236}">
                <a16:creationId xmlns:a16="http://schemas.microsoft.com/office/drawing/2014/main" id="{B74C4F8F-2EA5-FB7E-3EB8-9194BD73B50C}"/>
              </a:ext>
            </a:extLst>
          </p:cNvPr>
          <p:cNvSpPr txBox="1">
            <a:spLocks/>
          </p:cNvSpPr>
          <p:nvPr/>
        </p:nvSpPr>
        <p:spPr>
          <a:xfrm>
            <a:off x="342898" y="150338"/>
            <a:ext cx="10568575"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2300">
              <a:solidFill>
                <a:schemeClr val="bg1"/>
              </a:solidFill>
              <a:latin typeface="Aptos Narrow" panose="020B0004020202020204" pitchFamily="34" charset="0"/>
            </a:endParaRPr>
          </a:p>
        </p:txBody>
      </p:sp>
      <p:grpSp>
        <p:nvGrpSpPr>
          <p:cNvPr id="13" name="Group 12">
            <a:extLst>
              <a:ext uri="{FF2B5EF4-FFF2-40B4-BE49-F238E27FC236}">
                <a16:creationId xmlns:a16="http://schemas.microsoft.com/office/drawing/2014/main" id="{74012AE1-91E2-668A-304E-A8042714683D}"/>
              </a:ext>
            </a:extLst>
          </p:cNvPr>
          <p:cNvGrpSpPr/>
          <p:nvPr/>
        </p:nvGrpSpPr>
        <p:grpSpPr>
          <a:xfrm>
            <a:off x="10974590" y="228036"/>
            <a:ext cx="1026252" cy="903825"/>
            <a:chOff x="11022090" y="228036"/>
            <a:chExt cx="1026252" cy="903825"/>
          </a:xfrm>
        </p:grpSpPr>
        <p:pic>
          <p:nvPicPr>
            <p:cNvPr id="14" name="Picture 13">
              <a:extLst>
                <a:ext uri="{FF2B5EF4-FFF2-40B4-BE49-F238E27FC236}">
                  <a16:creationId xmlns:a16="http://schemas.microsoft.com/office/drawing/2014/main" id="{4698BB0E-02FA-2C86-21C7-517EC0AEAE1D}"/>
                </a:ext>
              </a:extLst>
            </p:cNvPr>
            <p:cNvPicPr>
              <a:picLocks noChangeAspect="1"/>
            </p:cNvPicPr>
            <p:nvPr/>
          </p:nvPicPr>
          <p:blipFill>
            <a:blip r:embed="rId2"/>
            <a:stretch>
              <a:fillRect/>
            </a:stretch>
          </p:blipFill>
          <p:spPr>
            <a:xfrm>
              <a:off x="11073331" y="228036"/>
              <a:ext cx="923771" cy="903825"/>
            </a:xfrm>
            <a:prstGeom prst="rect">
              <a:avLst/>
            </a:prstGeom>
          </p:spPr>
        </p:pic>
        <p:sp>
          <p:nvSpPr>
            <p:cNvPr id="15" name="Rectangle 14">
              <a:extLst>
                <a:ext uri="{FF2B5EF4-FFF2-40B4-BE49-F238E27FC236}">
                  <a16:creationId xmlns:a16="http://schemas.microsoft.com/office/drawing/2014/main" id="{3A0192CE-0560-FBE8-3B2F-DFB50A4C4C31}"/>
                </a:ext>
              </a:extLst>
            </p:cNvPr>
            <p:cNvSpPr/>
            <p:nvPr/>
          </p:nvSpPr>
          <p:spPr>
            <a:xfrm>
              <a:off x="11022090" y="357889"/>
              <a:ext cx="1026252"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chemeClr val="accent2"/>
                    </a:outerShdw>
                  </a:effectLst>
                  <a:latin typeface="Aptos" panose="020B0004020202020204" pitchFamily="34" charset="0"/>
                </a:rPr>
                <a:t>Teaching Quality &amp; Diversity</a:t>
              </a:r>
            </a:p>
          </p:txBody>
        </p:sp>
      </p:grpSp>
      <p:sp>
        <p:nvSpPr>
          <p:cNvPr id="24" name="Text Placeholder 2">
            <a:extLst>
              <a:ext uri="{FF2B5EF4-FFF2-40B4-BE49-F238E27FC236}">
                <a16:creationId xmlns:a16="http://schemas.microsoft.com/office/drawing/2014/main" id="{1E11EC9D-9484-8A64-D8E4-C17F6AA9732B}"/>
              </a:ext>
            </a:extLst>
          </p:cNvPr>
          <p:cNvSpPr txBox="1">
            <a:spLocks/>
          </p:cNvSpPr>
          <p:nvPr/>
        </p:nvSpPr>
        <p:spPr>
          <a:xfrm>
            <a:off x="623022" y="1808875"/>
            <a:ext cx="4896036" cy="3477875"/>
          </a:xfrm>
          <a:prstGeom prst="rect">
            <a:avLst/>
          </a:prstGeom>
        </p:spPr>
        <p:txBody>
          <a:bodyPr wrap="square" lIns="91440" tIns="45720" rIns="91440" bIns="45720" anchor="t">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fontAlgn="base">
              <a:spcAft>
                <a:spcPts val="1200"/>
              </a:spcAft>
            </a:pPr>
            <a:r>
              <a:rPr lang="en-US" sz="2000" b="1" i="0" u="none" strike="noStrike">
                <a:solidFill>
                  <a:srgbClr val="000000"/>
                </a:solidFill>
                <a:effectLst/>
                <a:latin typeface="Aptos" panose="020B0004020202020204" pitchFamily="34" charset="0"/>
              </a:rPr>
              <a:t>Discussion Questions</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trends do we observe?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Which student groups are impacted?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Why do we think this is happening?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further inquiry might we need?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are some potential actions we could consider?</a:t>
            </a:r>
          </a:p>
        </p:txBody>
      </p:sp>
    </p:spTree>
    <p:extLst>
      <p:ext uri="{BB962C8B-B14F-4D97-AF65-F5344CB8AC3E}">
        <p14:creationId xmlns:p14="http://schemas.microsoft.com/office/powerpoint/2010/main" val="40081628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069D74-3E67-48D7-6F1A-526956BF00A3}"/>
              </a:ext>
            </a:extLst>
          </p:cNvPr>
          <p:cNvSpPr>
            <a:spLocks noGrp="1"/>
          </p:cNvSpPr>
          <p:nvPr>
            <p:ph type="sldNum" sz="quarter" idx="12"/>
          </p:nvPr>
        </p:nvSpPr>
        <p:spPr/>
        <p:txBody>
          <a:bodyPr/>
          <a:lstStyle/>
          <a:p>
            <a:fld id="{330EA680-D336-4FF7-8B7A-9848BB0A1C32}" type="slidenum">
              <a:rPr lang="en-US" smtClean="0"/>
              <a:t>74</a:t>
            </a:fld>
            <a:endParaRPr lang="en-US"/>
          </a:p>
        </p:txBody>
      </p:sp>
      <p:sp>
        <p:nvSpPr>
          <p:cNvPr id="3" name="Rectangle 2">
            <a:extLst>
              <a:ext uri="{FF2B5EF4-FFF2-40B4-BE49-F238E27FC236}">
                <a16:creationId xmlns:a16="http://schemas.microsoft.com/office/drawing/2014/main" id="{3BDF8658-6E34-1450-2523-D26DA1CE645B}"/>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DC924AF-7FE6-CEC3-62D8-D92DE113E45B}"/>
              </a:ext>
            </a:extLst>
          </p:cNvPr>
          <p:cNvSpPr txBox="1">
            <a:spLocks/>
          </p:cNvSpPr>
          <p:nvPr/>
        </p:nvSpPr>
        <p:spPr>
          <a:xfrm>
            <a:off x="342899" y="150338"/>
            <a:ext cx="10254344"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4</a:t>
            </a:r>
          </a:p>
          <a:p>
            <a:pPr>
              <a:lnSpc>
                <a:spcPts val="2940"/>
              </a:lnSpc>
              <a:defRPr/>
            </a:pPr>
            <a:r>
              <a:rPr lang="en-US" sz="2300">
                <a:solidFill>
                  <a:schemeClr val="bg1"/>
                </a:solidFill>
                <a:latin typeface="Aptos Narrow" panose="020B0004020202020204" pitchFamily="34" charset="0"/>
              </a:rPr>
              <a:t>Students of color are less likely than their peers to have teachers and school leaders </a:t>
            </a:r>
            <a:br>
              <a:rPr lang="en-US" sz="2300">
                <a:solidFill>
                  <a:schemeClr val="bg1"/>
                </a:solidFill>
                <a:latin typeface="Aptos Narrow" panose="020B0004020202020204" pitchFamily="34" charset="0"/>
              </a:rPr>
            </a:br>
            <a:r>
              <a:rPr lang="en-US" sz="2300">
                <a:solidFill>
                  <a:schemeClr val="bg1"/>
                </a:solidFill>
                <a:latin typeface="Aptos Narrow" panose="020B0004020202020204" pitchFamily="34" charset="0"/>
              </a:rPr>
              <a:t>of the same race/ethnicity.</a:t>
            </a:r>
          </a:p>
        </p:txBody>
      </p:sp>
      <p:sp>
        <p:nvSpPr>
          <p:cNvPr id="8" name="Rectangle 7">
            <a:extLst>
              <a:ext uri="{FF2B5EF4-FFF2-40B4-BE49-F238E27FC236}">
                <a16:creationId xmlns:a16="http://schemas.microsoft.com/office/drawing/2014/main" id="{A11D89B5-15D9-99B5-D485-138740FB2638}"/>
              </a:ext>
            </a:extLst>
          </p:cNvPr>
          <p:cNvSpPr/>
          <p:nvPr/>
        </p:nvSpPr>
        <p:spPr>
          <a:xfrm>
            <a:off x="6096000" y="1313732"/>
            <a:ext cx="6095999" cy="5544268"/>
          </a:xfrm>
          <a:prstGeom prst="rect">
            <a:avLst/>
          </a:prstGeom>
          <a:solidFill>
            <a:srgbClr val="E68699">
              <a:alpha val="2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9" name="TextBox 8">
            <a:extLst>
              <a:ext uri="{FF2B5EF4-FFF2-40B4-BE49-F238E27FC236}">
                <a16:creationId xmlns:a16="http://schemas.microsoft.com/office/drawing/2014/main" id="{94513DB2-F5B8-B517-CEEC-8E0631B9174A}"/>
              </a:ext>
            </a:extLst>
          </p:cNvPr>
          <p:cNvSpPr txBox="1"/>
          <p:nvPr/>
        </p:nvSpPr>
        <p:spPr>
          <a:xfrm>
            <a:off x="6473101" y="2108556"/>
            <a:ext cx="5218155" cy="4406334"/>
          </a:xfrm>
          <a:prstGeom prst="rect">
            <a:avLst/>
          </a:prstGeom>
          <a:noFill/>
        </p:spPr>
        <p:txBody>
          <a:bodyPr wrap="square" lIns="91440" tIns="45720" rIns="91440" bIns="45720" anchor="t">
            <a:spAutoFit/>
          </a:bodyPr>
          <a:lstStyle/>
          <a:p>
            <a:pPr algn="l" rtl="0" fontAlgn="base">
              <a:spcAft>
                <a:spcPts val="400"/>
              </a:spcAft>
            </a:pPr>
            <a:r>
              <a:rPr lang="en-US" sz="1300" b="1" i="0">
                <a:effectLst/>
                <a:latin typeface="Aptos"/>
              </a:rPr>
              <a:t>Work with our district to attract a more diverse candidate pool:</a:t>
            </a:r>
          </a:p>
          <a:p>
            <a:pPr marL="194310" indent="-194310" algn="l" rtl="0" fontAlgn="base">
              <a:spcAft>
                <a:spcPts val="400"/>
              </a:spcAft>
              <a:buFont typeface="Arial" panose="020B0604020202020204" pitchFamily="34" charset="0"/>
              <a:buChar char="•"/>
            </a:pPr>
            <a:r>
              <a:rPr lang="en-US" sz="1300">
                <a:latin typeface="Aptos"/>
              </a:rPr>
              <a:t>Shift hiring timelines earlier, as schools that recruit earlier are often better able to attract stronger and more diverse candidates.</a:t>
            </a:r>
          </a:p>
          <a:p>
            <a:pPr marL="194310" indent="-194310" algn="l" rtl="0" fontAlgn="base">
              <a:spcAft>
                <a:spcPts val="400"/>
              </a:spcAft>
              <a:buFont typeface="Arial" panose="020B0604020202020204" pitchFamily="34" charset="0"/>
              <a:buChar char="•"/>
            </a:pPr>
            <a:r>
              <a:rPr lang="en-US" sz="1300">
                <a:latin typeface="Aptos"/>
              </a:rPr>
              <a:t>Expand new hiring sources to attract more teachers and school leaders of color and linguistically diverse educators.</a:t>
            </a:r>
          </a:p>
          <a:p>
            <a:pPr marL="194310" indent="-194310" algn="l" rtl="0" fontAlgn="base">
              <a:spcAft>
                <a:spcPts val="400"/>
              </a:spcAft>
              <a:buFont typeface="Arial" panose="020B0604020202020204" pitchFamily="34" charset="0"/>
              <a:buChar char="•"/>
            </a:pPr>
            <a:r>
              <a:rPr lang="en-US" sz="1300">
                <a:latin typeface="Aptos"/>
              </a:rPr>
              <a:t>Reduce bias in the hiring process by reviewing methods, processes, and policies to ensure they're fair to and equitable for all candidates.</a:t>
            </a:r>
          </a:p>
          <a:p>
            <a:pPr algn="l" rtl="0" fontAlgn="base">
              <a:spcBef>
                <a:spcPts val="1200"/>
              </a:spcBef>
              <a:spcAft>
                <a:spcPts val="400"/>
              </a:spcAft>
            </a:pPr>
            <a:r>
              <a:rPr lang="en-US" sz="1300" b="1" i="0">
                <a:effectLst/>
                <a:latin typeface="Aptos"/>
              </a:rPr>
              <a:t>Foster a culturally affirming school climate that supports, empowers, and invests in teachers of color and linguistically diverse teachers:</a:t>
            </a:r>
          </a:p>
          <a:p>
            <a:pPr marL="194310" indent="-194310" algn="l" rtl="0" fontAlgn="base">
              <a:spcAft>
                <a:spcPts val="400"/>
              </a:spcAft>
              <a:buFont typeface="Arial" panose="020B0604020202020204" pitchFamily="34" charset="0"/>
              <a:buChar char="•"/>
            </a:pPr>
            <a:r>
              <a:rPr lang="en-US" sz="1300">
                <a:latin typeface="Aptos"/>
              </a:rPr>
              <a:t>Provide professional learning opportunities to build the entire school team’s capacity to create culturally affirming school environments.</a:t>
            </a:r>
          </a:p>
          <a:p>
            <a:pPr marL="194310" indent="-194310" algn="l" rtl="0" fontAlgn="base">
              <a:spcAft>
                <a:spcPts val="400"/>
              </a:spcAft>
              <a:buFont typeface="Arial" panose="020B0604020202020204" pitchFamily="34" charset="0"/>
              <a:buChar char="•"/>
            </a:pPr>
            <a:r>
              <a:rPr lang="en-US" sz="1300">
                <a:latin typeface="Aptos"/>
              </a:rPr>
              <a:t>Ensure fairness in any additional assignments for teachers and school leaders of color and linguistically diverse educators, with appropriate recognition and compensation.</a:t>
            </a:r>
          </a:p>
          <a:p>
            <a:pPr marL="194310" indent="-194310" algn="l" rtl="0" fontAlgn="base">
              <a:spcAft>
                <a:spcPts val="400"/>
              </a:spcAft>
              <a:buFont typeface="Arial" panose="020B0604020202020204" pitchFamily="34" charset="0"/>
              <a:buChar char="•"/>
            </a:pPr>
            <a:r>
              <a:rPr lang="en-US" sz="1300">
                <a:latin typeface="Aptos"/>
              </a:rPr>
              <a:t>Create support networks for teachers and school leaders of color that offer mentorship, professional development opportunities, and space for feedback.</a:t>
            </a:r>
          </a:p>
        </p:txBody>
      </p:sp>
      <p:sp>
        <p:nvSpPr>
          <p:cNvPr id="10" name="Rectangle 9">
            <a:extLst>
              <a:ext uri="{FF2B5EF4-FFF2-40B4-BE49-F238E27FC236}">
                <a16:creationId xmlns:a16="http://schemas.microsoft.com/office/drawing/2014/main" id="{6CC02EFB-1EEE-4B73-10D6-17A6D673A94C}"/>
              </a:ext>
            </a:extLst>
          </p:cNvPr>
          <p:cNvSpPr/>
          <p:nvPr/>
        </p:nvSpPr>
        <p:spPr>
          <a:xfrm>
            <a:off x="6096001" y="1313732"/>
            <a:ext cx="6096000" cy="471990"/>
          </a:xfrm>
          <a:prstGeom prst="rect">
            <a:avLst/>
          </a:prstGeom>
          <a:solidFill>
            <a:srgbClr val="C636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11" name="TextBox 10">
            <a:extLst>
              <a:ext uri="{FF2B5EF4-FFF2-40B4-BE49-F238E27FC236}">
                <a16:creationId xmlns:a16="http://schemas.microsoft.com/office/drawing/2014/main" id="{9908FB1A-A4D1-6947-F4E2-A9EF7698921A}"/>
              </a:ext>
            </a:extLst>
          </p:cNvPr>
          <p:cNvSpPr txBox="1"/>
          <p:nvPr/>
        </p:nvSpPr>
        <p:spPr>
          <a:xfrm>
            <a:off x="6096000" y="1427916"/>
            <a:ext cx="6096000"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POTENTIAL ACTIONS TO CONSIDER</a:t>
            </a:r>
          </a:p>
        </p:txBody>
      </p:sp>
      <p:sp>
        <p:nvSpPr>
          <p:cNvPr id="12" name="Title 1">
            <a:extLst>
              <a:ext uri="{FF2B5EF4-FFF2-40B4-BE49-F238E27FC236}">
                <a16:creationId xmlns:a16="http://schemas.microsoft.com/office/drawing/2014/main" id="{B74C4F8F-2EA5-FB7E-3EB8-9194BD73B50C}"/>
              </a:ext>
            </a:extLst>
          </p:cNvPr>
          <p:cNvSpPr txBox="1">
            <a:spLocks/>
          </p:cNvSpPr>
          <p:nvPr/>
        </p:nvSpPr>
        <p:spPr>
          <a:xfrm>
            <a:off x="342898" y="150338"/>
            <a:ext cx="10568575"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2300">
              <a:solidFill>
                <a:schemeClr val="bg1"/>
              </a:solidFill>
              <a:latin typeface="Aptos Narrow" panose="020B0004020202020204" pitchFamily="34" charset="0"/>
            </a:endParaRPr>
          </a:p>
        </p:txBody>
      </p:sp>
      <p:grpSp>
        <p:nvGrpSpPr>
          <p:cNvPr id="13" name="Group 12">
            <a:extLst>
              <a:ext uri="{FF2B5EF4-FFF2-40B4-BE49-F238E27FC236}">
                <a16:creationId xmlns:a16="http://schemas.microsoft.com/office/drawing/2014/main" id="{74012AE1-91E2-668A-304E-A8042714683D}"/>
              </a:ext>
            </a:extLst>
          </p:cNvPr>
          <p:cNvGrpSpPr/>
          <p:nvPr/>
        </p:nvGrpSpPr>
        <p:grpSpPr>
          <a:xfrm>
            <a:off x="10974590" y="228036"/>
            <a:ext cx="1026252" cy="903825"/>
            <a:chOff x="11022090" y="228036"/>
            <a:chExt cx="1026252" cy="903825"/>
          </a:xfrm>
        </p:grpSpPr>
        <p:pic>
          <p:nvPicPr>
            <p:cNvPr id="14" name="Picture 13">
              <a:extLst>
                <a:ext uri="{FF2B5EF4-FFF2-40B4-BE49-F238E27FC236}">
                  <a16:creationId xmlns:a16="http://schemas.microsoft.com/office/drawing/2014/main" id="{4698BB0E-02FA-2C86-21C7-517EC0AEAE1D}"/>
                </a:ext>
              </a:extLst>
            </p:cNvPr>
            <p:cNvPicPr>
              <a:picLocks noChangeAspect="1"/>
            </p:cNvPicPr>
            <p:nvPr/>
          </p:nvPicPr>
          <p:blipFill>
            <a:blip r:embed="rId2"/>
            <a:stretch>
              <a:fillRect/>
            </a:stretch>
          </p:blipFill>
          <p:spPr>
            <a:xfrm>
              <a:off x="11073331" y="228036"/>
              <a:ext cx="923771" cy="903825"/>
            </a:xfrm>
            <a:prstGeom prst="rect">
              <a:avLst/>
            </a:prstGeom>
          </p:spPr>
        </p:pic>
        <p:sp>
          <p:nvSpPr>
            <p:cNvPr id="15" name="Rectangle 14">
              <a:extLst>
                <a:ext uri="{FF2B5EF4-FFF2-40B4-BE49-F238E27FC236}">
                  <a16:creationId xmlns:a16="http://schemas.microsoft.com/office/drawing/2014/main" id="{3A0192CE-0560-FBE8-3B2F-DFB50A4C4C31}"/>
                </a:ext>
              </a:extLst>
            </p:cNvPr>
            <p:cNvSpPr/>
            <p:nvPr/>
          </p:nvSpPr>
          <p:spPr>
            <a:xfrm>
              <a:off x="11022090" y="357889"/>
              <a:ext cx="1026252"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chemeClr val="accent2"/>
                    </a:outerShdw>
                  </a:effectLst>
                  <a:latin typeface="Aptos" panose="020B0004020202020204" pitchFamily="34" charset="0"/>
                </a:rPr>
                <a:t>Teaching Quality &amp; Diversity</a:t>
              </a:r>
            </a:p>
          </p:txBody>
        </p:sp>
      </p:grpSp>
      <p:sp>
        <p:nvSpPr>
          <p:cNvPr id="24" name="Text Placeholder 2">
            <a:extLst>
              <a:ext uri="{FF2B5EF4-FFF2-40B4-BE49-F238E27FC236}">
                <a16:creationId xmlns:a16="http://schemas.microsoft.com/office/drawing/2014/main" id="{1E11EC9D-9484-8A64-D8E4-C17F6AA9732B}"/>
              </a:ext>
            </a:extLst>
          </p:cNvPr>
          <p:cNvSpPr txBox="1">
            <a:spLocks/>
          </p:cNvSpPr>
          <p:nvPr/>
        </p:nvSpPr>
        <p:spPr>
          <a:xfrm>
            <a:off x="623022" y="1808875"/>
            <a:ext cx="4896036" cy="3477875"/>
          </a:xfrm>
          <a:prstGeom prst="rect">
            <a:avLst/>
          </a:prstGeom>
        </p:spPr>
        <p:txBody>
          <a:bodyPr wrap="square" lIns="91440" tIns="45720" rIns="91440" bIns="45720" anchor="t">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fontAlgn="base">
              <a:spcAft>
                <a:spcPts val="1200"/>
              </a:spcAft>
            </a:pPr>
            <a:r>
              <a:rPr lang="en-US" sz="2000" b="1" i="0" u="none" strike="noStrike">
                <a:solidFill>
                  <a:srgbClr val="000000"/>
                </a:solidFill>
                <a:effectLst/>
                <a:latin typeface="Aptos" panose="020B0004020202020204" pitchFamily="34" charset="0"/>
              </a:rPr>
              <a:t>Discussion Questions</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trends do we observe?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Which student groups are impacted?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Why do we think this is happening?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further inquiry might we need?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are some potential actions we could consider?</a:t>
            </a:r>
          </a:p>
        </p:txBody>
      </p:sp>
    </p:spTree>
    <p:extLst>
      <p:ext uri="{BB962C8B-B14F-4D97-AF65-F5344CB8AC3E}">
        <p14:creationId xmlns:p14="http://schemas.microsoft.com/office/powerpoint/2010/main" val="22177829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6C3EBAA-DCDB-BBC5-3412-B5D59C1FFCA8}"/>
              </a:ext>
            </a:extLst>
          </p:cNvPr>
          <p:cNvSpPr/>
          <p:nvPr/>
        </p:nvSpPr>
        <p:spPr>
          <a:xfrm>
            <a:off x="6095999" y="1313732"/>
            <a:ext cx="6096000" cy="5544268"/>
          </a:xfrm>
          <a:prstGeom prst="rect">
            <a:avLst/>
          </a:prstGeom>
          <a:solidFill>
            <a:srgbClr val="9A8700">
              <a:alpha val="2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6" name="Rectangle 5">
            <a:extLst>
              <a:ext uri="{FF2B5EF4-FFF2-40B4-BE49-F238E27FC236}">
                <a16:creationId xmlns:a16="http://schemas.microsoft.com/office/drawing/2014/main" id="{34221E07-B49B-6F7D-C278-7FCD571E4AED}"/>
              </a:ext>
            </a:extLst>
          </p:cNvPr>
          <p:cNvSpPr/>
          <p:nvPr/>
        </p:nvSpPr>
        <p:spPr>
          <a:xfrm>
            <a:off x="6095999" y="1313732"/>
            <a:ext cx="6096002" cy="471990"/>
          </a:xfrm>
          <a:prstGeom prst="rect">
            <a:avLst/>
          </a:prstGeom>
          <a:solidFill>
            <a:srgbClr val="9A8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2" name="Slide Number Placeholder 1">
            <a:extLst>
              <a:ext uri="{FF2B5EF4-FFF2-40B4-BE49-F238E27FC236}">
                <a16:creationId xmlns:a16="http://schemas.microsoft.com/office/drawing/2014/main" id="{3F069D74-3E67-48D7-6F1A-526956BF00A3}"/>
              </a:ext>
            </a:extLst>
          </p:cNvPr>
          <p:cNvSpPr>
            <a:spLocks noGrp="1"/>
          </p:cNvSpPr>
          <p:nvPr>
            <p:ph type="sldNum" sz="quarter" idx="12"/>
          </p:nvPr>
        </p:nvSpPr>
        <p:spPr/>
        <p:txBody>
          <a:bodyPr/>
          <a:lstStyle/>
          <a:p>
            <a:fld id="{330EA680-D336-4FF7-8B7A-9848BB0A1C32}" type="slidenum">
              <a:rPr lang="en-US" smtClean="0"/>
              <a:t>75</a:t>
            </a:fld>
            <a:endParaRPr lang="en-US"/>
          </a:p>
        </p:txBody>
      </p:sp>
      <p:sp>
        <p:nvSpPr>
          <p:cNvPr id="9" name="TextBox 8">
            <a:extLst>
              <a:ext uri="{FF2B5EF4-FFF2-40B4-BE49-F238E27FC236}">
                <a16:creationId xmlns:a16="http://schemas.microsoft.com/office/drawing/2014/main" id="{94513DB2-F5B8-B517-CEEC-8E0631B9174A}"/>
              </a:ext>
            </a:extLst>
          </p:cNvPr>
          <p:cNvSpPr txBox="1"/>
          <p:nvPr/>
        </p:nvSpPr>
        <p:spPr>
          <a:xfrm>
            <a:off x="6473101" y="2108556"/>
            <a:ext cx="5299799" cy="4196020"/>
          </a:xfrm>
          <a:prstGeom prst="rect">
            <a:avLst/>
          </a:prstGeom>
          <a:noFill/>
        </p:spPr>
        <p:txBody>
          <a:bodyPr wrap="square" lIns="91440" tIns="45720" rIns="91440" bIns="45720" anchor="t">
            <a:spAutoFit/>
          </a:bodyPr>
          <a:lstStyle/>
          <a:p>
            <a:pPr algn="l" rtl="0" fontAlgn="base">
              <a:spcBef>
                <a:spcPts val="1200"/>
              </a:spcBef>
              <a:spcAft>
                <a:spcPts val="400"/>
              </a:spcAft>
            </a:pPr>
            <a:r>
              <a:rPr lang="en-US" sz="1600" b="1" i="0">
                <a:effectLst/>
                <a:latin typeface="Aptos"/>
              </a:rPr>
              <a:t>Work with our district to provide greater access</a:t>
            </a:r>
            <a:r>
              <a:rPr lang="en-US" sz="1600" i="0">
                <a:effectLst/>
                <a:latin typeface="Aptos"/>
              </a:rPr>
              <a:t> to culturally relevant curricula and instructional materials that include multiple perspectives, represent a wide range of diversity, and contextualize issues within race, class, ethnicity, and gender as appropriate for the subject and grade level.</a:t>
            </a:r>
          </a:p>
          <a:p>
            <a:pPr algn="l" rtl="0" fontAlgn="base">
              <a:spcBef>
                <a:spcPts val="1200"/>
              </a:spcBef>
              <a:spcAft>
                <a:spcPts val="400"/>
              </a:spcAft>
            </a:pPr>
            <a:r>
              <a:rPr lang="en-US" sz="1600" b="1" i="0">
                <a:effectLst/>
                <a:latin typeface="Aptos"/>
              </a:rPr>
              <a:t>Leverage our content experts</a:t>
            </a:r>
            <a:r>
              <a:rPr lang="en-US" sz="1600" i="0">
                <a:effectLst/>
                <a:latin typeface="Aptos"/>
              </a:rPr>
              <a:t> (e.g., teacher leaders, instructional coaches, interventionists) to support teachers in adapting and delivering new curricula within the context of their classroom through frequent, growth-oriented feedback and coaching.</a:t>
            </a:r>
          </a:p>
          <a:p>
            <a:pPr algn="l" rtl="0" fontAlgn="base">
              <a:spcBef>
                <a:spcPts val="1200"/>
              </a:spcBef>
              <a:spcAft>
                <a:spcPts val="400"/>
              </a:spcAft>
            </a:pPr>
            <a:r>
              <a:rPr lang="en-US" sz="1600" b="1" i="0">
                <a:effectLst/>
                <a:latin typeface="Aptos"/>
              </a:rPr>
              <a:t>Provide professional learning opportunities</a:t>
            </a:r>
            <a:r>
              <a:rPr lang="en-US" sz="1600" i="0">
                <a:effectLst/>
                <a:latin typeface="Aptos"/>
              </a:rPr>
              <a:t> to help teachers recognize and shift mindsets that could be rooted in bias or influence the rigor of the curriculum and instructional materials they use.</a:t>
            </a:r>
          </a:p>
        </p:txBody>
      </p:sp>
      <p:sp>
        <p:nvSpPr>
          <p:cNvPr id="11" name="TextBox 10">
            <a:extLst>
              <a:ext uri="{FF2B5EF4-FFF2-40B4-BE49-F238E27FC236}">
                <a16:creationId xmlns:a16="http://schemas.microsoft.com/office/drawing/2014/main" id="{9908FB1A-A4D1-6947-F4E2-A9EF7698921A}"/>
              </a:ext>
            </a:extLst>
          </p:cNvPr>
          <p:cNvSpPr txBox="1"/>
          <p:nvPr/>
        </p:nvSpPr>
        <p:spPr>
          <a:xfrm>
            <a:off x="6096000" y="1427916"/>
            <a:ext cx="6096000"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POTENTIAL ACTIONS TO CONSIDER</a:t>
            </a:r>
          </a:p>
        </p:txBody>
      </p:sp>
      <p:sp>
        <p:nvSpPr>
          <p:cNvPr id="12" name="Title 1">
            <a:extLst>
              <a:ext uri="{FF2B5EF4-FFF2-40B4-BE49-F238E27FC236}">
                <a16:creationId xmlns:a16="http://schemas.microsoft.com/office/drawing/2014/main" id="{B74C4F8F-2EA5-FB7E-3EB8-9194BD73B50C}"/>
              </a:ext>
            </a:extLst>
          </p:cNvPr>
          <p:cNvSpPr txBox="1">
            <a:spLocks/>
          </p:cNvSpPr>
          <p:nvPr/>
        </p:nvSpPr>
        <p:spPr>
          <a:xfrm>
            <a:off x="342898" y="150338"/>
            <a:ext cx="10568575"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2300">
              <a:solidFill>
                <a:schemeClr val="bg1"/>
              </a:solidFill>
              <a:latin typeface="Aptos Narrow" panose="020B0004020202020204" pitchFamily="34" charset="0"/>
            </a:endParaRPr>
          </a:p>
        </p:txBody>
      </p:sp>
      <p:sp>
        <p:nvSpPr>
          <p:cNvPr id="24" name="Text Placeholder 2">
            <a:extLst>
              <a:ext uri="{FF2B5EF4-FFF2-40B4-BE49-F238E27FC236}">
                <a16:creationId xmlns:a16="http://schemas.microsoft.com/office/drawing/2014/main" id="{1E11EC9D-9484-8A64-D8E4-C17F6AA9732B}"/>
              </a:ext>
            </a:extLst>
          </p:cNvPr>
          <p:cNvSpPr txBox="1">
            <a:spLocks/>
          </p:cNvSpPr>
          <p:nvPr/>
        </p:nvSpPr>
        <p:spPr>
          <a:xfrm>
            <a:off x="623022" y="1808875"/>
            <a:ext cx="4896036" cy="3477875"/>
          </a:xfrm>
          <a:prstGeom prst="rect">
            <a:avLst/>
          </a:prstGeom>
        </p:spPr>
        <p:txBody>
          <a:bodyPr wrap="square" lIns="91440" tIns="45720" rIns="91440" bIns="45720" anchor="t">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fontAlgn="base">
              <a:spcAft>
                <a:spcPts val="1200"/>
              </a:spcAft>
            </a:pPr>
            <a:r>
              <a:rPr lang="en-US" sz="2000" b="1" i="0" u="none" strike="noStrike">
                <a:solidFill>
                  <a:srgbClr val="000000"/>
                </a:solidFill>
                <a:effectLst/>
                <a:latin typeface="Aptos" panose="020B0004020202020204" pitchFamily="34" charset="0"/>
              </a:rPr>
              <a:t>Discussion Questions</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trends do we observe?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Which student groups are impacted?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Why do we think this is happening?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further inquiry might we need?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are some potential actions we could consider?</a:t>
            </a:r>
          </a:p>
        </p:txBody>
      </p:sp>
      <p:sp>
        <p:nvSpPr>
          <p:cNvPr id="7" name="Rectangle 6">
            <a:extLst>
              <a:ext uri="{FF2B5EF4-FFF2-40B4-BE49-F238E27FC236}">
                <a16:creationId xmlns:a16="http://schemas.microsoft.com/office/drawing/2014/main" id="{7B686047-1559-6FCA-0F0F-427903BAF90D}"/>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E7BBC453-CE15-A83D-0875-8BFF7CAD7672}"/>
              </a:ext>
            </a:extLst>
          </p:cNvPr>
          <p:cNvSpPr txBox="1">
            <a:spLocks/>
          </p:cNvSpPr>
          <p:nvPr/>
        </p:nvSpPr>
        <p:spPr>
          <a:xfrm>
            <a:off x="342900" y="150338"/>
            <a:ext cx="10577675"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5</a:t>
            </a:r>
          </a:p>
          <a:p>
            <a:pPr>
              <a:lnSpc>
                <a:spcPts val="2940"/>
              </a:lnSpc>
              <a:defRPr/>
            </a:pPr>
            <a:r>
              <a:rPr lang="en-US" sz="2200">
                <a:solidFill>
                  <a:schemeClr val="bg1"/>
                </a:solidFill>
                <a:latin typeface="Aptos Narrow" panose="020B0004020202020204" pitchFamily="34" charset="0"/>
              </a:rPr>
              <a:t>Students lack consistent access to culturally relevant curricula and instructional materials, with students of color experiencing this lack of access more keenly than others.</a:t>
            </a:r>
          </a:p>
        </p:txBody>
      </p:sp>
      <p:pic>
        <p:nvPicPr>
          <p:cNvPr id="17" name="Picture 16">
            <a:extLst>
              <a:ext uri="{FF2B5EF4-FFF2-40B4-BE49-F238E27FC236}">
                <a16:creationId xmlns:a16="http://schemas.microsoft.com/office/drawing/2014/main" id="{ED20A0F9-2C55-E0E9-AD57-6727BC6AF972}"/>
              </a:ext>
            </a:extLst>
          </p:cNvPr>
          <p:cNvPicPr>
            <a:picLocks noChangeAspect="1"/>
          </p:cNvPicPr>
          <p:nvPr/>
        </p:nvPicPr>
        <p:blipFill>
          <a:blip r:embed="rId2"/>
          <a:stretch>
            <a:fillRect/>
          </a:stretch>
        </p:blipFill>
        <p:spPr>
          <a:xfrm>
            <a:off x="10928939" y="217014"/>
            <a:ext cx="1088973" cy="914847"/>
          </a:xfrm>
          <a:prstGeom prst="rect">
            <a:avLst/>
          </a:prstGeom>
        </p:spPr>
      </p:pic>
      <p:sp>
        <p:nvSpPr>
          <p:cNvPr id="18" name="Rectangle 17">
            <a:extLst>
              <a:ext uri="{FF2B5EF4-FFF2-40B4-BE49-F238E27FC236}">
                <a16:creationId xmlns:a16="http://schemas.microsoft.com/office/drawing/2014/main" id="{DD234CFA-8269-8A70-86FE-8CB65A110905}"/>
              </a:ext>
            </a:extLst>
          </p:cNvPr>
          <p:cNvSpPr/>
          <p:nvPr/>
        </p:nvSpPr>
        <p:spPr>
          <a:xfrm>
            <a:off x="10939047" y="397213"/>
            <a:ext cx="1097337"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rgbClr val="9A8700"/>
                  </a:outerShdw>
                </a:effectLst>
                <a:latin typeface="Aptos" panose="020B0004020202020204" pitchFamily="34" charset="0"/>
              </a:rPr>
              <a:t>Empowering, Rigorous Content</a:t>
            </a:r>
          </a:p>
        </p:txBody>
      </p:sp>
    </p:spTree>
    <p:extLst>
      <p:ext uri="{BB962C8B-B14F-4D97-AF65-F5344CB8AC3E}">
        <p14:creationId xmlns:p14="http://schemas.microsoft.com/office/powerpoint/2010/main" val="25056592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6C3EBAA-DCDB-BBC5-3412-B5D59C1FFCA8}"/>
              </a:ext>
            </a:extLst>
          </p:cNvPr>
          <p:cNvSpPr/>
          <p:nvPr/>
        </p:nvSpPr>
        <p:spPr>
          <a:xfrm>
            <a:off x="6095999" y="1313732"/>
            <a:ext cx="6096000" cy="5544268"/>
          </a:xfrm>
          <a:prstGeom prst="rect">
            <a:avLst/>
          </a:prstGeom>
          <a:solidFill>
            <a:srgbClr val="9A8700">
              <a:alpha val="2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6" name="Rectangle 5">
            <a:extLst>
              <a:ext uri="{FF2B5EF4-FFF2-40B4-BE49-F238E27FC236}">
                <a16:creationId xmlns:a16="http://schemas.microsoft.com/office/drawing/2014/main" id="{34221E07-B49B-6F7D-C278-7FCD571E4AED}"/>
              </a:ext>
            </a:extLst>
          </p:cNvPr>
          <p:cNvSpPr/>
          <p:nvPr/>
        </p:nvSpPr>
        <p:spPr>
          <a:xfrm>
            <a:off x="6095999" y="1313732"/>
            <a:ext cx="6096002" cy="471990"/>
          </a:xfrm>
          <a:prstGeom prst="rect">
            <a:avLst/>
          </a:prstGeom>
          <a:solidFill>
            <a:srgbClr val="9A8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2" name="Slide Number Placeholder 1">
            <a:extLst>
              <a:ext uri="{FF2B5EF4-FFF2-40B4-BE49-F238E27FC236}">
                <a16:creationId xmlns:a16="http://schemas.microsoft.com/office/drawing/2014/main" id="{3F069D74-3E67-48D7-6F1A-526956BF00A3}"/>
              </a:ext>
            </a:extLst>
          </p:cNvPr>
          <p:cNvSpPr>
            <a:spLocks noGrp="1"/>
          </p:cNvSpPr>
          <p:nvPr>
            <p:ph type="sldNum" sz="quarter" idx="12"/>
          </p:nvPr>
        </p:nvSpPr>
        <p:spPr/>
        <p:txBody>
          <a:bodyPr/>
          <a:lstStyle/>
          <a:p>
            <a:fld id="{330EA680-D336-4FF7-8B7A-9848BB0A1C32}" type="slidenum">
              <a:rPr lang="en-US" smtClean="0"/>
              <a:t>76</a:t>
            </a:fld>
            <a:endParaRPr lang="en-US"/>
          </a:p>
        </p:txBody>
      </p:sp>
      <p:sp>
        <p:nvSpPr>
          <p:cNvPr id="9" name="TextBox 8">
            <a:extLst>
              <a:ext uri="{FF2B5EF4-FFF2-40B4-BE49-F238E27FC236}">
                <a16:creationId xmlns:a16="http://schemas.microsoft.com/office/drawing/2014/main" id="{94513DB2-F5B8-B517-CEEC-8E0631B9174A}"/>
              </a:ext>
            </a:extLst>
          </p:cNvPr>
          <p:cNvSpPr txBox="1"/>
          <p:nvPr/>
        </p:nvSpPr>
        <p:spPr>
          <a:xfrm>
            <a:off x="6473101" y="2108556"/>
            <a:ext cx="5299799" cy="4154984"/>
          </a:xfrm>
          <a:prstGeom prst="rect">
            <a:avLst/>
          </a:prstGeom>
          <a:noFill/>
        </p:spPr>
        <p:txBody>
          <a:bodyPr wrap="square" lIns="91440" tIns="45720" rIns="91440" bIns="45720" anchor="t">
            <a:spAutoFit/>
          </a:bodyPr>
          <a:lstStyle/>
          <a:p>
            <a:pPr algn="l" rtl="0" fontAlgn="base">
              <a:spcBef>
                <a:spcPts val="1200"/>
              </a:spcBef>
              <a:spcAft>
                <a:spcPts val="400"/>
              </a:spcAft>
            </a:pPr>
            <a:r>
              <a:rPr lang="en-US" sz="1400" b="1" i="0">
                <a:effectLst/>
                <a:latin typeface="Aptos"/>
              </a:rPr>
              <a:t>Regularly analyze course enrollment</a:t>
            </a:r>
            <a:r>
              <a:rPr lang="en-US" sz="1400" i="0">
                <a:effectLst/>
                <a:latin typeface="Aptos"/>
              </a:rPr>
              <a:t> to identify disparities across student groups, particularly in lower-level and advanced courses.</a:t>
            </a:r>
          </a:p>
          <a:p>
            <a:pPr algn="l" rtl="0" fontAlgn="base">
              <a:spcBef>
                <a:spcPts val="1200"/>
              </a:spcBef>
              <a:spcAft>
                <a:spcPts val="400"/>
              </a:spcAft>
            </a:pPr>
            <a:r>
              <a:rPr lang="en-US" sz="1400" b="1" i="0">
                <a:effectLst/>
                <a:latin typeface="Aptos"/>
              </a:rPr>
              <a:t>Conduct an audit of courses</a:t>
            </a:r>
            <a:r>
              <a:rPr lang="en-US" sz="1400" i="0">
                <a:effectLst/>
                <a:latin typeface="Aptos"/>
              </a:rPr>
              <a:t> to identify gaps in the types of 8th grade course offerings that would be needed to set students up for success in high school.</a:t>
            </a:r>
          </a:p>
          <a:p>
            <a:pPr algn="l" rtl="0" fontAlgn="base">
              <a:spcBef>
                <a:spcPts val="1200"/>
              </a:spcBef>
              <a:spcAft>
                <a:spcPts val="400"/>
              </a:spcAft>
            </a:pPr>
            <a:r>
              <a:rPr lang="en-US" sz="1400" b="1" i="0">
                <a:effectLst/>
                <a:latin typeface="Aptos"/>
              </a:rPr>
              <a:t>If course assignment practices are driving disproportionate enrollment</a:t>
            </a:r>
            <a:r>
              <a:rPr lang="en-US" sz="1400" i="0">
                <a:effectLst/>
                <a:latin typeface="Aptos"/>
              </a:rPr>
              <a:t>, develop an equitable process for identifying and enrolling students in advanced courses using universal, unbiased metrics (e.g., automatic enrollment based on state assessments with opt-out options). </a:t>
            </a:r>
          </a:p>
          <a:p>
            <a:pPr algn="l" rtl="0" fontAlgn="base">
              <a:spcBef>
                <a:spcPts val="1200"/>
              </a:spcBef>
              <a:spcAft>
                <a:spcPts val="400"/>
              </a:spcAft>
            </a:pPr>
            <a:r>
              <a:rPr lang="en-US" sz="1400" b="1" i="0">
                <a:effectLst/>
                <a:latin typeface="Aptos"/>
              </a:rPr>
              <a:t>If incoming performance is driving disproportionate enrollment</a:t>
            </a:r>
            <a:r>
              <a:rPr lang="en-US" sz="1400" i="0">
                <a:effectLst/>
                <a:latin typeface="Aptos"/>
              </a:rPr>
              <a:t>, conduct transcript audits to identify where students begin to fall off track and how student preparation varies by feeder school. Use that data to inform adjustments to student schedules and to differentiate instructional time and attention.</a:t>
            </a:r>
          </a:p>
        </p:txBody>
      </p:sp>
      <p:sp>
        <p:nvSpPr>
          <p:cNvPr id="11" name="TextBox 10">
            <a:extLst>
              <a:ext uri="{FF2B5EF4-FFF2-40B4-BE49-F238E27FC236}">
                <a16:creationId xmlns:a16="http://schemas.microsoft.com/office/drawing/2014/main" id="{9908FB1A-A4D1-6947-F4E2-A9EF7698921A}"/>
              </a:ext>
            </a:extLst>
          </p:cNvPr>
          <p:cNvSpPr txBox="1"/>
          <p:nvPr/>
        </p:nvSpPr>
        <p:spPr>
          <a:xfrm>
            <a:off x="6096000" y="1427916"/>
            <a:ext cx="6096000"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POTENTIAL ACTIONS TO CONSIDER</a:t>
            </a:r>
          </a:p>
        </p:txBody>
      </p:sp>
      <p:sp>
        <p:nvSpPr>
          <p:cNvPr id="12" name="Title 1">
            <a:extLst>
              <a:ext uri="{FF2B5EF4-FFF2-40B4-BE49-F238E27FC236}">
                <a16:creationId xmlns:a16="http://schemas.microsoft.com/office/drawing/2014/main" id="{B74C4F8F-2EA5-FB7E-3EB8-9194BD73B50C}"/>
              </a:ext>
            </a:extLst>
          </p:cNvPr>
          <p:cNvSpPr txBox="1">
            <a:spLocks/>
          </p:cNvSpPr>
          <p:nvPr/>
        </p:nvSpPr>
        <p:spPr>
          <a:xfrm>
            <a:off x="342898" y="150338"/>
            <a:ext cx="10568575"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2300">
              <a:solidFill>
                <a:schemeClr val="bg1"/>
              </a:solidFill>
              <a:latin typeface="Aptos Narrow" panose="020B0004020202020204" pitchFamily="34" charset="0"/>
            </a:endParaRPr>
          </a:p>
        </p:txBody>
      </p:sp>
      <p:sp>
        <p:nvSpPr>
          <p:cNvPr id="24" name="Text Placeholder 2">
            <a:extLst>
              <a:ext uri="{FF2B5EF4-FFF2-40B4-BE49-F238E27FC236}">
                <a16:creationId xmlns:a16="http://schemas.microsoft.com/office/drawing/2014/main" id="{1E11EC9D-9484-8A64-D8E4-C17F6AA9732B}"/>
              </a:ext>
            </a:extLst>
          </p:cNvPr>
          <p:cNvSpPr txBox="1">
            <a:spLocks/>
          </p:cNvSpPr>
          <p:nvPr/>
        </p:nvSpPr>
        <p:spPr>
          <a:xfrm>
            <a:off x="623022" y="1808875"/>
            <a:ext cx="4896036" cy="3477875"/>
          </a:xfrm>
          <a:prstGeom prst="rect">
            <a:avLst/>
          </a:prstGeom>
        </p:spPr>
        <p:txBody>
          <a:bodyPr wrap="square" lIns="91440" tIns="45720" rIns="91440" bIns="45720" anchor="t">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fontAlgn="base">
              <a:spcAft>
                <a:spcPts val="1200"/>
              </a:spcAft>
            </a:pPr>
            <a:r>
              <a:rPr lang="en-US" sz="2000" b="1" i="0" u="none" strike="noStrike">
                <a:solidFill>
                  <a:srgbClr val="000000"/>
                </a:solidFill>
                <a:effectLst/>
                <a:latin typeface="Aptos" panose="020B0004020202020204" pitchFamily="34" charset="0"/>
              </a:rPr>
              <a:t>Discussion Questions</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trends do we observe?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Which student groups are impacted?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Why do we think this is happening?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further inquiry might we need?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are some potential actions we could consider?</a:t>
            </a:r>
          </a:p>
        </p:txBody>
      </p:sp>
      <p:sp>
        <p:nvSpPr>
          <p:cNvPr id="7" name="Rectangle 6">
            <a:extLst>
              <a:ext uri="{FF2B5EF4-FFF2-40B4-BE49-F238E27FC236}">
                <a16:creationId xmlns:a16="http://schemas.microsoft.com/office/drawing/2014/main" id="{7B686047-1559-6FCA-0F0F-427903BAF90D}"/>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E7BBC453-CE15-A83D-0875-8BFF7CAD7672}"/>
              </a:ext>
            </a:extLst>
          </p:cNvPr>
          <p:cNvSpPr txBox="1">
            <a:spLocks/>
          </p:cNvSpPr>
          <p:nvPr/>
        </p:nvSpPr>
        <p:spPr>
          <a:xfrm>
            <a:off x="342900" y="150338"/>
            <a:ext cx="10577675"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a:t>
            </a:r>
            <a:r>
              <a:rPr lang="en-US" sz="1200" b="1" spc="100">
                <a:solidFill>
                  <a:schemeClr val="bg1"/>
                </a:solidFill>
                <a:latin typeface="Aptos ExtraBold" panose="020B0004020202020204" pitchFamily="34" charset="0"/>
                <a:ea typeface="+mn-ea"/>
                <a:cs typeface="+mn-cs"/>
              </a:rPr>
              <a:t>6</a:t>
            </a:r>
            <a:endPar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endParaRPr>
          </a:p>
          <a:p>
            <a:pPr>
              <a:lnSpc>
                <a:spcPts val="2940"/>
              </a:lnSpc>
              <a:defRPr/>
            </a:pPr>
            <a:r>
              <a:rPr lang="en-US" sz="2300">
                <a:solidFill>
                  <a:schemeClr val="bg1"/>
                </a:solidFill>
                <a:latin typeface="Aptos Narrow" panose="020B0004020202020204" pitchFamily="34" charset="0"/>
              </a:rPr>
              <a:t>Students of color are less likely than their peers to be enrolled in advanced </a:t>
            </a:r>
          </a:p>
          <a:p>
            <a:pPr>
              <a:lnSpc>
                <a:spcPts val="2940"/>
              </a:lnSpc>
              <a:defRPr/>
            </a:pPr>
            <a:r>
              <a:rPr lang="en-US" sz="2300">
                <a:solidFill>
                  <a:schemeClr val="bg1"/>
                </a:solidFill>
                <a:latin typeface="Aptos Narrow" panose="020B0004020202020204" pitchFamily="34" charset="0"/>
              </a:rPr>
              <a:t>coursework, even when they’ve met eligibility criteria.</a:t>
            </a:r>
          </a:p>
        </p:txBody>
      </p:sp>
      <p:pic>
        <p:nvPicPr>
          <p:cNvPr id="17" name="Picture 16">
            <a:extLst>
              <a:ext uri="{FF2B5EF4-FFF2-40B4-BE49-F238E27FC236}">
                <a16:creationId xmlns:a16="http://schemas.microsoft.com/office/drawing/2014/main" id="{ED20A0F9-2C55-E0E9-AD57-6727BC6AF972}"/>
              </a:ext>
            </a:extLst>
          </p:cNvPr>
          <p:cNvPicPr>
            <a:picLocks noChangeAspect="1"/>
          </p:cNvPicPr>
          <p:nvPr/>
        </p:nvPicPr>
        <p:blipFill>
          <a:blip r:embed="rId2"/>
          <a:stretch>
            <a:fillRect/>
          </a:stretch>
        </p:blipFill>
        <p:spPr>
          <a:xfrm>
            <a:off x="10928939" y="217014"/>
            <a:ext cx="1088973" cy="914847"/>
          </a:xfrm>
          <a:prstGeom prst="rect">
            <a:avLst/>
          </a:prstGeom>
        </p:spPr>
      </p:pic>
      <p:sp>
        <p:nvSpPr>
          <p:cNvPr id="18" name="Rectangle 17">
            <a:extLst>
              <a:ext uri="{FF2B5EF4-FFF2-40B4-BE49-F238E27FC236}">
                <a16:creationId xmlns:a16="http://schemas.microsoft.com/office/drawing/2014/main" id="{DD234CFA-8269-8A70-86FE-8CB65A110905}"/>
              </a:ext>
            </a:extLst>
          </p:cNvPr>
          <p:cNvSpPr/>
          <p:nvPr/>
        </p:nvSpPr>
        <p:spPr>
          <a:xfrm>
            <a:off x="10939047" y="397213"/>
            <a:ext cx="1097337"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rgbClr val="9A8700"/>
                  </a:outerShdw>
                </a:effectLst>
                <a:latin typeface="Aptos" panose="020B0004020202020204" pitchFamily="34" charset="0"/>
              </a:rPr>
              <a:t>Empowering, Rigorous Content</a:t>
            </a:r>
          </a:p>
        </p:txBody>
      </p:sp>
    </p:spTree>
    <p:extLst>
      <p:ext uri="{BB962C8B-B14F-4D97-AF65-F5344CB8AC3E}">
        <p14:creationId xmlns:p14="http://schemas.microsoft.com/office/powerpoint/2010/main" val="30323236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6C3EBAA-DCDB-BBC5-3412-B5D59C1FFCA8}"/>
              </a:ext>
            </a:extLst>
          </p:cNvPr>
          <p:cNvSpPr/>
          <p:nvPr/>
        </p:nvSpPr>
        <p:spPr>
          <a:xfrm>
            <a:off x="6095999" y="1313732"/>
            <a:ext cx="6096000" cy="5544268"/>
          </a:xfrm>
          <a:prstGeom prst="rect">
            <a:avLst/>
          </a:prstGeom>
          <a:solidFill>
            <a:srgbClr val="9A8700">
              <a:alpha val="2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6" name="Rectangle 5">
            <a:extLst>
              <a:ext uri="{FF2B5EF4-FFF2-40B4-BE49-F238E27FC236}">
                <a16:creationId xmlns:a16="http://schemas.microsoft.com/office/drawing/2014/main" id="{34221E07-B49B-6F7D-C278-7FCD571E4AED}"/>
              </a:ext>
            </a:extLst>
          </p:cNvPr>
          <p:cNvSpPr/>
          <p:nvPr/>
        </p:nvSpPr>
        <p:spPr>
          <a:xfrm>
            <a:off x="6095999" y="1313732"/>
            <a:ext cx="6096002" cy="471990"/>
          </a:xfrm>
          <a:prstGeom prst="rect">
            <a:avLst/>
          </a:prstGeom>
          <a:solidFill>
            <a:srgbClr val="9A8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2" name="Slide Number Placeholder 1">
            <a:extLst>
              <a:ext uri="{FF2B5EF4-FFF2-40B4-BE49-F238E27FC236}">
                <a16:creationId xmlns:a16="http://schemas.microsoft.com/office/drawing/2014/main" id="{3F069D74-3E67-48D7-6F1A-526956BF00A3}"/>
              </a:ext>
            </a:extLst>
          </p:cNvPr>
          <p:cNvSpPr>
            <a:spLocks noGrp="1"/>
          </p:cNvSpPr>
          <p:nvPr>
            <p:ph type="sldNum" sz="quarter" idx="12"/>
          </p:nvPr>
        </p:nvSpPr>
        <p:spPr/>
        <p:txBody>
          <a:bodyPr/>
          <a:lstStyle/>
          <a:p>
            <a:fld id="{330EA680-D336-4FF7-8B7A-9848BB0A1C32}" type="slidenum">
              <a:rPr lang="en-US" smtClean="0"/>
              <a:t>77</a:t>
            </a:fld>
            <a:endParaRPr lang="en-US"/>
          </a:p>
        </p:txBody>
      </p:sp>
      <p:sp>
        <p:nvSpPr>
          <p:cNvPr id="9" name="TextBox 8">
            <a:extLst>
              <a:ext uri="{FF2B5EF4-FFF2-40B4-BE49-F238E27FC236}">
                <a16:creationId xmlns:a16="http://schemas.microsoft.com/office/drawing/2014/main" id="{94513DB2-F5B8-B517-CEEC-8E0631B9174A}"/>
              </a:ext>
            </a:extLst>
          </p:cNvPr>
          <p:cNvSpPr txBox="1"/>
          <p:nvPr/>
        </p:nvSpPr>
        <p:spPr>
          <a:xfrm>
            <a:off x="6473101" y="2108556"/>
            <a:ext cx="5299799" cy="3949799"/>
          </a:xfrm>
          <a:prstGeom prst="rect">
            <a:avLst/>
          </a:prstGeom>
          <a:noFill/>
        </p:spPr>
        <p:txBody>
          <a:bodyPr wrap="square" lIns="91440" tIns="45720" rIns="91440" bIns="45720" anchor="t">
            <a:spAutoFit/>
          </a:bodyPr>
          <a:lstStyle/>
          <a:p>
            <a:pPr algn="l" rtl="0" fontAlgn="base">
              <a:spcBef>
                <a:spcPts val="1200"/>
              </a:spcBef>
              <a:spcAft>
                <a:spcPts val="400"/>
              </a:spcAft>
            </a:pPr>
            <a:r>
              <a:rPr lang="en-US" sz="1600" b="1" i="0">
                <a:effectLst/>
                <a:latin typeface="Aptos"/>
              </a:rPr>
              <a:t>Conduct student and family surveys</a:t>
            </a:r>
            <a:r>
              <a:rPr lang="en-US" sz="1600" i="0">
                <a:effectLst/>
                <a:latin typeface="Aptos"/>
              </a:rPr>
              <a:t>—in their home languages and using multiple modalities—to identify financial, logistical, or informational barriers to accessing arts and enrichment opportunities and to better understand their interests.</a:t>
            </a:r>
          </a:p>
          <a:p>
            <a:pPr algn="l" rtl="0" fontAlgn="base">
              <a:spcBef>
                <a:spcPts val="1200"/>
              </a:spcBef>
              <a:spcAft>
                <a:spcPts val="400"/>
              </a:spcAft>
            </a:pPr>
            <a:r>
              <a:rPr lang="en-US" sz="1600" b="1" i="0">
                <a:effectLst/>
                <a:latin typeface="Aptos"/>
              </a:rPr>
              <a:t>Work with our district to expand the arts and enrichment opportunities</a:t>
            </a:r>
            <a:r>
              <a:rPr lang="en-US" sz="1600" i="0">
                <a:effectLst/>
                <a:latin typeface="Aptos"/>
              </a:rPr>
              <a:t> available to students through intra-district courses or community partnerships.</a:t>
            </a:r>
          </a:p>
          <a:p>
            <a:pPr algn="l" rtl="0" fontAlgn="base">
              <a:spcBef>
                <a:spcPts val="1200"/>
              </a:spcBef>
              <a:spcAft>
                <a:spcPts val="400"/>
              </a:spcAft>
            </a:pPr>
            <a:r>
              <a:rPr lang="en-US" sz="1600" b="1" i="0">
                <a:effectLst/>
                <a:latin typeface="Aptos"/>
              </a:rPr>
              <a:t>Explore strategies to ensure students maintain access to a well-rounded curriculum</a:t>
            </a:r>
            <a:r>
              <a:rPr lang="en-US" sz="1600" i="0">
                <a:effectLst/>
                <a:latin typeface="Aptos"/>
              </a:rPr>
              <a:t> by minimizing scheduling conflicts between intervention and arts and enrichment opportunities. This could involve approaches such as block scheduling, extending the school day, or utilizing after-school programs.</a:t>
            </a:r>
          </a:p>
        </p:txBody>
      </p:sp>
      <p:sp>
        <p:nvSpPr>
          <p:cNvPr id="11" name="TextBox 10">
            <a:extLst>
              <a:ext uri="{FF2B5EF4-FFF2-40B4-BE49-F238E27FC236}">
                <a16:creationId xmlns:a16="http://schemas.microsoft.com/office/drawing/2014/main" id="{9908FB1A-A4D1-6947-F4E2-A9EF7698921A}"/>
              </a:ext>
            </a:extLst>
          </p:cNvPr>
          <p:cNvSpPr txBox="1"/>
          <p:nvPr/>
        </p:nvSpPr>
        <p:spPr>
          <a:xfrm>
            <a:off x="6096000" y="1427916"/>
            <a:ext cx="6096000"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POTENTIAL ACTIONS TO CONSIDER</a:t>
            </a:r>
          </a:p>
        </p:txBody>
      </p:sp>
      <p:sp>
        <p:nvSpPr>
          <p:cNvPr id="12" name="Title 1">
            <a:extLst>
              <a:ext uri="{FF2B5EF4-FFF2-40B4-BE49-F238E27FC236}">
                <a16:creationId xmlns:a16="http://schemas.microsoft.com/office/drawing/2014/main" id="{B74C4F8F-2EA5-FB7E-3EB8-9194BD73B50C}"/>
              </a:ext>
            </a:extLst>
          </p:cNvPr>
          <p:cNvSpPr txBox="1">
            <a:spLocks/>
          </p:cNvSpPr>
          <p:nvPr/>
        </p:nvSpPr>
        <p:spPr>
          <a:xfrm>
            <a:off x="342898" y="150338"/>
            <a:ext cx="10568575"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2300">
              <a:solidFill>
                <a:schemeClr val="bg1"/>
              </a:solidFill>
              <a:latin typeface="Aptos Narrow" panose="020B0004020202020204" pitchFamily="34" charset="0"/>
            </a:endParaRPr>
          </a:p>
        </p:txBody>
      </p:sp>
      <p:sp>
        <p:nvSpPr>
          <p:cNvPr id="24" name="Text Placeholder 2">
            <a:extLst>
              <a:ext uri="{FF2B5EF4-FFF2-40B4-BE49-F238E27FC236}">
                <a16:creationId xmlns:a16="http://schemas.microsoft.com/office/drawing/2014/main" id="{1E11EC9D-9484-8A64-D8E4-C17F6AA9732B}"/>
              </a:ext>
            </a:extLst>
          </p:cNvPr>
          <p:cNvSpPr txBox="1">
            <a:spLocks/>
          </p:cNvSpPr>
          <p:nvPr/>
        </p:nvSpPr>
        <p:spPr>
          <a:xfrm>
            <a:off x="623022" y="1808875"/>
            <a:ext cx="4896036" cy="3477875"/>
          </a:xfrm>
          <a:prstGeom prst="rect">
            <a:avLst/>
          </a:prstGeom>
        </p:spPr>
        <p:txBody>
          <a:bodyPr wrap="square" lIns="91440" tIns="45720" rIns="91440" bIns="45720" anchor="t">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fontAlgn="base">
              <a:spcAft>
                <a:spcPts val="1200"/>
              </a:spcAft>
            </a:pPr>
            <a:r>
              <a:rPr lang="en-US" sz="2000" b="1" i="0" u="none" strike="noStrike">
                <a:solidFill>
                  <a:srgbClr val="000000"/>
                </a:solidFill>
                <a:effectLst/>
                <a:latin typeface="Aptos" panose="020B0004020202020204" pitchFamily="34" charset="0"/>
              </a:rPr>
              <a:t>Discussion Questions</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trends do we observe?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Which student groups are impacted?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Why do we think this is happening?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further inquiry might we need?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are some potential actions we could consider?</a:t>
            </a:r>
          </a:p>
        </p:txBody>
      </p:sp>
      <p:sp>
        <p:nvSpPr>
          <p:cNvPr id="7" name="Rectangle 6">
            <a:extLst>
              <a:ext uri="{FF2B5EF4-FFF2-40B4-BE49-F238E27FC236}">
                <a16:creationId xmlns:a16="http://schemas.microsoft.com/office/drawing/2014/main" id="{7B686047-1559-6FCA-0F0F-427903BAF90D}"/>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E7BBC453-CE15-A83D-0875-8BFF7CAD7672}"/>
              </a:ext>
            </a:extLst>
          </p:cNvPr>
          <p:cNvSpPr txBox="1">
            <a:spLocks/>
          </p:cNvSpPr>
          <p:nvPr/>
        </p:nvSpPr>
        <p:spPr>
          <a:xfrm>
            <a:off x="342900" y="150338"/>
            <a:ext cx="10577675"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a:t>
            </a:r>
            <a:r>
              <a:rPr lang="en-US" sz="1200" b="1" spc="100">
                <a:solidFill>
                  <a:schemeClr val="bg1"/>
                </a:solidFill>
                <a:latin typeface="Aptos ExtraBold" panose="020B0004020202020204" pitchFamily="34" charset="0"/>
                <a:ea typeface="+mn-ea"/>
                <a:cs typeface="+mn-cs"/>
              </a:rPr>
              <a:t>7</a:t>
            </a:r>
            <a:endPar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endParaRPr>
          </a:p>
          <a:p>
            <a:pPr>
              <a:lnSpc>
                <a:spcPts val="2940"/>
              </a:lnSpc>
              <a:defRPr/>
            </a:pPr>
            <a:r>
              <a:rPr lang="en-US" sz="2300">
                <a:solidFill>
                  <a:schemeClr val="bg1"/>
                </a:solidFill>
                <a:latin typeface="Aptos Narrow" panose="020B0004020202020204" pitchFamily="34" charset="0"/>
              </a:rPr>
              <a:t>Students of color and students from low-income backgrounds are less likely than their peers to have access to arts and enrichment opportunities.</a:t>
            </a:r>
          </a:p>
        </p:txBody>
      </p:sp>
      <p:pic>
        <p:nvPicPr>
          <p:cNvPr id="17" name="Picture 16">
            <a:extLst>
              <a:ext uri="{FF2B5EF4-FFF2-40B4-BE49-F238E27FC236}">
                <a16:creationId xmlns:a16="http://schemas.microsoft.com/office/drawing/2014/main" id="{ED20A0F9-2C55-E0E9-AD57-6727BC6AF972}"/>
              </a:ext>
            </a:extLst>
          </p:cNvPr>
          <p:cNvPicPr>
            <a:picLocks noChangeAspect="1"/>
          </p:cNvPicPr>
          <p:nvPr/>
        </p:nvPicPr>
        <p:blipFill>
          <a:blip r:embed="rId2"/>
          <a:stretch>
            <a:fillRect/>
          </a:stretch>
        </p:blipFill>
        <p:spPr>
          <a:xfrm>
            <a:off x="10928939" y="217014"/>
            <a:ext cx="1088973" cy="914847"/>
          </a:xfrm>
          <a:prstGeom prst="rect">
            <a:avLst/>
          </a:prstGeom>
        </p:spPr>
      </p:pic>
      <p:sp>
        <p:nvSpPr>
          <p:cNvPr id="18" name="Rectangle 17">
            <a:extLst>
              <a:ext uri="{FF2B5EF4-FFF2-40B4-BE49-F238E27FC236}">
                <a16:creationId xmlns:a16="http://schemas.microsoft.com/office/drawing/2014/main" id="{DD234CFA-8269-8A70-86FE-8CB65A110905}"/>
              </a:ext>
            </a:extLst>
          </p:cNvPr>
          <p:cNvSpPr/>
          <p:nvPr/>
        </p:nvSpPr>
        <p:spPr>
          <a:xfrm>
            <a:off x="10939047" y="397213"/>
            <a:ext cx="1097337"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rgbClr val="9A8700"/>
                  </a:outerShdw>
                </a:effectLst>
                <a:latin typeface="Aptos" panose="020B0004020202020204" pitchFamily="34" charset="0"/>
              </a:rPr>
              <a:t>Empowering, Rigorous Content</a:t>
            </a:r>
          </a:p>
        </p:txBody>
      </p:sp>
    </p:spTree>
    <p:extLst>
      <p:ext uri="{BB962C8B-B14F-4D97-AF65-F5344CB8AC3E}">
        <p14:creationId xmlns:p14="http://schemas.microsoft.com/office/powerpoint/2010/main" val="39673044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318691-174D-A1F9-37F8-BC10E36AA924}"/>
              </a:ext>
            </a:extLst>
          </p:cNvPr>
          <p:cNvSpPr/>
          <p:nvPr/>
        </p:nvSpPr>
        <p:spPr>
          <a:xfrm>
            <a:off x="6095997" y="1313732"/>
            <a:ext cx="6096002" cy="5544268"/>
          </a:xfrm>
          <a:prstGeom prst="rect">
            <a:avLst/>
          </a:prstGeom>
          <a:solidFill>
            <a:srgbClr val="CF4520">
              <a:alpha val="2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4" name="Rectangle 3">
            <a:extLst>
              <a:ext uri="{FF2B5EF4-FFF2-40B4-BE49-F238E27FC236}">
                <a16:creationId xmlns:a16="http://schemas.microsoft.com/office/drawing/2014/main" id="{082A23DA-01D0-50DA-3FDB-C23A78490173}"/>
              </a:ext>
            </a:extLst>
          </p:cNvPr>
          <p:cNvSpPr/>
          <p:nvPr/>
        </p:nvSpPr>
        <p:spPr>
          <a:xfrm>
            <a:off x="6095997" y="1313732"/>
            <a:ext cx="6096004" cy="471990"/>
          </a:xfrm>
          <a:prstGeom prst="rect">
            <a:avLst/>
          </a:prstGeom>
          <a:solidFill>
            <a:srgbClr val="9638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2" name="Slide Number Placeholder 1">
            <a:extLst>
              <a:ext uri="{FF2B5EF4-FFF2-40B4-BE49-F238E27FC236}">
                <a16:creationId xmlns:a16="http://schemas.microsoft.com/office/drawing/2014/main" id="{3F069D74-3E67-48D7-6F1A-526956BF00A3}"/>
              </a:ext>
            </a:extLst>
          </p:cNvPr>
          <p:cNvSpPr>
            <a:spLocks noGrp="1"/>
          </p:cNvSpPr>
          <p:nvPr>
            <p:ph type="sldNum" sz="quarter" idx="12"/>
          </p:nvPr>
        </p:nvSpPr>
        <p:spPr/>
        <p:txBody>
          <a:bodyPr/>
          <a:lstStyle/>
          <a:p>
            <a:fld id="{330EA680-D336-4FF7-8B7A-9848BB0A1C32}" type="slidenum">
              <a:rPr lang="en-US" smtClean="0"/>
              <a:t>78</a:t>
            </a:fld>
            <a:endParaRPr lang="en-US"/>
          </a:p>
        </p:txBody>
      </p:sp>
      <p:sp>
        <p:nvSpPr>
          <p:cNvPr id="9" name="TextBox 8">
            <a:extLst>
              <a:ext uri="{FF2B5EF4-FFF2-40B4-BE49-F238E27FC236}">
                <a16:creationId xmlns:a16="http://schemas.microsoft.com/office/drawing/2014/main" id="{94513DB2-F5B8-B517-CEEC-8E0631B9174A}"/>
              </a:ext>
            </a:extLst>
          </p:cNvPr>
          <p:cNvSpPr txBox="1"/>
          <p:nvPr/>
        </p:nvSpPr>
        <p:spPr>
          <a:xfrm>
            <a:off x="6473101" y="2108556"/>
            <a:ext cx="5381442" cy="3600986"/>
          </a:xfrm>
          <a:prstGeom prst="rect">
            <a:avLst/>
          </a:prstGeom>
          <a:noFill/>
        </p:spPr>
        <p:txBody>
          <a:bodyPr wrap="square" lIns="91440" tIns="45720" rIns="91440" bIns="45720" anchor="t">
            <a:spAutoFit/>
          </a:bodyPr>
          <a:lstStyle/>
          <a:p>
            <a:pPr algn="l" rtl="0" fontAlgn="base">
              <a:spcAft>
                <a:spcPts val="400"/>
              </a:spcAft>
            </a:pPr>
            <a:r>
              <a:rPr lang="en-US" sz="1600" b="1" i="0">
                <a:effectLst/>
                <a:latin typeface="Aptos"/>
              </a:rPr>
              <a:t>Work with our district to increase instructional time</a:t>
            </a:r>
            <a:r>
              <a:rPr lang="en-US" sz="1600" i="0">
                <a:effectLst/>
                <a:latin typeface="Aptos"/>
              </a:rPr>
              <a:t> </a:t>
            </a:r>
            <a:br>
              <a:rPr lang="en-US" sz="1600" i="0">
                <a:effectLst/>
                <a:latin typeface="Aptos"/>
              </a:rPr>
            </a:br>
            <a:r>
              <a:rPr lang="en-US" sz="1600" i="0">
                <a:effectLst/>
                <a:latin typeface="Aptos"/>
              </a:rPr>
              <a:t>for all students by extending the school day or school year and compensating teachers and staff for additional time or leveraging community partners for non-core instruction.</a:t>
            </a:r>
          </a:p>
          <a:p>
            <a:pPr algn="l" rtl="0" fontAlgn="base">
              <a:spcBef>
                <a:spcPts val="1200"/>
              </a:spcBef>
              <a:spcAft>
                <a:spcPts val="400"/>
              </a:spcAft>
            </a:pPr>
            <a:r>
              <a:rPr lang="en-US" sz="1600" b="1" i="0">
                <a:effectLst/>
                <a:latin typeface="Aptos"/>
              </a:rPr>
              <a:t>If increasing the total amount of instructional time isn't an option:</a:t>
            </a:r>
          </a:p>
          <a:p>
            <a:pPr marL="194310" indent="-194310" algn="l" rtl="0" fontAlgn="base">
              <a:spcAft>
                <a:spcPts val="400"/>
              </a:spcAft>
              <a:buFont typeface="Arial" panose="020B0604020202020204" pitchFamily="34" charset="0"/>
              <a:buChar char="•"/>
            </a:pPr>
            <a:r>
              <a:rPr lang="en-US" sz="1600">
                <a:latin typeface="Aptos"/>
              </a:rPr>
              <a:t>Implement a schoolwide “flex block” through which students can receive intervention or enrichment in priority subjects, with opportunities throughout the year to move across groups depending on how their needs evolve. </a:t>
            </a:r>
          </a:p>
          <a:p>
            <a:pPr marL="194310" indent="-194310" algn="l" rtl="0" fontAlgn="base">
              <a:spcAft>
                <a:spcPts val="400"/>
              </a:spcAft>
              <a:buFont typeface="Arial" panose="020B0604020202020204" pitchFamily="34" charset="0"/>
              <a:buChar char="•"/>
            </a:pPr>
            <a:r>
              <a:rPr lang="en-US" sz="1600">
                <a:latin typeface="Aptos"/>
              </a:rPr>
              <a:t>“Double block” to schedule students into longer blocks or additional courses for subject(s) they're struggling in.</a:t>
            </a:r>
          </a:p>
        </p:txBody>
      </p:sp>
      <p:sp>
        <p:nvSpPr>
          <p:cNvPr id="11" name="TextBox 10">
            <a:extLst>
              <a:ext uri="{FF2B5EF4-FFF2-40B4-BE49-F238E27FC236}">
                <a16:creationId xmlns:a16="http://schemas.microsoft.com/office/drawing/2014/main" id="{9908FB1A-A4D1-6947-F4E2-A9EF7698921A}"/>
              </a:ext>
            </a:extLst>
          </p:cNvPr>
          <p:cNvSpPr txBox="1"/>
          <p:nvPr/>
        </p:nvSpPr>
        <p:spPr>
          <a:xfrm>
            <a:off x="6096000" y="1427916"/>
            <a:ext cx="6096000"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POTENTIAL ACTIONS TO CONSIDER</a:t>
            </a:r>
          </a:p>
        </p:txBody>
      </p:sp>
      <p:sp>
        <p:nvSpPr>
          <p:cNvPr id="12" name="Title 1">
            <a:extLst>
              <a:ext uri="{FF2B5EF4-FFF2-40B4-BE49-F238E27FC236}">
                <a16:creationId xmlns:a16="http://schemas.microsoft.com/office/drawing/2014/main" id="{B74C4F8F-2EA5-FB7E-3EB8-9194BD73B50C}"/>
              </a:ext>
            </a:extLst>
          </p:cNvPr>
          <p:cNvSpPr txBox="1">
            <a:spLocks/>
          </p:cNvSpPr>
          <p:nvPr/>
        </p:nvSpPr>
        <p:spPr>
          <a:xfrm>
            <a:off x="342898" y="150338"/>
            <a:ext cx="10568575"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2300">
              <a:solidFill>
                <a:schemeClr val="bg1"/>
              </a:solidFill>
              <a:latin typeface="Aptos Narrow" panose="020B0004020202020204" pitchFamily="34" charset="0"/>
            </a:endParaRPr>
          </a:p>
        </p:txBody>
      </p:sp>
      <p:sp>
        <p:nvSpPr>
          <p:cNvPr id="24" name="Text Placeholder 2">
            <a:extLst>
              <a:ext uri="{FF2B5EF4-FFF2-40B4-BE49-F238E27FC236}">
                <a16:creationId xmlns:a16="http://schemas.microsoft.com/office/drawing/2014/main" id="{1E11EC9D-9484-8A64-D8E4-C17F6AA9732B}"/>
              </a:ext>
            </a:extLst>
          </p:cNvPr>
          <p:cNvSpPr txBox="1">
            <a:spLocks/>
          </p:cNvSpPr>
          <p:nvPr/>
        </p:nvSpPr>
        <p:spPr>
          <a:xfrm>
            <a:off x="623022" y="1808875"/>
            <a:ext cx="4896036" cy="3477875"/>
          </a:xfrm>
          <a:prstGeom prst="rect">
            <a:avLst/>
          </a:prstGeom>
        </p:spPr>
        <p:txBody>
          <a:bodyPr wrap="square" lIns="91440" tIns="45720" rIns="91440" bIns="45720" anchor="t">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fontAlgn="base">
              <a:spcAft>
                <a:spcPts val="1200"/>
              </a:spcAft>
            </a:pPr>
            <a:r>
              <a:rPr lang="en-US" sz="2000" b="1" i="0" u="none" strike="noStrike">
                <a:solidFill>
                  <a:srgbClr val="000000"/>
                </a:solidFill>
                <a:effectLst/>
                <a:latin typeface="Aptos" panose="020B0004020202020204" pitchFamily="34" charset="0"/>
              </a:rPr>
              <a:t>Discussion Questions</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trends do we observe?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Which student groups are impacted?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Why do we think this is happening?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further inquiry might we need?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are some potential actions we could consider?</a:t>
            </a:r>
          </a:p>
        </p:txBody>
      </p:sp>
      <p:sp>
        <p:nvSpPr>
          <p:cNvPr id="8" name="Rectangle 7">
            <a:extLst>
              <a:ext uri="{FF2B5EF4-FFF2-40B4-BE49-F238E27FC236}">
                <a16:creationId xmlns:a16="http://schemas.microsoft.com/office/drawing/2014/main" id="{35C2483C-8E5D-D514-C7FE-7652732A61ED}"/>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F43A2419-B7BC-A00C-7EC2-AE8B2C8659BC}"/>
              </a:ext>
            </a:extLst>
          </p:cNvPr>
          <p:cNvSpPr txBox="1">
            <a:spLocks/>
          </p:cNvSpPr>
          <p:nvPr/>
        </p:nvSpPr>
        <p:spPr>
          <a:xfrm>
            <a:off x="342900" y="150338"/>
            <a:ext cx="9258300"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8</a:t>
            </a:r>
          </a:p>
          <a:p>
            <a:pPr>
              <a:lnSpc>
                <a:spcPts val="2940"/>
              </a:lnSpc>
              <a:defRPr/>
            </a:pPr>
            <a:r>
              <a:rPr lang="en-US" sz="2300">
                <a:solidFill>
                  <a:schemeClr val="bg1"/>
                </a:solidFill>
                <a:latin typeface="Aptos Narrow" panose="020B0004020202020204" pitchFamily="34" charset="0"/>
              </a:rPr>
              <a:t>Lower-performing students don’t consistently receive additional instructional time in the subjects they’re behind in.</a:t>
            </a:r>
          </a:p>
        </p:txBody>
      </p:sp>
      <p:pic>
        <p:nvPicPr>
          <p:cNvPr id="13" name="Picture 12">
            <a:extLst>
              <a:ext uri="{FF2B5EF4-FFF2-40B4-BE49-F238E27FC236}">
                <a16:creationId xmlns:a16="http://schemas.microsoft.com/office/drawing/2014/main" id="{030B3E3C-DA60-4BD2-313D-FCE2D4C8DB33}"/>
              </a:ext>
            </a:extLst>
          </p:cNvPr>
          <p:cNvPicPr>
            <a:picLocks noChangeAspect="1"/>
          </p:cNvPicPr>
          <p:nvPr/>
        </p:nvPicPr>
        <p:blipFill>
          <a:blip r:embed="rId2"/>
          <a:stretch>
            <a:fillRect/>
          </a:stretch>
        </p:blipFill>
        <p:spPr>
          <a:xfrm>
            <a:off x="10825459" y="153700"/>
            <a:ext cx="1197870" cy="1006332"/>
          </a:xfrm>
          <a:prstGeom prst="rect">
            <a:avLst/>
          </a:prstGeom>
        </p:spPr>
      </p:pic>
      <p:sp>
        <p:nvSpPr>
          <p:cNvPr id="14" name="Rectangle 13">
            <a:extLst>
              <a:ext uri="{FF2B5EF4-FFF2-40B4-BE49-F238E27FC236}">
                <a16:creationId xmlns:a16="http://schemas.microsoft.com/office/drawing/2014/main" id="{1868C01E-0E23-6453-68EE-AB7622D0FCD7}"/>
              </a:ext>
            </a:extLst>
          </p:cNvPr>
          <p:cNvSpPr/>
          <p:nvPr/>
        </p:nvSpPr>
        <p:spPr>
          <a:xfrm>
            <a:off x="10884680" y="331018"/>
            <a:ext cx="1097337"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rgbClr val="963821"/>
                  </a:outerShdw>
                </a:effectLst>
                <a:latin typeface="Aptos" panose="020B0004020202020204" pitchFamily="34" charset="0"/>
              </a:rPr>
              <a:t>Instructional Time &amp; Attention</a:t>
            </a:r>
          </a:p>
        </p:txBody>
      </p:sp>
    </p:spTree>
    <p:extLst>
      <p:ext uri="{BB962C8B-B14F-4D97-AF65-F5344CB8AC3E}">
        <p14:creationId xmlns:p14="http://schemas.microsoft.com/office/powerpoint/2010/main" val="1670041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318691-174D-A1F9-37F8-BC10E36AA924}"/>
              </a:ext>
            </a:extLst>
          </p:cNvPr>
          <p:cNvSpPr/>
          <p:nvPr/>
        </p:nvSpPr>
        <p:spPr>
          <a:xfrm>
            <a:off x="6095997" y="1313732"/>
            <a:ext cx="6096002" cy="5544268"/>
          </a:xfrm>
          <a:prstGeom prst="rect">
            <a:avLst/>
          </a:prstGeom>
          <a:solidFill>
            <a:srgbClr val="CF4520">
              <a:alpha val="2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4" name="Rectangle 3">
            <a:extLst>
              <a:ext uri="{FF2B5EF4-FFF2-40B4-BE49-F238E27FC236}">
                <a16:creationId xmlns:a16="http://schemas.microsoft.com/office/drawing/2014/main" id="{082A23DA-01D0-50DA-3FDB-C23A78490173}"/>
              </a:ext>
            </a:extLst>
          </p:cNvPr>
          <p:cNvSpPr/>
          <p:nvPr/>
        </p:nvSpPr>
        <p:spPr>
          <a:xfrm>
            <a:off x="6095997" y="1313732"/>
            <a:ext cx="6096004" cy="471990"/>
          </a:xfrm>
          <a:prstGeom prst="rect">
            <a:avLst/>
          </a:prstGeom>
          <a:solidFill>
            <a:srgbClr val="9638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2" name="Slide Number Placeholder 1">
            <a:extLst>
              <a:ext uri="{FF2B5EF4-FFF2-40B4-BE49-F238E27FC236}">
                <a16:creationId xmlns:a16="http://schemas.microsoft.com/office/drawing/2014/main" id="{3F069D74-3E67-48D7-6F1A-526956BF00A3}"/>
              </a:ext>
            </a:extLst>
          </p:cNvPr>
          <p:cNvSpPr>
            <a:spLocks noGrp="1"/>
          </p:cNvSpPr>
          <p:nvPr>
            <p:ph type="sldNum" sz="quarter" idx="12"/>
          </p:nvPr>
        </p:nvSpPr>
        <p:spPr/>
        <p:txBody>
          <a:bodyPr/>
          <a:lstStyle/>
          <a:p>
            <a:fld id="{330EA680-D336-4FF7-8B7A-9848BB0A1C32}" type="slidenum">
              <a:rPr lang="en-US" smtClean="0"/>
              <a:t>79</a:t>
            </a:fld>
            <a:endParaRPr lang="en-US"/>
          </a:p>
        </p:txBody>
      </p:sp>
      <p:sp>
        <p:nvSpPr>
          <p:cNvPr id="9" name="TextBox 8">
            <a:extLst>
              <a:ext uri="{FF2B5EF4-FFF2-40B4-BE49-F238E27FC236}">
                <a16:creationId xmlns:a16="http://schemas.microsoft.com/office/drawing/2014/main" id="{94513DB2-F5B8-B517-CEEC-8E0631B9174A}"/>
              </a:ext>
            </a:extLst>
          </p:cNvPr>
          <p:cNvSpPr txBox="1"/>
          <p:nvPr/>
        </p:nvSpPr>
        <p:spPr>
          <a:xfrm>
            <a:off x="6473101" y="2108556"/>
            <a:ext cx="5508916" cy="4144724"/>
          </a:xfrm>
          <a:prstGeom prst="rect">
            <a:avLst/>
          </a:prstGeom>
          <a:noFill/>
        </p:spPr>
        <p:txBody>
          <a:bodyPr wrap="square" lIns="91440" tIns="45720" rIns="91440" bIns="45720" anchor="t">
            <a:spAutoFit/>
          </a:bodyPr>
          <a:lstStyle/>
          <a:p>
            <a:pPr algn="l" rtl="0" fontAlgn="base">
              <a:spcAft>
                <a:spcPts val="400"/>
              </a:spcAft>
            </a:pPr>
            <a:r>
              <a:rPr lang="en-US" sz="1600" b="1" i="0">
                <a:effectLst/>
                <a:latin typeface="Aptos"/>
              </a:rPr>
              <a:t>Work with our district to increase the number of teaching staff</a:t>
            </a:r>
            <a:r>
              <a:rPr lang="en-US" sz="1600" i="0">
                <a:effectLst/>
                <a:latin typeface="Aptos"/>
              </a:rPr>
              <a:t> to ensure differentiated class and group sizes. This may require us to reduce spending in other areas or seek additional funding. </a:t>
            </a:r>
          </a:p>
          <a:p>
            <a:pPr algn="l" rtl="0" fontAlgn="base">
              <a:spcBef>
                <a:spcPts val="1200"/>
              </a:spcBef>
              <a:spcAft>
                <a:spcPts val="400"/>
              </a:spcAft>
            </a:pPr>
            <a:r>
              <a:rPr lang="en-US" sz="1600" b="1" i="0">
                <a:effectLst/>
                <a:latin typeface="Aptos"/>
              </a:rPr>
              <a:t>If increasing the number of teaching staff isn't an option:</a:t>
            </a:r>
          </a:p>
          <a:p>
            <a:pPr marL="194310" indent="-194310" algn="l" rtl="0" fontAlgn="base">
              <a:spcAft>
                <a:spcPts val="400"/>
              </a:spcAft>
              <a:buFont typeface="Arial" panose="020B0604020202020204" pitchFamily="34" charset="0"/>
              <a:buChar char="•"/>
            </a:pPr>
            <a:r>
              <a:rPr lang="en-US" sz="1600" spc="-30">
                <a:latin typeface="Aptos"/>
              </a:rPr>
              <a:t>Reduce class sizes for high-priority subjects and intervention courses, while increasing class sizes for elective and advanced classes to offset the increased costs.</a:t>
            </a:r>
          </a:p>
          <a:p>
            <a:pPr marL="194310" indent="-194310" algn="l" rtl="0" fontAlgn="base">
              <a:spcAft>
                <a:spcPts val="400"/>
              </a:spcAft>
              <a:buFont typeface="Arial" panose="020B0604020202020204" pitchFamily="34" charset="0"/>
              <a:buChar char="•"/>
            </a:pPr>
            <a:r>
              <a:rPr lang="en-US" sz="1600" spc="-30">
                <a:latin typeface="Aptos"/>
              </a:rPr>
              <a:t>Strategically assign paraprofessionals or redefine existing roles and responsibilities to reduce class and group sizes in priority areas.</a:t>
            </a:r>
          </a:p>
          <a:p>
            <a:pPr marL="194310" indent="-194310" algn="l" rtl="0" fontAlgn="base">
              <a:spcAft>
                <a:spcPts val="400"/>
              </a:spcAft>
              <a:buFont typeface="Arial" panose="020B0604020202020204" pitchFamily="34" charset="0"/>
              <a:buChar char="•"/>
            </a:pPr>
            <a:r>
              <a:rPr lang="en-US" sz="1600" spc="-30">
                <a:latin typeface="Aptos"/>
              </a:rPr>
              <a:t>Provide targeted individualized instruction for students who need it through structures such as high-dosage tutoring, push-in support, or within-class grouping, leveraging all available staff, technology, and community partners.</a:t>
            </a:r>
          </a:p>
        </p:txBody>
      </p:sp>
      <p:sp>
        <p:nvSpPr>
          <p:cNvPr id="11" name="TextBox 10">
            <a:extLst>
              <a:ext uri="{FF2B5EF4-FFF2-40B4-BE49-F238E27FC236}">
                <a16:creationId xmlns:a16="http://schemas.microsoft.com/office/drawing/2014/main" id="{9908FB1A-A4D1-6947-F4E2-A9EF7698921A}"/>
              </a:ext>
            </a:extLst>
          </p:cNvPr>
          <p:cNvSpPr txBox="1"/>
          <p:nvPr/>
        </p:nvSpPr>
        <p:spPr>
          <a:xfrm>
            <a:off x="6096000" y="1427916"/>
            <a:ext cx="6096000"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POTENTIAL ACTIONS TO CONSIDER</a:t>
            </a:r>
          </a:p>
        </p:txBody>
      </p:sp>
      <p:sp>
        <p:nvSpPr>
          <p:cNvPr id="12" name="Title 1">
            <a:extLst>
              <a:ext uri="{FF2B5EF4-FFF2-40B4-BE49-F238E27FC236}">
                <a16:creationId xmlns:a16="http://schemas.microsoft.com/office/drawing/2014/main" id="{B74C4F8F-2EA5-FB7E-3EB8-9194BD73B50C}"/>
              </a:ext>
            </a:extLst>
          </p:cNvPr>
          <p:cNvSpPr txBox="1">
            <a:spLocks/>
          </p:cNvSpPr>
          <p:nvPr/>
        </p:nvSpPr>
        <p:spPr>
          <a:xfrm>
            <a:off x="342898" y="150338"/>
            <a:ext cx="10568575"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2300">
              <a:solidFill>
                <a:schemeClr val="bg1"/>
              </a:solidFill>
              <a:latin typeface="Aptos Narrow" panose="020B0004020202020204" pitchFamily="34" charset="0"/>
            </a:endParaRPr>
          </a:p>
        </p:txBody>
      </p:sp>
      <p:sp>
        <p:nvSpPr>
          <p:cNvPr id="24" name="Text Placeholder 2">
            <a:extLst>
              <a:ext uri="{FF2B5EF4-FFF2-40B4-BE49-F238E27FC236}">
                <a16:creationId xmlns:a16="http://schemas.microsoft.com/office/drawing/2014/main" id="{1E11EC9D-9484-8A64-D8E4-C17F6AA9732B}"/>
              </a:ext>
            </a:extLst>
          </p:cNvPr>
          <p:cNvSpPr txBox="1">
            <a:spLocks/>
          </p:cNvSpPr>
          <p:nvPr/>
        </p:nvSpPr>
        <p:spPr>
          <a:xfrm>
            <a:off x="623022" y="1808875"/>
            <a:ext cx="4896036" cy="3477875"/>
          </a:xfrm>
          <a:prstGeom prst="rect">
            <a:avLst/>
          </a:prstGeom>
        </p:spPr>
        <p:txBody>
          <a:bodyPr wrap="square" lIns="91440" tIns="45720" rIns="91440" bIns="45720" anchor="t">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fontAlgn="base">
              <a:spcAft>
                <a:spcPts val="1200"/>
              </a:spcAft>
            </a:pPr>
            <a:r>
              <a:rPr lang="en-US" sz="2000" b="1" i="0" u="none" strike="noStrike">
                <a:solidFill>
                  <a:srgbClr val="000000"/>
                </a:solidFill>
                <a:effectLst/>
                <a:latin typeface="Aptos" panose="020B0004020202020204" pitchFamily="34" charset="0"/>
              </a:rPr>
              <a:t>Discussion Questions</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trends do we observe?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Which student groups are impacted?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Why do we think this is happening?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further inquiry might we need?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are some potential actions we could consider?</a:t>
            </a:r>
          </a:p>
        </p:txBody>
      </p:sp>
      <p:sp>
        <p:nvSpPr>
          <p:cNvPr id="8" name="Rectangle 7">
            <a:extLst>
              <a:ext uri="{FF2B5EF4-FFF2-40B4-BE49-F238E27FC236}">
                <a16:creationId xmlns:a16="http://schemas.microsoft.com/office/drawing/2014/main" id="{35C2483C-8E5D-D514-C7FE-7652732A61ED}"/>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F43A2419-B7BC-A00C-7EC2-AE8B2C8659BC}"/>
              </a:ext>
            </a:extLst>
          </p:cNvPr>
          <p:cNvSpPr txBox="1">
            <a:spLocks/>
          </p:cNvSpPr>
          <p:nvPr/>
        </p:nvSpPr>
        <p:spPr>
          <a:xfrm>
            <a:off x="342900" y="150338"/>
            <a:ext cx="9202033"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9</a:t>
            </a:r>
          </a:p>
          <a:p>
            <a:pPr>
              <a:lnSpc>
                <a:spcPts val="2940"/>
              </a:lnSpc>
              <a:defRPr/>
            </a:pPr>
            <a:r>
              <a:rPr lang="en-US" sz="2300">
                <a:solidFill>
                  <a:schemeClr val="bg1"/>
                </a:solidFill>
                <a:latin typeface="Aptos Narrow" panose="020B0004020202020204" pitchFamily="34" charset="0"/>
              </a:rPr>
              <a:t>Lower-performing students don’t consistently receive additional instructional attention in the subjects they're behind in.</a:t>
            </a:r>
          </a:p>
        </p:txBody>
      </p:sp>
      <p:pic>
        <p:nvPicPr>
          <p:cNvPr id="13" name="Picture 12">
            <a:extLst>
              <a:ext uri="{FF2B5EF4-FFF2-40B4-BE49-F238E27FC236}">
                <a16:creationId xmlns:a16="http://schemas.microsoft.com/office/drawing/2014/main" id="{030B3E3C-DA60-4BD2-313D-FCE2D4C8DB33}"/>
              </a:ext>
            </a:extLst>
          </p:cNvPr>
          <p:cNvPicPr>
            <a:picLocks noChangeAspect="1"/>
          </p:cNvPicPr>
          <p:nvPr/>
        </p:nvPicPr>
        <p:blipFill>
          <a:blip r:embed="rId2"/>
          <a:stretch>
            <a:fillRect/>
          </a:stretch>
        </p:blipFill>
        <p:spPr>
          <a:xfrm>
            <a:off x="10825459" y="153700"/>
            <a:ext cx="1197870" cy="1006332"/>
          </a:xfrm>
          <a:prstGeom prst="rect">
            <a:avLst/>
          </a:prstGeom>
        </p:spPr>
      </p:pic>
      <p:sp>
        <p:nvSpPr>
          <p:cNvPr id="14" name="Rectangle 13">
            <a:extLst>
              <a:ext uri="{FF2B5EF4-FFF2-40B4-BE49-F238E27FC236}">
                <a16:creationId xmlns:a16="http://schemas.microsoft.com/office/drawing/2014/main" id="{1868C01E-0E23-6453-68EE-AB7622D0FCD7}"/>
              </a:ext>
            </a:extLst>
          </p:cNvPr>
          <p:cNvSpPr/>
          <p:nvPr/>
        </p:nvSpPr>
        <p:spPr>
          <a:xfrm>
            <a:off x="10884680" y="331018"/>
            <a:ext cx="1097337"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rgbClr val="963821"/>
                  </a:outerShdw>
                </a:effectLst>
                <a:latin typeface="Aptos" panose="020B0004020202020204" pitchFamily="34" charset="0"/>
              </a:rPr>
              <a:t>Instructional Time &amp; Attention</a:t>
            </a:r>
          </a:p>
        </p:txBody>
      </p:sp>
    </p:spTree>
    <p:extLst>
      <p:ext uri="{BB962C8B-B14F-4D97-AF65-F5344CB8AC3E}">
        <p14:creationId xmlns:p14="http://schemas.microsoft.com/office/powerpoint/2010/main" val="3694385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pic>
        <p:nvPicPr>
          <p:cNvPr id="6" name="Picture 5" descr="A picture containing food&#10;&#10;Description automatically generated">
            <a:extLst>
              <a:ext uri="{FF2B5EF4-FFF2-40B4-BE49-F238E27FC236}">
                <a16:creationId xmlns:a16="http://schemas.microsoft.com/office/drawing/2014/main" id="{999CBEF7-C656-416B-A8FD-A230703BF0A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19105" y="-10391"/>
            <a:ext cx="2671012" cy="1540042"/>
          </a:xfrm>
          <a:prstGeom prst="rect">
            <a:avLst/>
          </a:prstGeom>
        </p:spPr>
      </p:pic>
      <p:pic>
        <p:nvPicPr>
          <p:cNvPr id="7" name="Picture 6" descr="A picture containing food&#10;&#10;Description automatically generated">
            <a:extLst>
              <a:ext uri="{FF2B5EF4-FFF2-40B4-BE49-F238E27FC236}">
                <a16:creationId xmlns:a16="http://schemas.microsoft.com/office/drawing/2014/main" id="{83D60E25-B52B-4CD1-97BC-5665E08A521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0"/>
            <a:ext cx="4058159" cy="2125580"/>
          </a:xfrm>
          <a:prstGeom prst="rect">
            <a:avLst/>
          </a:prstGeom>
        </p:spPr>
      </p:pic>
      <p:pic>
        <p:nvPicPr>
          <p:cNvPr id="8" name="Picture 7" descr="A picture containing food&#10;&#10;Description automatically generated">
            <a:extLst>
              <a:ext uri="{FF2B5EF4-FFF2-40B4-BE49-F238E27FC236}">
                <a16:creationId xmlns:a16="http://schemas.microsoft.com/office/drawing/2014/main" id="{6660AD2C-1C46-401E-87BE-1463F517D96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21965" y="2322094"/>
            <a:ext cx="2575254" cy="2326106"/>
          </a:xfrm>
          <a:prstGeom prst="rect">
            <a:avLst/>
          </a:prstGeom>
        </p:spPr>
      </p:pic>
      <p:pic>
        <p:nvPicPr>
          <p:cNvPr id="9" name="Picture 8" descr="A picture containing food&#10;&#10;Description automatically generated">
            <a:extLst>
              <a:ext uri="{FF2B5EF4-FFF2-40B4-BE49-F238E27FC236}">
                <a16:creationId xmlns:a16="http://schemas.microsoft.com/office/drawing/2014/main" id="{CF4FF509-DB12-4CFF-9A6A-929100FFC37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21965" y="4746915"/>
            <a:ext cx="4856501" cy="2125579"/>
          </a:xfrm>
          <a:prstGeom prst="rect">
            <a:avLst/>
          </a:prstGeom>
        </p:spPr>
      </p:pic>
      <p:sp>
        <p:nvSpPr>
          <p:cNvPr id="10" name="TextBox 9">
            <a:extLst>
              <a:ext uri="{FF2B5EF4-FFF2-40B4-BE49-F238E27FC236}">
                <a16:creationId xmlns:a16="http://schemas.microsoft.com/office/drawing/2014/main" id="{DF63066F-2F09-4B89-9A9F-CA97BF4A09A8}"/>
              </a:ext>
            </a:extLst>
          </p:cNvPr>
          <p:cNvSpPr txBox="1"/>
          <p:nvPr/>
        </p:nvSpPr>
        <p:spPr>
          <a:xfrm>
            <a:off x="7439025" y="5941727"/>
            <a:ext cx="4170695" cy="369332"/>
          </a:xfrm>
          <a:prstGeom prst="rect">
            <a:avLst/>
          </a:prstGeom>
          <a:solidFill>
            <a:schemeClr val="tx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7921D"/>
                </a:solidFill>
                <a:effectLst/>
                <a:uLnTx/>
                <a:uFillTx/>
                <a:latin typeface="Aptos" panose="020B0004020202020204" pitchFamily="34" charset="0"/>
                <a:ea typeface="+mn-ea"/>
                <a:cs typeface="+mn-cs"/>
              </a:rPr>
              <a:t>Date</a:t>
            </a:r>
          </a:p>
        </p:txBody>
      </p:sp>
      <p:sp>
        <p:nvSpPr>
          <p:cNvPr id="12" name="TextBox 11">
            <a:extLst>
              <a:ext uri="{FF2B5EF4-FFF2-40B4-BE49-F238E27FC236}">
                <a16:creationId xmlns:a16="http://schemas.microsoft.com/office/drawing/2014/main" id="{76FAACAF-E6EF-058B-4806-B0F46295DA1D}"/>
              </a:ext>
            </a:extLst>
          </p:cNvPr>
          <p:cNvSpPr txBox="1"/>
          <p:nvPr/>
        </p:nvSpPr>
        <p:spPr>
          <a:xfrm>
            <a:off x="7439025" y="5435229"/>
            <a:ext cx="377606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F7921D"/>
                </a:solidFill>
                <a:effectLst/>
                <a:uLnTx/>
                <a:uFillTx/>
                <a:latin typeface="Aptos" panose="020B0004020202020204" pitchFamily="34" charset="0"/>
                <a:ea typeface="+mn-ea"/>
                <a:cs typeface="+mn-cs"/>
              </a:rPr>
              <a:t>Meeting 1</a:t>
            </a:r>
          </a:p>
        </p:txBody>
      </p:sp>
      <p:sp>
        <p:nvSpPr>
          <p:cNvPr id="14" name="Slide Number Placeholder 13">
            <a:extLst>
              <a:ext uri="{FF2B5EF4-FFF2-40B4-BE49-F238E27FC236}">
                <a16:creationId xmlns:a16="http://schemas.microsoft.com/office/drawing/2014/main" id="{13ED7D94-45AB-66DD-9A25-DD8F15B91C4C}"/>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888888"/>
                </a:solidFill>
                <a:effectLst/>
                <a:uLnTx/>
                <a:uFillTx/>
                <a:latin typeface="Aptos" panose="020B0004020202020204" pitchFamily="34" charset="0"/>
                <a:sym typeface="Arial Narrow"/>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100" b="0" i="0" u="none" strike="noStrike" kern="1200" cap="none" spc="0" normalizeH="0" baseline="0" noProof="0">
              <a:ln>
                <a:noFill/>
              </a:ln>
              <a:solidFill>
                <a:srgbClr val="888888"/>
              </a:solidFill>
              <a:effectLst/>
              <a:uLnTx/>
              <a:uFillTx/>
              <a:latin typeface="Aptos" panose="020B0004020202020204" pitchFamily="34" charset="0"/>
              <a:sym typeface="Arial Narrow"/>
            </a:endParaRPr>
          </a:p>
        </p:txBody>
      </p:sp>
      <p:sp>
        <p:nvSpPr>
          <p:cNvPr id="2" name="TextBox 1">
            <a:extLst>
              <a:ext uri="{FF2B5EF4-FFF2-40B4-BE49-F238E27FC236}">
                <a16:creationId xmlns:a16="http://schemas.microsoft.com/office/drawing/2014/main" id="{4096EC4D-5138-1A8D-5806-19B2846DD0C5}"/>
              </a:ext>
            </a:extLst>
          </p:cNvPr>
          <p:cNvSpPr txBox="1"/>
          <p:nvPr/>
        </p:nvSpPr>
        <p:spPr>
          <a:xfrm>
            <a:off x="3206339" y="2897686"/>
            <a:ext cx="8730099" cy="92332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Aptos" panose="020B0004020202020204" pitchFamily="34" charset="0"/>
                <a:ea typeface="+mn-ea"/>
                <a:cs typeface="+mn-cs"/>
              </a:rPr>
              <a:t>Resource Equity in Action</a:t>
            </a:r>
            <a:endParaRPr kumimoji="0" lang="en-US" sz="5000" b="1"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3" name="TextBox 2">
            <a:extLst>
              <a:ext uri="{FF2B5EF4-FFF2-40B4-BE49-F238E27FC236}">
                <a16:creationId xmlns:a16="http://schemas.microsoft.com/office/drawing/2014/main" id="{2B074039-D97B-4588-D08B-3FBDA3EFDE94}"/>
              </a:ext>
            </a:extLst>
          </p:cNvPr>
          <p:cNvSpPr txBox="1"/>
          <p:nvPr/>
        </p:nvSpPr>
        <p:spPr>
          <a:xfrm>
            <a:off x="3229840" y="3695779"/>
            <a:ext cx="8239247" cy="615553"/>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a:ln>
                  <a:noFill/>
                </a:ln>
                <a:solidFill>
                  <a:prstClr val="white"/>
                </a:solidFill>
                <a:effectLst/>
                <a:uLnTx/>
                <a:uFillTx/>
                <a:latin typeface="Aptos Narrow" panose="020B0004020202020204" pitchFamily="34" charset="0"/>
                <a:ea typeface="+mn-ea"/>
                <a:cs typeface="+mn-cs"/>
              </a:rPr>
              <a:t>A 5-Step Facilitation Guide for Middle Schools</a:t>
            </a:r>
          </a:p>
        </p:txBody>
      </p:sp>
    </p:spTree>
    <p:extLst>
      <p:ext uri="{BB962C8B-B14F-4D97-AF65-F5344CB8AC3E}">
        <p14:creationId xmlns:p14="http://schemas.microsoft.com/office/powerpoint/2010/main" val="40700196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8D8967B-FE4C-D9E9-0BBF-528116E2CDA7}"/>
              </a:ext>
            </a:extLst>
          </p:cNvPr>
          <p:cNvSpPr/>
          <p:nvPr/>
        </p:nvSpPr>
        <p:spPr>
          <a:xfrm>
            <a:off x="6095995" y="1313732"/>
            <a:ext cx="6096004" cy="5544268"/>
          </a:xfrm>
          <a:prstGeom prst="rect">
            <a:avLst/>
          </a:prstGeom>
          <a:solidFill>
            <a:srgbClr val="003594">
              <a:alpha val="1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17" name="Rectangle 16">
            <a:extLst>
              <a:ext uri="{FF2B5EF4-FFF2-40B4-BE49-F238E27FC236}">
                <a16:creationId xmlns:a16="http://schemas.microsoft.com/office/drawing/2014/main" id="{B93EE664-4F03-5613-AF8A-76F839F173AA}"/>
              </a:ext>
            </a:extLst>
          </p:cNvPr>
          <p:cNvSpPr/>
          <p:nvPr/>
        </p:nvSpPr>
        <p:spPr>
          <a:xfrm>
            <a:off x="6095995" y="1313732"/>
            <a:ext cx="6096006" cy="471990"/>
          </a:xfrm>
          <a:prstGeom prst="rect">
            <a:avLst/>
          </a:prstGeom>
          <a:solidFill>
            <a:srgbClr val="0035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2" name="Slide Number Placeholder 1">
            <a:extLst>
              <a:ext uri="{FF2B5EF4-FFF2-40B4-BE49-F238E27FC236}">
                <a16:creationId xmlns:a16="http://schemas.microsoft.com/office/drawing/2014/main" id="{3F069D74-3E67-48D7-6F1A-526956BF00A3}"/>
              </a:ext>
            </a:extLst>
          </p:cNvPr>
          <p:cNvSpPr>
            <a:spLocks noGrp="1"/>
          </p:cNvSpPr>
          <p:nvPr>
            <p:ph type="sldNum" sz="quarter" idx="12"/>
          </p:nvPr>
        </p:nvSpPr>
        <p:spPr/>
        <p:txBody>
          <a:bodyPr/>
          <a:lstStyle/>
          <a:p>
            <a:fld id="{330EA680-D336-4FF7-8B7A-9848BB0A1C32}" type="slidenum">
              <a:rPr lang="en-US" smtClean="0"/>
              <a:t>80</a:t>
            </a:fld>
            <a:endParaRPr lang="en-US"/>
          </a:p>
        </p:txBody>
      </p:sp>
      <p:sp>
        <p:nvSpPr>
          <p:cNvPr id="9" name="TextBox 8">
            <a:extLst>
              <a:ext uri="{FF2B5EF4-FFF2-40B4-BE49-F238E27FC236}">
                <a16:creationId xmlns:a16="http://schemas.microsoft.com/office/drawing/2014/main" id="{94513DB2-F5B8-B517-CEEC-8E0631B9174A}"/>
              </a:ext>
            </a:extLst>
          </p:cNvPr>
          <p:cNvSpPr txBox="1"/>
          <p:nvPr/>
        </p:nvSpPr>
        <p:spPr>
          <a:xfrm>
            <a:off x="6473101" y="2108556"/>
            <a:ext cx="5283470" cy="4144724"/>
          </a:xfrm>
          <a:prstGeom prst="rect">
            <a:avLst/>
          </a:prstGeom>
          <a:noFill/>
        </p:spPr>
        <p:txBody>
          <a:bodyPr wrap="square" lIns="91440" tIns="45720" rIns="91440" bIns="45720" anchor="t">
            <a:spAutoFit/>
          </a:bodyPr>
          <a:lstStyle/>
          <a:p>
            <a:pPr algn="l" rtl="0" fontAlgn="base">
              <a:spcBef>
                <a:spcPts val="1200"/>
              </a:spcBef>
              <a:spcAft>
                <a:spcPts val="400"/>
              </a:spcAft>
            </a:pPr>
            <a:r>
              <a:rPr lang="en-US" sz="1500" b="1" i="0">
                <a:effectLst/>
                <a:latin typeface="Aptos"/>
              </a:rPr>
              <a:t>Revise our school’s disciplinary policies to address the disproportionate punishment of students of color:</a:t>
            </a:r>
          </a:p>
          <a:p>
            <a:pPr marL="194310" indent="-194310" algn="l" rtl="0" fontAlgn="base">
              <a:spcAft>
                <a:spcPts val="400"/>
              </a:spcAft>
              <a:buFont typeface="Arial" panose="020B0604020202020204" pitchFamily="34" charset="0"/>
              <a:buChar char="•"/>
            </a:pPr>
            <a:r>
              <a:rPr lang="en-US" sz="1500" spc="-30">
                <a:latin typeface="Aptos"/>
              </a:rPr>
              <a:t>Co-create an unbiased, evidence-based code of conduct with staff, students, and families that clearly defines behavioral expectations and consequences for not meeting those expectations.</a:t>
            </a:r>
          </a:p>
          <a:p>
            <a:pPr marL="194310" indent="-194310" algn="l" rtl="0" fontAlgn="base">
              <a:spcAft>
                <a:spcPts val="400"/>
              </a:spcAft>
              <a:buFont typeface="Arial" panose="020B0604020202020204" pitchFamily="34" charset="0"/>
              <a:buChar char="•"/>
            </a:pPr>
            <a:r>
              <a:rPr lang="en-US" sz="1500" spc="-30">
                <a:latin typeface="Aptos"/>
              </a:rPr>
              <a:t>Eliminate overly punitive policies that are prone to bias, including suspensions for minor offenses like willful defiance or dress code violations, and the use of school police to address non-criminal behavior.</a:t>
            </a:r>
          </a:p>
          <a:p>
            <a:pPr marL="194310" indent="-194310" algn="l" rtl="0" fontAlgn="base">
              <a:spcAft>
                <a:spcPts val="400"/>
              </a:spcAft>
              <a:buFont typeface="Arial" panose="020B0604020202020204" pitchFamily="34" charset="0"/>
              <a:buChar char="•"/>
            </a:pPr>
            <a:r>
              <a:rPr lang="en-US" sz="1500" spc="-30">
                <a:latin typeface="Aptos"/>
              </a:rPr>
              <a:t>Avoid exclusionary policies that result in lost instructional time.</a:t>
            </a:r>
          </a:p>
          <a:p>
            <a:pPr fontAlgn="base">
              <a:spcBef>
                <a:spcPts val="1200"/>
              </a:spcBef>
              <a:spcAft>
                <a:spcPts val="400"/>
              </a:spcAft>
            </a:pPr>
            <a:r>
              <a:rPr lang="en-US" sz="1500" b="1" i="0">
                <a:effectLst/>
                <a:latin typeface="Aptos"/>
              </a:rPr>
              <a:t>Partner with staff, students, and families</a:t>
            </a:r>
            <a:r>
              <a:rPr lang="en-US" sz="1500" i="0">
                <a:effectLst/>
                <a:latin typeface="Aptos"/>
              </a:rPr>
              <a:t> to establish consistent schoolwide norms, routines, and strategies that foster a safe, trusting environment, such as dedicated time for relationship-building during the school day or student-led  restorative discipline proceedings.</a:t>
            </a:r>
          </a:p>
        </p:txBody>
      </p:sp>
      <p:sp>
        <p:nvSpPr>
          <p:cNvPr id="11" name="TextBox 10">
            <a:extLst>
              <a:ext uri="{FF2B5EF4-FFF2-40B4-BE49-F238E27FC236}">
                <a16:creationId xmlns:a16="http://schemas.microsoft.com/office/drawing/2014/main" id="{9908FB1A-A4D1-6947-F4E2-A9EF7698921A}"/>
              </a:ext>
            </a:extLst>
          </p:cNvPr>
          <p:cNvSpPr txBox="1"/>
          <p:nvPr/>
        </p:nvSpPr>
        <p:spPr>
          <a:xfrm>
            <a:off x="6096000" y="1427916"/>
            <a:ext cx="6096000"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POTENTIAL ACTIONS TO CONSIDER</a:t>
            </a:r>
          </a:p>
        </p:txBody>
      </p:sp>
      <p:sp>
        <p:nvSpPr>
          <p:cNvPr id="12" name="Title 1">
            <a:extLst>
              <a:ext uri="{FF2B5EF4-FFF2-40B4-BE49-F238E27FC236}">
                <a16:creationId xmlns:a16="http://schemas.microsoft.com/office/drawing/2014/main" id="{B74C4F8F-2EA5-FB7E-3EB8-9194BD73B50C}"/>
              </a:ext>
            </a:extLst>
          </p:cNvPr>
          <p:cNvSpPr txBox="1">
            <a:spLocks/>
          </p:cNvSpPr>
          <p:nvPr/>
        </p:nvSpPr>
        <p:spPr>
          <a:xfrm>
            <a:off x="342898" y="150338"/>
            <a:ext cx="10568575"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2300">
              <a:solidFill>
                <a:schemeClr val="bg1"/>
              </a:solidFill>
              <a:latin typeface="Aptos Narrow" panose="020B0004020202020204" pitchFamily="34" charset="0"/>
            </a:endParaRPr>
          </a:p>
        </p:txBody>
      </p:sp>
      <p:sp>
        <p:nvSpPr>
          <p:cNvPr id="24" name="Text Placeholder 2">
            <a:extLst>
              <a:ext uri="{FF2B5EF4-FFF2-40B4-BE49-F238E27FC236}">
                <a16:creationId xmlns:a16="http://schemas.microsoft.com/office/drawing/2014/main" id="{1E11EC9D-9484-8A64-D8E4-C17F6AA9732B}"/>
              </a:ext>
            </a:extLst>
          </p:cNvPr>
          <p:cNvSpPr txBox="1">
            <a:spLocks/>
          </p:cNvSpPr>
          <p:nvPr/>
        </p:nvSpPr>
        <p:spPr>
          <a:xfrm>
            <a:off x="623022" y="1808875"/>
            <a:ext cx="4896036" cy="3477875"/>
          </a:xfrm>
          <a:prstGeom prst="rect">
            <a:avLst/>
          </a:prstGeom>
        </p:spPr>
        <p:txBody>
          <a:bodyPr wrap="square" lIns="91440" tIns="45720" rIns="91440" bIns="45720" anchor="t">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fontAlgn="base">
              <a:spcAft>
                <a:spcPts val="1200"/>
              </a:spcAft>
            </a:pPr>
            <a:r>
              <a:rPr lang="en-US" sz="2000" b="1" i="0" u="none" strike="noStrike">
                <a:solidFill>
                  <a:srgbClr val="000000"/>
                </a:solidFill>
                <a:effectLst/>
                <a:latin typeface="Aptos" panose="020B0004020202020204" pitchFamily="34" charset="0"/>
              </a:rPr>
              <a:t>Discussion Questions</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trends do we observe?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Which student groups are impacted?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Why do we think this is happening?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further inquiry might we need?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are some potential actions we could consider?</a:t>
            </a:r>
          </a:p>
        </p:txBody>
      </p:sp>
      <p:sp>
        <p:nvSpPr>
          <p:cNvPr id="8" name="Rectangle 7">
            <a:extLst>
              <a:ext uri="{FF2B5EF4-FFF2-40B4-BE49-F238E27FC236}">
                <a16:creationId xmlns:a16="http://schemas.microsoft.com/office/drawing/2014/main" id="{35C2483C-8E5D-D514-C7FE-7652732A61ED}"/>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F43A2419-B7BC-A00C-7EC2-AE8B2C8659BC}"/>
              </a:ext>
            </a:extLst>
          </p:cNvPr>
          <p:cNvSpPr txBox="1">
            <a:spLocks/>
          </p:cNvSpPr>
          <p:nvPr/>
        </p:nvSpPr>
        <p:spPr>
          <a:xfrm>
            <a:off x="342896" y="283872"/>
            <a:ext cx="10189908"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a:t>
            </a:r>
            <a:r>
              <a:rPr lang="en-US" sz="1200" b="1" spc="100">
                <a:solidFill>
                  <a:schemeClr val="bg1"/>
                </a:solidFill>
                <a:latin typeface="Aptos ExtraBold" panose="020B0004020202020204" pitchFamily="34" charset="0"/>
                <a:ea typeface="+mn-ea"/>
                <a:cs typeface="+mn-cs"/>
              </a:rPr>
              <a:t>10</a:t>
            </a:r>
            <a:endPar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endParaRPr>
          </a:p>
          <a:p>
            <a:pPr>
              <a:lnSpc>
                <a:spcPts val="2940"/>
              </a:lnSpc>
              <a:defRPr/>
            </a:pPr>
            <a:r>
              <a:rPr lang="en-US" sz="2300">
                <a:solidFill>
                  <a:schemeClr val="bg1"/>
                </a:solidFill>
                <a:latin typeface="Aptos Narrow" panose="020B0004020202020204" pitchFamily="34" charset="0"/>
              </a:rPr>
              <a:t>Students of color are more likely to be expelled and suspended than their peers.</a:t>
            </a:r>
          </a:p>
        </p:txBody>
      </p:sp>
      <p:pic>
        <p:nvPicPr>
          <p:cNvPr id="18" name="Picture 17">
            <a:extLst>
              <a:ext uri="{FF2B5EF4-FFF2-40B4-BE49-F238E27FC236}">
                <a16:creationId xmlns:a16="http://schemas.microsoft.com/office/drawing/2014/main" id="{622E8A94-1DCA-E964-4B5B-18290DC76A7B}"/>
              </a:ext>
            </a:extLst>
          </p:cNvPr>
          <p:cNvPicPr>
            <a:picLocks noChangeAspect="1"/>
          </p:cNvPicPr>
          <p:nvPr/>
        </p:nvPicPr>
        <p:blipFill>
          <a:blip r:embed="rId2"/>
          <a:stretch>
            <a:fillRect/>
          </a:stretch>
        </p:blipFill>
        <p:spPr>
          <a:xfrm>
            <a:off x="10663441" y="98502"/>
            <a:ext cx="1397921" cy="1101046"/>
          </a:xfrm>
          <a:prstGeom prst="rect">
            <a:avLst/>
          </a:prstGeom>
        </p:spPr>
      </p:pic>
      <p:sp>
        <p:nvSpPr>
          <p:cNvPr id="19" name="Rectangle 18">
            <a:extLst>
              <a:ext uri="{FF2B5EF4-FFF2-40B4-BE49-F238E27FC236}">
                <a16:creationId xmlns:a16="http://schemas.microsoft.com/office/drawing/2014/main" id="{D829E8B4-9DAA-420A-2AF0-A8CC1185F52B}"/>
              </a:ext>
            </a:extLst>
          </p:cNvPr>
          <p:cNvSpPr/>
          <p:nvPr/>
        </p:nvSpPr>
        <p:spPr>
          <a:xfrm>
            <a:off x="10707467" y="300022"/>
            <a:ext cx="1327778"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rgbClr val="003594"/>
                  </a:outerShdw>
                </a:effectLst>
                <a:latin typeface="Aptos" panose="020B0004020202020204" pitchFamily="34" charset="0"/>
              </a:rPr>
              <a:t>Positive &amp; Inviting School Climate</a:t>
            </a:r>
          </a:p>
        </p:txBody>
      </p:sp>
    </p:spTree>
    <p:extLst>
      <p:ext uri="{BB962C8B-B14F-4D97-AF65-F5344CB8AC3E}">
        <p14:creationId xmlns:p14="http://schemas.microsoft.com/office/powerpoint/2010/main" val="4212035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D22DFD-530F-D98C-6BF8-ED7C0BBF5890}"/>
              </a:ext>
            </a:extLst>
          </p:cNvPr>
          <p:cNvSpPr/>
          <p:nvPr/>
        </p:nvSpPr>
        <p:spPr>
          <a:xfrm>
            <a:off x="6095995" y="1313732"/>
            <a:ext cx="6096004" cy="5544268"/>
          </a:xfrm>
          <a:prstGeom prst="rect">
            <a:avLst/>
          </a:prstGeom>
          <a:solidFill>
            <a:srgbClr val="003594">
              <a:alpha val="1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6" name="Rectangle 5">
            <a:extLst>
              <a:ext uri="{FF2B5EF4-FFF2-40B4-BE49-F238E27FC236}">
                <a16:creationId xmlns:a16="http://schemas.microsoft.com/office/drawing/2014/main" id="{01192438-D6CB-59C0-7682-5DFE38BF28D7}"/>
              </a:ext>
            </a:extLst>
          </p:cNvPr>
          <p:cNvSpPr/>
          <p:nvPr/>
        </p:nvSpPr>
        <p:spPr>
          <a:xfrm>
            <a:off x="6095995" y="1313732"/>
            <a:ext cx="6096006" cy="471990"/>
          </a:xfrm>
          <a:prstGeom prst="rect">
            <a:avLst/>
          </a:prstGeom>
          <a:solidFill>
            <a:srgbClr val="0035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2" name="Slide Number Placeholder 1">
            <a:extLst>
              <a:ext uri="{FF2B5EF4-FFF2-40B4-BE49-F238E27FC236}">
                <a16:creationId xmlns:a16="http://schemas.microsoft.com/office/drawing/2014/main" id="{3F069D74-3E67-48D7-6F1A-526956BF00A3}"/>
              </a:ext>
            </a:extLst>
          </p:cNvPr>
          <p:cNvSpPr>
            <a:spLocks noGrp="1"/>
          </p:cNvSpPr>
          <p:nvPr>
            <p:ph type="sldNum" sz="quarter" idx="12"/>
          </p:nvPr>
        </p:nvSpPr>
        <p:spPr/>
        <p:txBody>
          <a:bodyPr/>
          <a:lstStyle/>
          <a:p>
            <a:fld id="{330EA680-D336-4FF7-8B7A-9848BB0A1C32}" type="slidenum">
              <a:rPr lang="en-US" smtClean="0"/>
              <a:t>81</a:t>
            </a:fld>
            <a:endParaRPr lang="en-US"/>
          </a:p>
        </p:txBody>
      </p:sp>
      <p:sp>
        <p:nvSpPr>
          <p:cNvPr id="9" name="TextBox 8">
            <a:extLst>
              <a:ext uri="{FF2B5EF4-FFF2-40B4-BE49-F238E27FC236}">
                <a16:creationId xmlns:a16="http://schemas.microsoft.com/office/drawing/2014/main" id="{94513DB2-F5B8-B517-CEEC-8E0631B9174A}"/>
              </a:ext>
            </a:extLst>
          </p:cNvPr>
          <p:cNvSpPr txBox="1"/>
          <p:nvPr/>
        </p:nvSpPr>
        <p:spPr>
          <a:xfrm>
            <a:off x="6473101" y="2108556"/>
            <a:ext cx="5141956" cy="3703578"/>
          </a:xfrm>
          <a:prstGeom prst="rect">
            <a:avLst/>
          </a:prstGeom>
          <a:noFill/>
        </p:spPr>
        <p:txBody>
          <a:bodyPr wrap="square" lIns="91440" tIns="45720" rIns="91440" bIns="45720" anchor="t">
            <a:spAutoFit/>
          </a:bodyPr>
          <a:lstStyle/>
          <a:p>
            <a:pPr algn="l" rtl="0" fontAlgn="base">
              <a:spcBef>
                <a:spcPts val="1200"/>
              </a:spcBef>
              <a:spcAft>
                <a:spcPts val="400"/>
              </a:spcAft>
            </a:pPr>
            <a:r>
              <a:rPr lang="en-US" sz="1600" b="1" i="0">
                <a:effectLst/>
                <a:latin typeface="Aptos"/>
              </a:rPr>
              <a:t>Build a shared understanding</a:t>
            </a:r>
            <a:r>
              <a:rPr lang="en-US" sz="1600" i="0">
                <a:effectLst/>
                <a:latin typeface="Aptos"/>
              </a:rPr>
              <a:t> of our school’s unique demographics, community, and cultural context by co-creating a school-level vision for relationship-building with staff, students, and community.</a:t>
            </a:r>
          </a:p>
          <a:p>
            <a:pPr algn="l" rtl="0" fontAlgn="base">
              <a:spcBef>
                <a:spcPts val="1200"/>
              </a:spcBef>
              <a:spcAft>
                <a:spcPts val="400"/>
              </a:spcAft>
            </a:pPr>
            <a:r>
              <a:rPr lang="en-US" sz="1600" b="1" i="0">
                <a:effectLst/>
                <a:latin typeface="Aptos"/>
              </a:rPr>
              <a:t>Ensure there's sufficient time for meaningful relationship-building</a:t>
            </a:r>
            <a:r>
              <a:rPr lang="en-US" sz="1600" i="0">
                <a:effectLst/>
                <a:latin typeface="Aptos"/>
              </a:rPr>
              <a:t> built into school and class schedules, such as during homeroom, professional learning and collaboration time, or extracurricular blocks.</a:t>
            </a:r>
          </a:p>
          <a:p>
            <a:pPr algn="l" rtl="0" fontAlgn="base">
              <a:spcBef>
                <a:spcPts val="1200"/>
              </a:spcBef>
              <a:spcAft>
                <a:spcPts val="400"/>
              </a:spcAft>
            </a:pPr>
            <a:r>
              <a:rPr lang="en-US" sz="1600" b="1" i="0">
                <a:effectLst/>
                <a:latin typeface="Aptos"/>
              </a:rPr>
              <a:t>Identify strategies to foster continuity and stability for students</a:t>
            </a:r>
            <a:r>
              <a:rPr lang="en-US" sz="1600" i="0">
                <a:effectLst/>
                <a:latin typeface="Aptos"/>
              </a:rPr>
              <a:t>, such as implementing multiyear teacher-student pairings or expanding support networks to include librarians, counselors, and other school staff.</a:t>
            </a:r>
          </a:p>
        </p:txBody>
      </p:sp>
      <p:sp>
        <p:nvSpPr>
          <p:cNvPr id="11" name="TextBox 10">
            <a:extLst>
              <a:ext uri="{FF2B5EF4-FFF2-40B4-BE49-F238E27FC236}">
                <a16:creationId xmlns:a16="http://schemas.microsoft.com/office/drawing/2014/main" id="{9908FB1A-A4D1-6947-F4E2-A9EF7698921A}"/>
              </a:ext>
            </a:extLst>
          </p:cNvPr>
          <p:cNvSpPr txBox="1"/>
          <p:nvPr/>
        </p:nvSpPr>
        <p:spPr>
          <a:xfrm>
            <a:off x="6096000" y="1427916"/>
            <a:ext cx="6096000"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POTENTIAL ACTIONS TO CONSIDER</a:t>
            </a:r>
          </a:p>
        </p:txBody>
      </p:sp>
      <p:sp>
        <p:nvSpPr>
          <p:cNvPr id="12" name="Title 1">
            <a:extLst>
              <a:ext uri="{FF2B5EF4-FFF2-40B4-BE49-F238E27FC236}">
                <a16:creationId xmlns:a16="http://schemas.microsoft.com/office/drawing/2014/main" id="{B74C4F8F-2EA5-FB7E-3EB8-9194BD73B50C}"/>
              </a:ext>
            </a:extLst>
          </p:cNvPr>
          <p:cNvSpPr txBox="1">
            <a:spLocks/>
          </p:cNvSpPr>
          <p:nvPr/>
        </p:nvSpPr>
        <p:spPr>
          <a:xfrm>
            <a:off x="342898" y="150338"/>
            <a:ext cx="10568575"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2300">
              <a:solidFill>
                <a:schemeClr val="bg1"/>
              </a:solidFill>
              <a:latin typeface="Aptos Narrow" panose="020B0004020202020204" pitchFamily="34" charset="0"/>
            </a:endParaRPr>
          </a:p>
        </p:txBody>
      </p:sp>
      <p:sp>
        <p:nvSpPr>
          <p:cNvPr id="24" name="Text Placeholder 2">
            <a:extLst>
              <a:ext uri="{FF2B5EF4-FFF2-40B4-BE49-F238E27FC236}">
                <a16:creationId xmlns:a16="http://schemas.microsoft.com/office/drawing/2014/main" id="{1E11EC9D-9484-8A64-D8E4-C17F6AA9732B}"/>
              </a:ext>
            </a:extLst>
          </p:cNvPr>
          <p:cNvSpPr txBox="1">
            <a:spLocks/>
          </p:cNvSpPr>
          <p:nvPr/>
        </p:nvSpPr>
        <p:spPr>
          <a:xfrm>
            <a:off x="623022" y="1808875"/>
            <a:ext cx="4896036" cy="3477875"/>
          </a:xfrm>
          <a:prstGeom prst="rect">
            <a:avLst/>
          </a:prstGeom>
        </p:spPr>
        <p:txBody>
          <a:bodyPr wrap="square" lIns="91440" tIns="45720" rIns="91440" bIns="45720" anchor="t">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fontAlgn="base">
              <a:spcAft>
                <a:spcPts val="1200"/>
              </a:spcAft>
            </a:pPr>
            <a:r>
              <a:rPr lang="en-US" sz="2000" b="1" i="0" u="none" strike="noStrike">
                <a:solidFill>
                  <a:srgbClr val="000000"/>
                </a:solidFill>
                <a:effectLst/>
                <a:latin typeface="Aptos" panose="020B0004020202020204" pitchFamily="34" charset="0"/>
              </a:rPr>
              <a:t>Discussion Questions</a:t>
            </a:r>
            <a:endParaRPr lang="en-US" sz="2000" b="0" i="0" u="none" strike="noStrike">
              <a:solidFill>
                <a:srgbClr val="000000"/>
              </a:solidFill>
              <a:effectLst/>
              <a:latin typeface="Aptos" panose="020B0004020202020204" pitchFamily="34" charset="0"/>
            </a:endParaRP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trends do we observe?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Which student groups are impacted?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Why do we think this is happening?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further inquiry might we need?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are some potential actions we could consider?</a:t>
            </a:r>
          </a:p>
        </p:txBody>
      </p:sp>
      <p:sp>
        <p:nvSpPr>
          <p:cNvPr id="8" name="Rectangle 7">
            <a:extLst>
              <a:ext uri="{FF2B5EF4-FFF2-40B4-BE49-F238E27FC236}">
                <a16:creationId xmlns:a16="http://schemas.microsoft.com/office/drawing/2014/main" id="{35C2483C-8E5D-D514-C7FE-7652732A61ED}"/>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F43A2419-B7BC-A00C-7EC2-AE8B2C8659BC}"/>
              </a:ext>
            </a:extLst>
          </p:cNvPr>
          <p:cNvSpPr txBox="1">
            <a:spLocks/>
          </p:cNvSpPr>
          <p:nvPr/>
        </p:nvSpPr>
        <p:spPr>
          <a:xfrm>
            <a:off x="342900" y="150338"/>
            <a:ext cx="10189904"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a:t>
            </a:r>
            <a:r>
              <a:rPr lang="en-US" sz="1200" b="1" spc="100">
                <a:solidFill>
                  <a:schemeClr val="bg1"/>
                </a:solidFill>
                <a:latin typeface="Aptos ExtraBold" panose="020B0004020202020204" pitchFamily="34" charset="0"/>
                <a:ea typeface="+mn-ea"/>
                <a:cs typeface="+mn-cs"/>
              </a:rPr>
              <a:t>11</a:t>
            </a:r>
            <a:endPar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endParaRPr>
          </a:p>
          <a:p>
            <a:pPr>
              <a:lnSpc>
                <a:spcPts val="2940"/>
              </a:lnSpc>
              <a:defRPr/>
            </a:pPr>
            <a:r>
              <a:rPr lang="en-US" sz="2300">
                <a:solidFill>
                  <a:schemeClr val="bg1"/>
                </a:solidFill>
                <a:latin typeface="Aptos Narrow" panose="020B0004020202020204" pitchFamily="34" charset="0"/>
              </a:rPr>
              <a:t>Students of color and students from low-income backgrounds are less likely than their peers to experience positive relationships with staff and other students.</a:t>
            </a:r>
          </a:p>
        </p:txBody>
      </p:sp>
      <p:pic>
        <p:nvPicPr>
          <p:cNvPr id="7" name="Picture 6">
            <a:extLst>
              <a:ext uri="{FF2B5EF4-FFF2-40B4-BE49-F238E27FC236}">
                <a16:creationId xmlns:a16="http://schemas.microsoft.com/office/drawing/2014/main" id="{DA7DC413-D9B6-9ACA-C3A1-5877048011AD}"/>
              </a:ext>
            </a:extLst>
          </p:cNvPr>
          <p:cNvPicPr>
            <a:picLocks noChangeAspect="1"/>
          </p:cNvPicPr>
          <p:nvPr/>
        </p:nvPicPr>
        <p:blipFill>
          <a:blip r:embed="rId2"/>
          <a:stretch>
            <a:fillRect/>
          </a:stretch>
        </p:blipFill>
        <p:spPr>
          <a:xfrm>
            <a:off x="10663441" y="98502"/>
            <a:ext cx="1397921" cy="1101046"/>
          </a:xfrm>
          <a:prstGeom prst="rect">
            <a:avLst/>
          </a:prstGeom>
        </p:spPr>
      </p:pic>
      <p:sp>
        <p:nvSpPr>
          <p:cNvPr id="15" name="Rectangle 14">
            <a:extLst>
              <a:ext uri="{FF2B5EF4-FFF2-40B4-BE49-F238E27FC236}">
                <a16:creationId xmlns:a16="http://schemas.microsoft.com/office/drawing/2014/main" id="{B128F762-C61F-AD2A-0AF6-D9B8047B4CF3}"/>
              </a:ext>
            </a:extLst>
          </p:cNvPr>
          <p:cNvSpPr/>
          <p:nvPr/>
        </p:nvSpPr>
        <p:spPr>
          <a:xfrm>
            <a:off x="10707467" y="300022"/>
            <a:ext cx="1327778"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rgbClr val="003594"/>
                  </a:outerShdw>
                </a:effectLst>
                <a:latin typeface="Aptos" panose="020B0004020202020204" pitchFamily="34" charset="0"/>
              </a:rPr>
              <a:t>Positive &amp; Inviting School Climate</a:t>
            </a:r>
          </a:p>
        </p:txBody>
      </p:sp>
    </p:spTree>
    <p:extLst>
      <p:ext uri="{BB962C8B-B14F-4D97-AF65-F5344CB8AC3E}">
        <p14:creationId xmlns:p14="http://schemas.microsoft.com/office/powerpoint/2010/main" val="22902585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D7B6A9-205F-F472-F6E5-D24179166C66}"/>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3F069D74-3E67-48D7-6F1A-526956BF00A3}"/>
              </a:ext>
            </a:extLst>
          </p:cNvPr>
          <p:cNvSpPr>
            <a:spLocks noGrp="1"/>
          </p:cNvSpPr>
          <p:nvPr>
            <p:ph type="sldNum" sz="quarter" idx="12"/>
          </p:nvPr>
        </p:nvSpPr>
        <p:spPr/>
        <p:txBody>
          <a:bodyPr/>
          <a:lstStyle/>
          <a:p>
            <a:fld id="{330EA680-D336-4FF7-8B7A-9848BB0A1C32}" type="slidenum">
              <a:rPr lang="en-US" smtClean="0"/>
              <a:t>82</a:t>
            </a:fld>
            <a:endParaRPr lang="en-US"/>
          </a:p>
        </p:txBody>
      </p:sp>
      <p:sp>
        <p:nvSpPr>
          <p:cNvPr id="12" name="Title 1">
            <a:extLst>
              <a:ext uri="{FF2B5EF4-FFF2-40B4-BE49-F238E27FC236}">
                <a16:creationId xmlns:a16="http://schemas.microsoft.com/office/drawing/2014/main" id="{B74C4F8F-2EA5-FB7E-3EB8-9194BD73B50C}"/>
              </a:ext>
            </a:extLst>
          </p:cNvPr>
          <p:cNvSpPr txBox="1">
            <a:spLocks/>
          </p:cNvSpPr>
          <p:nvPr/>
        </p:nvSpPr>
        <p:spPr>
          <a:xfrm>
            <a:off x="342898" y="150338"/>
            <a:ext cx="10568575"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2300">
              <a:solidFill>
                <a:schemeClr val="bg1"/>
              </a:solidFill>
              <a:latin typeface="Aptos Narrow" panose="020B0004020202020204" pitchFamily="34" charset="0"/>
            </a:endParaRPr>
          </a:p>
        </p:txBody>
      </p:sp>
      <p:sp>
        <p:nvSpPr>
          <p:cNvPr id="3" name="Rectangle 2">
            <a:extLst>
              <a:ext uri="{FF2B5EF4-FFF2-40B4-BE49-F238E27FC236}">
                <a16:creationId xmlns:a16="http://schemas.microsoft.com/office/drawing/2014/main" id="{925BC25B-B15C-966E-05E8-6C74D6528415}"/>
              </a:ext>
            </a:extLst>
          </p:cNvPr>
          <p:cNvSpPr/>
          <p:nvPr/>
        </p:nvSpPr>
        <p:spPr>
          <a:xfrm>
            <a:off x="6095995" y="1313732"/>
            <a:ext cx="6096004" cy="5544268"/>
          </a:xfrm>
          <a:prstGeom prst="rect">
            <a:avLst/>
          </a:prstGeom>
          <a:solidFill>
            <a:srgbClr val="003594">
              <a:alpha val="1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4" name="Rectangle 3">
            <a:extLst>
              <a:ext uri="{FF2B5EF4-FFF2-40B4-BE49-F238E27FC236}">
                <a16:creationId xmlns:a16="http://schemas.microsoft.com/office/drawing/2014/main" id="{01D4797C-684D-9CA5-362B-796C9E6D4210}"/>
              </a:ext>
            </a:extLst>
          </p:cNvPr>
          <p:cNvSpPr/>
          <p:nvPr/>
        </p:nvSpPr>
        <p:spPr>
          <a:xfrm>
            <a:off x="6095995" y="1313732"/>
            <a:ext cx="6096006" cy="471990"/>
          </a:xfrm>
          <a:prstGeom prst="rect">
            <a:avLst/>
          </a:prstGeom>
          <a:solidFill>
            <a:srgbClr val="0035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6" name="TextBox 5">
            <a:extLst>
              <a:ext uri="{FF2B5EF4-FFF2-40B4-BE49-F238E27FC236}">
                <a16:creationId xmlns:a16="http://schemas.microsoft.com/office/drawing/2014/main" id="{AD9B373B-B821-56E9-8D34-FF31CC126F4C}"/>
              </a:ext>
            </a:extLst>
          </p:cNvPr>
          <p:cNvSpPr txBox="1"/>
          <p:nvPr/>
        </p:nvSpPr>
        <p:spPr>
          <a:xfrm>
            <a:off x="6473101" y="2108556"/>
            <a:ext cx="5141956" cy="3354765"/>
          </a:xfrm>
          <a:prstGeom prst="rect">
            <a:avLst/>
          </a:prstGeom>
          <a:noFill/>
        </p:spPr>
        <p:txBody>
          <a:bodyPr wrap="square" lIns="91440" tIns="45720" rIns="91440" bIns="45720" anchor="t">
            <a:spAutoFit/>
          </a:bodyPr>
          <a:lstStyle/>
          <a:p>
            <a:pPr fontAlgn="base">
              <a:spcBef>
                <a:spcPts val="1200"/>
              </a:spcBef>
              <a:spcAft>
                <a:spcPts val="400"/>
              </a:spcAft>
            </a:pPr>
            <a:r>
              <a:rPr lang="en-US" sz="1600" b="1" i="0">
                <a:effectLst/>
                <a:latin typeface="Aptos"/>
              </a:rPr>
              <a:t>Co-develop a vision and strategy </a:t>
            </a:r>
            <a:r>
              <a:rPr lang="en-US" sz="1600" i="0">
                <a:effectLst/>
                <a:latin typeface="Aptos"/>
              </a:rPr>
              <a:t>with staff, students, and community members for responding to students’ needs and strengths in relation to their interpersonal growth and development.</a:t>
            </a:r>
          </a:p>
          <a:p>
            <a:pPr algn="l" rtl="0" fontAlgn="base">
              <a:spcBef>
                <a:spcPts val="1200"/>
              </a:spcBef>
              <a:spcAft>
                <a:spcPts val="400"/>
              </a:spcAft>
            </a:pPr>
            <a:r>
              <a:rPr lang="en-US" sz="1600" b="1" i="0">
                <a:effectLst/>
                <a:latin typeface="Aptos"/>
              </a:rPr>
              <a:t>Work with our district to provide training and supports for staff:</a:t>
            </a:r>
          </a:p>
          <a:p>
            <a:pPr marL="194310" indent="-194310" algn="l" rtl="0" fontAlgn="base">
              <a:spcAft>
                <a:spcPts val="400"/>
              </a:spcAft>
              <a:buFont typeface="Arial" panose="020B0604020202020204" pitchFamily="34" charset="0"/>
              <a:buChar char="•"/>
            </a:pPr>
            <a:r>
              <a:rPr lang="en-US" sz="1600" spc="-30">
                <a:latin typeface="Aptos"/>
              </a:rPr>
              <a:t>Implement culturally sustaining and age-appropriate practices to address biases that affect students’ social-emotional growth and development. </a:t>
            </a:r>
          </a:p>
          <a:p>
            <a:pPr marL="194310" indent="-194310" algn="l" rtl="0" fontAlgn="base">
              <a:spcAft>
                <a:spcPts val="400"/>
              </a:spcAft>
              <a:buFont typeface="Arial" panose="020B0604020202020204" pitchFamily="34" charset="0"/>
              <a:buChar char="•"/>
            </a:pPr>
            <a:r>
              <a:rPr lang="en-US" sz="1600" spc="-30">
                <a:latin typeface="Aptos"/>
              </a:rPr>
              <a:t>Develop integrated social-emotional learning practices and request resources and lesson plans from the district for each grade level.</a:t>
            </a:r>
          </a:p>
        </p:txBody>
      </p:sp>
      <p:sp>
        <p:nvSpPr>
          <p:cNvPr id="7" name="TextBox 6">
            <a:extLst>
              <a:ext uri="{FF2B5EF4-FFF2-40B4-BE49-F238E27FC236}">
                <a16:creationId xmlns:a16="http://schemas.microsoft.com/office/drawing/2014/main" id="{E1BEF376-5260-DF13-A610-405FBFC09E88}"/>
              </a:ext>
            </a:extLst>
          </p:cNvPr>
          <p:cNvSpPr txBox="1"/>
          <p:nvPr/>
        </p:nvSpPr>
        <p:spPr>
          <a:xfrm>
            <a:off x="6096000" y="1427916"/>
            <a:ext cx="6096000"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POTENTIAL ACTIONS TO CONSIDER</a:t>
            </a:r>
          </a:p>
        </p:txBody>
      </p:sp>
      <p:sp>
        <p:nvSpPr>
          <p:cNvPr id="11" name="Title 1">
            <a:extLst>
              <a:ext uri="{FF2B5EF4-FFF2-40B4-BE49-F238E27FC236}">
                <a16:creationId xmlns:a16="http://schemas.microsoft.com/office/drawing/2014/main" id="{34E510F3-A3B3-6690-F5F5-1F83AD871A27}"/>
              </a:ext>
            </a:extLst>
          </p:cNvPr>
          <p:cNvSpPr txBox="1">
            <a:spLocks/>
          </p:cNvSpPr>
          <p:nvPr/>
        </p:nvSpPr>
        <p:spPr>
          <a:xfrm>
            <a:off x="342900" y="150338"/>
            <a:ext cx="10189904"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a:t>
            </a:r>
            <a:r>
              <a:rPr lang="en-US" sz="1200" b="1" spc="100">
                <a:solidFill>
                  <a:schemeClr val="bg1"/>
                </a:solidFill>
                <a:latin typeface="Aptos ExtraBold" panose="020B0004020202020204" pitchFamily="34" charset="0"/>
                <a:ea typeface="+mn-ea"/>
                <a:cs typeface="+mn-cs"/>
              </a:rPr>
              <a:t>12</a:t>
            </a:r>
            <a:endPar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endParaRPr>
          </a:p>
          <a:p>
            <a:pPr>
              <a:lnSpc>
                <a:spcPts val="2940"/>
              </a:lnSpc>
              <a:defRPr/>
            </a:pPr>
            <a:r>
              <a:rPr lang="en-US" sz="1900">
                <a:solidFill>
                  <a:schemeClr val="bg1"/>
                </a:solidFill>
                <a:latin typeface="Aptos Narrow" panose="020B0004020202020204" pitchFamily="34" charset="0"/>
              </a:rPr>
              <a:t>Students lack consistent access to effective social-emotional learning opportunities, with students of color and students from low-income backgrounds disproportionately experiencing this challenge.</a:t>
            </a:r>
          </a:p>
        </p:txBody>
      </p:sp>
      <p:sp>
        <p:nvSpPr>
          <p:cNvPr id="13" name="Text Placeholder 2">
            <a:extLst>
              <a:ext uri="{FF2B5EF4-FFF2-40B4-BE49-F238E27FC236}">
                <a16:creationId xmlns:a16="http://schemas.microsoft.com/office/drawing/2014/main" id="{1C860086-F995-A05B-49FC-9F3BBD27C1B0}"/>
              </a:ext>
            </a:extLst>
          </p:cNvPr>
          <p:cNvSpPr txBox="1">
            <a:spLocks/>
          </p:cNvSpPr>
          <p:nvPr/>
        </p:nvSpPr>
        <p:spPr>
          <a:xfrm>
            <a:off x="623022" y="1808875"/>
            <a:ext cx="4896036" cy="3477875"/>
          </a:xfrm>
          <a:prstGeom prst="rect">
            <a:avLst/>
          </a:prstGeom>
        </p:spPr>
        <p:txBody>
          <a:bodyPr wrap="square" lIns="91440" tIns="45720" rIns="91440" bIns="45720" anchor="t">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fontAlgn="base">
              <a:spcAft>
                <a:spcPts val="1200"/>
              </a:spcAft>
            </a:pPr>
            <a:r>
              <a:rPr lang="en-US" sz="2000" b="1" i="0" u="none" strike="noStrike">
                <a:solidFill>
                  <a:srgbClr val="000000"/>
                </a:solidFill>
                <a:effectLst/>
                <a:latin typeface="Aptos" panose="020B0004020202020204" pitchFamily="34" charset="0"/>
              </a:rPr>
              <a:t>Discussion Questions</a:t>
            </a:r>
            <a:endParaRPr lang="en-US" sz="2000" b="0" i="0" u="none" strike="noStrike">
              <a:solidFill>
                <a:srgbClr val="000000"/>
              </a:solidFill>
              <a:effectLst/>
              <a:latin typeface="Aptos" panose="020B0004020202020204" pitchFamily="34" charset="0"/>
            </a:endParaRP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trends do we observe?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Which student groups are impacted?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Why do we think this is happening?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further inquiry might we need?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are some potential actions we could consider?</a:t>
            </a:r>
          </a:p>
        </p:txBody>
      </p:sp>
      <p:pic>
        <p:nvPicPr>
          <p:cNvPr id="14" name="Picture 13">
            <a:extLst>
              <a:ext uri="{FF2B5EF4-FFF2-40B4-BE49-F238E27FC236}">
                <a16:creationId xmlns:a16="http://schemas.microsoft.com/office/drawing/2014/main" id="{630A42F8-2343-D091-140E-C8977DD88B06}"/>
              </a:ext>
            </a:extLst>
          </p:cNvPr>
          <p:cNvPicPr>
            <a:picLocks noChangeAspect="1"/>
          </p:cNvPicPr>
          <p:nvPr/>
        </p:nvPicPr>
        <p:blipFill>
          <a:blip r:embed="rId2"/>
          <a:stretch>
            <a:fillRect/>
          </a:stretch>
        </p:blipFill>
        <p:spPr>
          <a:xfrm>
            <a:off x="10663441" y="98502"/>
            <a:ext cx="1397921" cy="1101046"/>
          </a:xfrm>
          <a:prstGeom prst="rect">
            <a:avLst/>
          </a:prstGeom>
        </p:spPr>
      </p:pic>
      <p:sp>
        <p:nvSpPr>
          <p:cNvPr id="15" name="Rectangle 14">
            <a:extLst>
              <a:ext uri="{FF2B5EF4-FFF2-40B4-BE49-F238E27FC236}">
                <a16:creationId xmlns:a16="http://schemas.microsoft.com/office/drawing/2014/main" id="{EBB376F5-4822-6D7B-E715-601D69D201CA}"/>
              </a:ext>
            </a:extLst>
          </p:cNvPr>
          <p:cNvSpPr/>
          <p:nvPr/>
        </p:nvSpPr>
        <p:spPr>
          <a:xfrm>
            <a:off x="10707467" y="300022"/>
            <a:ext cx="1327778"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rgbClr val="003594"/>
                  </a:outerShdw>
                </a:effectLst>
                <a:latin typeface="Aptos" panose="020B0004020202020204" pitchFamily="34" charset="0"/>
              </a:rPr>
              <a:t>Positive &amp; Inviting School Climate</a:t>
            </a:r>
          </a:p>
        </p:txBody>
      </p:sp>
    </p:spTree>
    <p:extLst>
      <p:ext uri="{BB962C8B-B14F-4D97-AF65-F5344CB8AC3E}">
        <p14:creationId xmlns:p14="http://schemas.microsoft.com/office/powerpoint/2010/main" val="33119939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D22DFD-530F-D98C-6BF8-ED7C0BBF5890}"/>
              </a:ext>
            </a:extLst>
          </p:cNvPr>
          <p:cNvSpPr/>
          <p:nvPr/>
        </p:nvSpPr>
        <p:spPr>
          <a:xfrm>
            <a:off x="6095995" y="1313732"/>
            <a:ext cx="6096004" cy="5544268"/>
          </a:xfrm>
          <a:prstGeom prst="rect">
            <a:avLst/>
          </a:prstGeom>
          <a:solidFill>
            <a:srgbClr val="003594">
              <a:alpha val="1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6" name="Rectangle 5">
            <a:extLst>
              <a:ext uri="{FF2B5EF4-FFF2-40B4-BE49-F238E27FC236}">
                <a16:creationId xmlns:a16="http://schemas.microsoft.com/office/drawing/2014/main" id="{01192438-D6CB-59C0-7682-5DFE38BF28D7}"/>
              </a:ext>
            </a:extLst>
          </p:cNvPr>
          <p:cNvSpPr/>
          <p:nvPr/>
        </p:nvSpPr>
        <p:spPr>
          <a:xfrm>
            <a:off x="6095995" y="1313732"/>
            <a:ext cx="6096006" cy="471990"/>
          </a:xfrm>
          <a:prstGeom prst="rect">
            <a:avLst/>
          </a:prstGeom>
          <a:solidFill>
            <a:srgbClr val="0035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2" name="Slide Number Placeholder 1">
            <a:extLst>
              <a:ext uri="{FF2B5EF4-FFF2-40B4-BE49-F238E27FC236}">
                <a16:creationId xmlns:a16="http://schemas.microsoft.com/office/drawing/2014/main" id="{3F069D74-3E67-48D7-6F1A-526956BF00A3}"/>
              </a:ext>
            </a:extLst>
          </p:cNvPr>
          <p:cNvSpPr>
            <a:spLocks noGrp="1"/>
          </p:cNvSpPr>
          <p:nvPr>
            <p:ph type="sldNum" sz="quarter" idx="12"/>
          </p:nvPr>
        </p:nvSpPr>
        <p:spPr/>
        <p:txBody>
          <a:bodyPr/>
          <a:lstStyle/>
          <a:p>
            <a:fld id="{330EA680-D336-4FF7-8B7A-9848BB0A1C32}" type="slidenum">
              <a:rPr lang="en-US" smtClean="0"/>
              <a:t>83</a:t>
            </a:fld>
            <a:endParaRPr lang="en-US"/>
          </a:p>
        </p:txBody>
      </p:sp>
      <p:sp>
        <p:nvSpPr>
          <p:cNvPr id="9" name="TextBox 8">
            <a:extLst>
              <a:ext uri="{FF2B5EF4-FFF2-40B4-BE49-F238E27FC236}">
                <a16:creationId xmlns:a16="http://schemas.microsoft.com/office/drawing/2014/main" id="{94513DB2-F5B8-B517-CEEC-8E0631B9174A}"/>
              </a:ext>
            </a:extLst>
          </p:cNvPr>
          <p:cNvSpPr txBox="1"/>
          <p:nvPr/>
        </p:nvSpPr>
        <p:spPr>
          <a:xfrm>
            <a:off x="6473101" y="2108556"/>
            <a:ext cx="5332456" cy="4196020"/>
          </a:xfrm>
          <a:prstGeom prst="rect">
            <a:avLst/>
          </a:prstGeom>
          <a:noFill/>
        </p:spPr>
        <p:txBody>
          <a:bodyPr wrap="square" lIns="91440" tIns="45720" rIns="91440" bIns="45720" anchor="t">
            <a:spAutoFit/>
          </a:bodyPr>
          <a:lstStyle/>
          <a:p>
            <a:pPr algn="l" rtl="0" fontAlgn="base">
              <a:spcBef>
                <a:spcPts val="1200"/>
              </a:spcBef>
              <a:spcAft>
                <a:spcPts val="400"/>
              </a:spcAft>
            </a:pPr>
            <a:r>
              <a:rPr lang="en-US" sz="1600" b="1" i="0">
                <a:effectLst/>
                <a:latin typeface="Aptos"/>
              </a:rPr>
              <a:t>Proactively seek input from families</a:t>
            </a:r>
            <a:r>
              <a:rPr lang="en-US" sz="1600" i="0">
                <a:effectLst/>
                <a:latin typeface="Aptos"/>
              </a:rPr>
              <a:t> about the most helpful communication and engagement, ensuring the inclusion of families of color and those from multilingual backgrounds. Provide clear guidance on when, why, and how they can contact school leaders, teachers, and staff.</a:t>
            </a:r>
          </a:p>
          <a:p>
            <a:pPr algn="l" rtl="0" fontAlgn="base">
              <a:spcBef>
                <a:spcPts val="1200"/>
              </a:spcBef>
              <a:spcAft>
                <a:spcPts val="400"/>
              </a:spcAft>
            </a:pPr>
            <a:r>
              <a:rPr lang="en-US" sz="1600" b="1" i="0">
                <a:effectLst/>
                <a:latin typeface="Aptos"/>
              </a:rPr>
              <a:t>Engage with families through multiple forms of communication</a:t>
            </a:r>
            <a:r>
              <a:rPr lang="en-US" sz="1600" i="0">
                <a:effectLst/>
                <a:latin typeface="Aptos"/>
              </a:rPr>
              <a:t> in their home languages and at flexible times to accommodate different schedules. Work with our district to invest in the systems, technologies, and personnel needed to support these efforts.</a:t>
            </a:r>
          </a:p>
          <a:p>
            <a:pPr algn="l" rtl="0" fontAlgn="base">
              <a:spcBef>
                <a:spcPts val="1200"/>
              </a:spcBef>
              <a:spcAft>
                <a:spcPts val="400"/>
              </a:spcAft>
            </a:pPr>
            <a:r>
              <a:rPr lang="en-US" sz="1600" b="1" i="0">
                <a:effectLst/>
                <a:latin typeface="Aptos"/>
              </a:rPr>
              <a:t>Dedicate time for family engagement</a:t>
            </a:r>
            <a:r>
              <a:rPr lang="en-US" sz="1600" i="0">
                <a:effectLst/>
                <a:latin typeface="Aptos"/>
              </a:rPr>
              <a:t> in staff schedules and school calendars, including family outreach periods, family-teacher conferences, or family-teacher academic teams, to foster collaboration on curriculum and instruction.</a:t>
            </a:r>
          </a:p>
        </p:txBody>
      </p:sp>
      <p:sp>
        <p:nvSpPr>
          <p:cNvPr id="11" name="TextBox 10">
            <a:extLst>
              <a:ext uri="{FF2B5EF4-FFF2-40B4-BE49-F238E27FC236}">
                <a16:creationId xmlns:a16="http://schemas.microsoft.com/office/drawing/2014/main" id="{9908FB1A-A4D1-6947-F4E2-A9EF7698921A}"/>
              </a:ext>
            </a:extLst>
          </p:cNvPr>
          <p:cNvSpPr txBox="1"/>
          <p:nvPr/>
        </p:nvSpPr>
        <p:spPr>
          <a:xfrm>
            <a:off x="6096000" y="1427916"/>
            <a:ext cx="6096000"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POTENTIAL ACTIONS TO CONSIDER</a:t>
            </a:r>
          </a:p>
        </p:txBody>
      </p:sp>
      <p:sp>
        <p:nvSpPr>
          <p:cNvPr id="12" name="Title 1">
            <a:extLst>
              <a:ext uri="{FF2B5EF4-FFF2-40B4-BE49-F238E27FC236}">
                <a16:creationId xmlns:a16="http://schemas.microsoft.com/office/drawing/2014/main" id="{B74C4F8F-2EA5-FB7E-3EB8-9194BD73B50C}"/>
              </a:ext>
            </a:extLst>
          </p:cNvPr>
          <p:cNvSpPr txBox="1">
            <a:spLocks/>
          </p:cNvSpPr>
          <p:nvPr/>
        </p:nvSpPr>
        <p:spPr>
          <a:xfrm>
            <a:off x="342898" y="150338"/>
            <a:ext cx="10568575"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2300">
              <a:solidFill>
                <a:schemeClr val="bg1"/>
              </a:solidFill>
              <a:latin typeface="Aptos Narrow" panose="020B0004020202020204" pitchFamily="34" charset="0"/>
            </a:endParaRPr>
          </a:p>
        </p:txBody>
      </p:sp>
      <p:sp>
        <p:nvSpPr>
          <p:cNvPr id="24" name="Text Placeholder 2">
            <a:extLst>
              <a:ext uri="{FF2B5EF4-FFF2-40B4-BE49-F238E27FC236}">
                <a16:creationId xmlns:a16="http://schemas.microsoft.com/office/drawing/2014/main" id="{1E11EC9D-9484-8A64-D8E4-C17F6AA9732B}"/>
              </a:ext>
            </a:extLst>
          </p:cNvPr>
          <p:cNvSpPr txBox="1">
            <a:spLocks/>
          </p:cNvSpPr>
          <p:nvPr/>
        </p:nvSpPr>
        <p:spPr>
          <a:xfrm>
            <a:off x="623022" y="1808875"/>
            <a:ext cx="4896036" cy="3477875"/>
          </a:xfrm>
          <a:prstGeom prst="rect">
            <a:avLst/>
          </a:prstGeom>
        </p:spPr>
        <p:txBody>
          <a:bodyPr wrap="square" lIns="91440" tIns="45720" rIns="91440" bIns="45720" anchor="t">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fontAlgn="base">
              <a:spcAft>
                <a:spcPts val="1200"/>
              </a:spcAft>
            </a:pPr>
            <a:r>
              <a:rPr lang="en-US" sz="2000" b="1" i="0" u="none" strike="noStrike">
                <a:solidFill>
                  <a:srgbClr val="000000"/>
                </a:solidFill>
                <a:effectLst/>
                <a:latin typeface="Aptos" panose="020B0004020202020204" pitchFamily="34" charset="0"/>
              </a:rPr>
              <a:t>Discussion Questions</a:t>
            </a:r>
            <a:endParaRPr lang="en-US" sz="2000" b="0" i="0" u="none" strike="noStrike">
              <a:solidFill>
                <a:srgbClr val="000000"/>
              </a:solidFill>
              <a:effectLst/>
              <a:latin typeface="Aptos" panose="020B0004020202020204" pitchFamily="34" charset="0"/>
            </a:endParaRP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trends do we observe?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Which student groups are impacted?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Why do we think this is happening?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further inquiry might we need?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are some potential actions we could consider?</a:t>
            </a:r>
          </a:p>
        </p:txBody>
      </p:sp>
      <p:sp>
        <p:nvSpPr>
          <p:cNvPr id="8" name="Rectangle 7">
            <a:extLst>
              <a:ext uri="{FF2B5EF4-FFF2-40B4-BE49-F238E27FC236}">
                <a16:creationId xmlns:a16="http://schemas.microsoft.com/office/drawing/2014/main" id="{35C2483C-8E5D-D514-C7FE-7652732A61ED}"/>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F43A2419-B7BC-A00C-7EC2-AE8B2C8659BC}"/>
              </a:ext>
            </a:extLst>
          </p:cNvPr>
          <p:cNvSpPr txBox="1">
            <a:spLocks/>
          </p:cNvSpPr>
          <p:nvPr/>
        </p:nvSpPr>
        <p:spPr>
          <a:xfrm>
            <a:off x="342899" y="150338"/>
            <a:ext cx="10364565"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a:t>
            </a:r>
            <a:r>
              <a:rPr lang="en-US" sz="1200" b="1" spc="100">
                <a:solidFill>
                  <a:schemeClr val="bg1"/>
                </a:solidFill>
                <a:latin typeface="Aptos ExtraBold" panose="020B0004020202020204" pitchFamily="34" charset="0"/>
                <a:ea typeface="+mn-ea"/>
                <a:cs typeface="+mn-cs"/>
              </a:rPr>
              <a:t>13</a:t>
            </a:r>
            <a:endPar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endParaRPr>
          </a:p>
          <a:p>
            <a:pPr>
              <a:lnSpc>
                <a:spcPts val="2940"/>
              </a:lnSpc>
              <a:defRPr/>
            </a:pPr>
            <a:r>
              <a:rPr lang="en-US" sz="2200">
                <a:solidFill>
                  <a:schemeClr val="bg1"/>
                </a:solidFill>
                <a:latin typeface="Aptos Narrow" panose="020B0004020202020204" pitchFamily="34" charset="0"/>
              </a:rPr>
              <a:t>Families from low-income and multicultural backgrounds are less consistently informed about their students’ academic and nonacademic progress than other families.</a:t>
            </a:r>
          </a:p>
        </p:txBody>
      </p:sp>
      <p:pic>
        <p:nvPicPr>
          <p:cNvPr id="7" name="Picture 6">
            <a:extLst>
              <a:ext uri="{FF2B5EF4-FFF2-40B4-BE49-F238E27FC236}">
                <a16:creationId xmlns:a16="http://schemas.microsoft.com/office/drawing/2014/main" id="{DA7DC413-D9B6-9ACA-C3A1-5877048011AD}"/>
              </a:ext>
            </a:extLst>
          </p:cNvPr>
          <p:cNvPicPr>
            <a:picLocks noChangeAspect="1"/>
          </p:cNvPicPr>
          <p:nvPr/>
        </p:nvPicPr>
        <p:blipFill>
          <a:blip r:embed="rId2"/>
          <a:stretch>
            <a:fillRect/>
          </a:stretch>
        </p:blipFill>
        <p:spPr>
          <a:xfrm>
            <a:off x="10663441" y="98502"/>
            <a:ext cx="1397921" cy="1101046"/>
          </a:xfrm>
          <a:prstGeom prst="rect">
            <a:avLst/>
          </a:prstGeom>
        </p:spPr>
      </p:pic>
      <p:sp>
        <p:nvSpPr>
          <p:cNvPr id="15" name="Rectangle 14">
            <a:extLst>
              <a:ext uri="{FF2B5EF4-FFF2-40B4-BE49-F238E27FC236}">
                <a16:creationId xmlns:a16="http://schemas.microsoft.com/office/drawing/2014/main" id="{B128F762-C61F-AD2A-0AF6-D9B8047B4CF3}"/>
              </a:ext>
            </a:extLst>
          </p:cNvPr>
          <p:cNvSpPr/>
          <p:nvPr/>
        </p:nvSpPr>
        <p:spPr>
          <a:xfrm>
            <a:off x="10707467" y="300022"/>
            <a:ext cx="1327778"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rgbClr val="003594"/>
                  </a:outerShdw>
                </a:effectLst>
                <a:latin typeface="Aptos" panose="020B0004020202020204" pitchFamily="34" charset="0"/>
              </a:rPr>
              <a:t>Positive &amp; Inviting School Climate</a:t>
            </a:r>
          </a:p>
        </p:txBody>
      </p:sp>
    </p:spTree>
    <p:extLst>
      <p:ext uri="{BB962C8B-B14F-4D97-AF65-F5344CB8AC3E}">
        <p14:creationId xmlns:p14="http://schemas.microsoft.com/office/powerpoint/2010/main" val="41113495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1F0230-21C2-C8C6-E562-807DC9979650}"/>
              </a:ext>
            </a:extLst>
          </p:cNvPr>
          <p:cNvSpPr/>
          <p:nvPr/>
        </p:nvSpPr>
        <p:spPr>
          <a:xfrm>
            <a:off x="1" y="-4843"/>
            <a:ext cx="12192000"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2CD4DEB-E692-0CBA-D7C9-7D94EDB55F3F}"/>
              </a:ext>
            </a:extLst>
          </p:cNvPr>
          <p:cNvSpPr/>
          <p:nvPr/>
        </p:nvSpPr>
        <p:spPr>
          <a:xfrm>
            <a:off x="6095993" y="1334001"/>
            <a:ext cx="6096006" cy="5523999"/>
          </a:xfrm>
          <a:prstGeom prst="rect">
            <a:avLst/>
          </a:prstGeom>
          <a:solidFill>
            <a:srgbClr val="FFC72C">
              <a:alpha val="1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13" name="Rectangle 12">
            <a:extLst>
              <a:ext uri="{FF2B5EF4-FFF2-40B4-BE49-F238E27FC236}">
                <a16:creationId xmlns:a16="http://schemas.microsoft.com/office/drawing/2014/main" id="{B3BD2B8A-7EA0-F678-2600-BF645957154F}"/>
              </a:ext>
            </a:extLst>
          </p:cNvPr>
          <p:cNvSpPr/>
          <p:nvPr/>
        </p:nvSpPr>
        <p:spPr>
          <a:xfrm>
            <a:off x="6095993" y="1306206"/>
            <a:ext cx="6096005" cy="471990"/>
          </a:xfrm>
          <a:prstGeom prst="rect">
            <a:avLst/>
          </a:prstGeom>
          <a:solidFill>
            <a:srgbClr val="FFC7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2" name="Slide Number Placeholder 1">
            <a:extLst>
              <a:ext uri="{FF2B5EF4-FFF2-40B4-BE49-F238E27FC236}">
                <a16:creationId xmlns:a16="http://schemas.microsoft.com/office/drawing/2014/main" id="{3F069D74-3E67-48D7-6F1A-526956BF00A3}"/>
              </a:ext>
            </a:extLst>
          </p:cNvPr>
          <p:cNvSpPr>
            <a:spLocks noGrp="1"/>
          </p:cNvSpPr>
          <p:nvPr>
            <p:ph type="sldNum" sz="quarter" idx="12"/>
          </p:nvPr>
        </p:nvSpPr>
        <p:spPr/>
        <p:txBody>
          <a:bodyPr/>
          <a:lstStyle/>
          <a:p>
            <a:fld id="{330EA680-D336-4FF7-8B7A-9848BB0A1C32}" type="slidenum">
              <a:rPr lang="en-US" smtClean="0"/>
              <a:t>84</a:t>
            </a:fld>
            <a:endParaRPr lang="en-US"/>
          </a:p>
        </p:txBody>
      </p:sp>
      <p:sp>
        <p:nvSpPr>
          <p:cNvPr id="9" name="TextBox 8">
            <a:extLst>
              <a:ext uri="{FF2B5EF4-FFF2-40B4-BE49-F238E27FC236}">
                <a16:creationId xmlns:a16="http://schemas.microsoft.com/office/drawing/2014/main" id="{94513DB2-F5B8-B517-CEEC-8E0631B9174A}"/>
              </a:ext>
            </a:extLst>
          </p:cNvPr>
          <p:cNvSpPr txBox="1"/>
          <p:nvPr/>
        </p:nvSpPr>
        <p:spPr>
          <a:xfrm>
            <a:off x="6473101" y="2036950"/>
            <a:ext cx="5380670" cy="3908762"/>
          </a:xfrm>
          <a:prstGeom prst="rect">
            <a:avLst/>
          </a:prstGeom>
          <a:noFill/>
        </p:spPr>
        <p:txBody>
          <a:bodyPr wrap="square" lIns="91440" tIns="45720" rIns="91440" bIns="45720" anchor="t">
            <a:spAutoFit/>
          </a:bodyPr>
          <a:lstStyle/>
          <a:p>
            <a:pPr algn="l" rtl="0" fontAlgn="base">
              <a:spcAft>
                <a:spcPts val="400"/>
              </a:spcAft>
            </a:pPr>
            <a:r>
              <a:rPr lang="en-US" sz="1300" i="0">
                <a:effectLst/>
                <a:latin typeface="Aptos"/>
              </a:rPr>
              <a:t>While school leaders might not be able to hire more guidance counselors to reach the recommended 250:1 student-to-counselor ratio, they can address other barriers leading to inequitable student experiences.</a:t>
            </a:r>
            <a:r>
              <a:rPr lang="en-US" sz="1300" i="0" baseline="30000">
                <a:effectLst/>
                <a:latin typeface="Aptos"/>
              </a:rPr>
              <a:t>1</a:t>
            </a:r>
          </a:p>
          <a:p>
            <a:pPr algn="l" rtl="0" fontAlgn="base">
              <a:spcBef>
                <a:spcPts val="1200"/>
              </a:spcBef>
              <a:spcAft>
                <a:spcPts val="400"/>
              </a:spcAft>
            </a:pPr>
            <a:r>
              <a:rPr lang="en-US" sz="1300" b="1" i="0">
                <a:effectLst/>
                <a:latin typeface="Aptos"/>
              </a:rPr>
              <a:t>Regularly collect and review data using surveys, focus groups, and visit logs </a:t>
            </a:r>
            <a:r>
              <a:rPr lang="en-US" sz="1300" i="0">
                <a:effectLst/>
                <a:latin typeface="Aptos"/>
              </a:rPr>
              <a:t>to track the frequency and quality of the guidance students receive. This will determine whether students from all backgrounds have equitable access and help identify the most effective guidance practices for continuous improvement.</a:t>
            </a:r>
          </a:p>
          <a:p>
            <a:pPr algn="l" rtl="0" fontAlgn="base">
              <a:spcBef>
                <a:spcPts val="1200"/>
              </a:spcBef>
              <a:spcAft>
                <a:spcPts val="400"/>
              </a:spcAft>
            </a:pPr>
            <a:r>
              <a:rPr lang="en-US" sz="1300" b="1" i="0">
                <a:effectLst/>
                <a:latin typeface="Aptos"/>
              </a:rPr>
              <a:t>Redistribute counselors' roles and responsibilities</a:t>
            </a:r>
            <a:r>
              <a:rPr lang="en-US" sz="1300" i="0">
                <a:effectLst/>
                <a:latin typeface="Aptos"/>
              </a:rPr>
              <a:t> to create more sustainable workloads, giving them more time to meet with students, engage in professional learning opportunities, and collaborate with teachers and staff to coordinate student supports.</a:t>
            </a:r>
          </a:p>
          <a:p>
            <a:pPr algn="l" rtl="0" fontAlgn="base">
              <a:spcBef>
                <a:spcPts val="1200"/>
              </a:spcBef>
              <a:spcAft>
                <a:spcPts val="400"/>
              </a:spcAft>
            </a:pPr>
            <a:r>
              <a:rPr lang="en-US" sz="1300" b="1" i="0">
                <a:effectLst/>
                <a:latin typeface="Aptos"/>
              </a:rPr>
              <a:t>Partner with external organizations</a:t>
            </a:r>
            <a:r>
              <a:rPr lang="en-US" sz="1300" i="0">
                <a:effectLst/>
                <a:latin typeface="Aptos"/>
              </a:rPr>
              <a:t>, like nonprofits, local colleges and universities, and community members, to connect students—especially those from low-income backgrounds—with early college and career advising exploration opportunities.</a:t>
            </a:r>
          </a:p>
        </p:txBody>
      </p:sp>
      <p:sp>
        <p:nvSpPr>
          <p:cNvPr id="12" name="Title 1">
            <a:extLst>
              <a:ext uri="{FF2B5EF4-FFF2-40B4-BE49-F238E27FC236}">
                <a16:creationId xmlns:a16="http://schemas.microsoft.com/office/drawing/2014/main" id="{B74C4F8F-2EA5-FB7E-3EB8-9194BD73B50C}"/>
              </a:ext>
            </a:extLst>
          </p:cNvPr>
          <p:cNvSpPr txBox="1">
            <a:spLocks/>
          </p:cNvSpPr>
          <p:nvPr/>
        </p:nvSpPr>
        <p:spPr>
          <a:xfrm>
            <a:off x="342898" y="150338"/>
            <a:ext cx="10568575"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2300">
              <a:solidFill>
                <a:schemeClr val="bg1"/>
              </a:solidFill>
              <a:latin typeface="Aptos Narrow" panose="020B0004020202020204" pitchFamily="34" charset="0"/>
            </a:endParaRPr>
          </a:p>
        </p:txBody>
      </p:sp>
      <p:sp>
        <p:nvSpPr>
          <p:cNvPr id="21" name="TextBox 20">
            <a:extLst>
              <a:ext uri="{FF2B5EF4-FFF2-40B4-BE49-F238E27FC236}">
                <a16:creationId xmlns:a16="http://schemas.microsoft.com/office/drawing/2014/main" id="{47D5535D-621E-8180-303A-5B3351A771A1}"/>
              </a:ext>
            </a:extLst>
          </p:cNvPr>
          <p:cNvSpPr txBox="1"/>
          <p:nvPr/>
        </p:nvSpPr>
        <p:spPr>
          <a:xfrm>
            <a:off x="6095994" y="1420391"/>
            <a:ext cx="6096005"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effectLst/>
                <a:uLnTx/>
                <a:uFillTx/>
                <a:latin typeface="Aptos ExtraBold" panose="020B0004020202020204" pitchFamily="34" charset="0"/>
                <a:ea typeface="+mn-ea"/>
                <a:cs typeface="+mn-cs"/>
              </a:rPr>
              <a:t>POTENTIAL ACTIONS TO CONSIDER</a:t>
            </a:r>
          </a:p>
        </p:txBody>
      </p:sp>
      <p:sp>
        <p:nvSpPr>
          <p:cNvPr id="3" name="TextBox 2">
            <a:extLst>
              <a:ext uri="{FF2B5EF4-FFF2-40B4-BE49-F238E27FC236}">
                <a16:creationId xmlns:a16="http://schemas.microsoft.com/office/drawing/2014/main" id="{CB9BD8B2-1AED-360F-6D70-EE00CEEE7C3C}"/>
              </a:ext>
            </a:extLst>
          </p:cNvPr>
          <p:cNvSpPr txBox="1"/>
          <p:nvPr/>
        </p:nvSpPr>
        <p:spPr>
          <a:xfrm>
            <a:off x="710911" y="6443490"/>
            <a:ext cx="8304746" cy="246221"/>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Source: 1. </a:t>
            </a:r>
            <a:r>
              <a:rPr kumimoji="0" lang="en-US" sz="1000" b="0" i="0" u="sng" strike="noStrike" kern="1200" cap="none" spc="0" normalizeH="0" baseline="0" noProof="0">
                <a:ln>
                  <a:noFill/>
                </a:ln>
                <a:solidFill>
                  <a:srgbClr val="003057"/>
                </a:solidFill>
                <a:effectLst/>
                <a:uLnTx/>
                <a:uFillTx/>
                <a:latin typeface="Aptos" panose="020B0004020202020204"/>
                <a:ea typeface="+mn-ea"/>
                <a:cs typeface="+mn-cs"/>
              </a:rPr>
              <a:t>American School Counselor Association</a:t>
            </a:r>
          </a:p>
        </p:txBody>
      </p:sp>
      <p:pic>
        <p:nvPicPr>
          <p:cNvPr id="7" name="Picture 6">
            <a:extLst>
              <a:ext uri="{FF2B5EF4-FFF2-40B4-BE49-F238E27FC236}">
                <a16:creationId xmlns:a16="http://schemas.microsoft.com/office/drawing/2014/main" id="{27B9C616-A4CE-F372-82EB-291537D0D2A9}"/>
              </a:ext>
            </a:extLst>
          </p:cNvPr>
          <p:cNvPicPr>
            <a:picLocks noChangeAspect="1"/>
          </p:cNvPicPr>
          <p:nvPr/>
        </p:nvPicPr>
        <p:blipFill>
          <a:blip r:embed="rId2"/>
          <a:stretch>
            <a:fillRect/>
          </a:stretch>
        </p:blipFill>
        <p:spPr>
          <a:xfrm>
            <a:off x="10646500" y="109638"/>
            <a:ext cx="1317657" cy="1106965"/>
          </a:xfrm>
          <a:prstGeom prst="rect">
            <a:avLst/>
          </a:prstGeom>
        </p:spPr>
      </p:pic>
      <p:sp>
        <p:nvSpPr>
          <p:cNvPr id="8" name="Rectangle 7">
            <a:extLst>
              <a:ext uri="{FF2B5EF4-FFF2-40B4-BE49-F238E27FC236}">
                <a16:creationId xmlns:a16="http://schemas.microsoft.com/office/drawing/2014/main" id="{A31A2A1E-0F99-AB31-79BA-429975D95250}"/>
              </a:ext>
            </a:extLst>
          </p:cNvPr>
          <p:cNvSpPr/>
          <p:nvPr/>
        </p:nvSpPr>
        <p:spPr>
          <a:xfrm>
            <a:off x="10672617" y="333975"/>
            <a:ext cx="1327778"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effectLst>
                  <a:outerShdw blurRad="124841" dir="4468936" sx="106829" sy="106829" algn="tl" rotWithShape="0">
                    <a:srgbClr val="FFC72C"/>
                  </a:outerShdw>
                </a:effectLst>
                <a:latin typeface="Aptos" panose="020B0004020202020204" pitchFamily="34" charset="0"/>
              </a:rPr>
              <a:t>Student Supports &amp; Intervention</a:t>
            </a:r>
          </a:p>
        </p:txBody>
      </p:sp>
      <p:sp>
        <p:nvSpPr>
          <p:cNvPr id="6" name="Title 1">
            <a:extLst>
              <a:ext uri="{FF2B5EF4-FFF2-40B4-BE49-F238E27FC236}">
                <a16:creationId xmlns:a16="http://schemas.microsoft.com/office/drawing/2014/main" id="{29A4A570-666B-CEAD-5320-F1041B952F45}"/>
              </a:ext>
            </a:extLst>
          </p:cNvPr>
          <p:cNvSpPr txBox="1">
            <a:spLocks/>
          </p:cNvSpPr>
          <p:nvPr/>
        </p:nvSpPr>
        <p:spPr>
          <a:xfrm>
            <a:off x="335834" y="122587"/>
            <a:ext cx="10390682" cy="1124693"/>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14</a:t>
            </a:r>
          </a:p>
          <a:p>
            <a:pPr>
              <a:lnSpc>
                <a:spcPts val="2940"/>
              </a:lnSpc>
              <a:defRPr/>
            </a:pPr>
            <a:r>
              <a:rPr lang="en-US" sz="1900">
                <a:solidFill>
                  <a:schemeClr val="bg1"/>
                </a:solidFill>
                <a:latin typeface="Aptos Narrow" panose="020B0004020202020204" pitchFamily="34" charset="0"/>
              </a:rPr>
              <a:t>Students lack consistent access to high-quality college and career exploration, with students of color and students from low-income backgrounds disproportionately experiencing this challenge.</a:t>
            </a:r>
          </a:p>
        </p:txBody>
      </p:sp>
      <p:sp>
        <p:nvSpPr>
          <p:cNvPr id="10" name="Text Placeholder 2">
            <a:extLst>
              <a:ext uri="{FF2B5EF4-FFF2-40B4-BE49-F238E27FC236}">
                <a16:creationId xmlns:a16="http://schemas.microsoft.com/office/drawing/2014/main" id="{44DF7F45-4992-F158-D691-23C9F3030F6E}"/>
              </a:ext>
            </a:extLst>
          </p:cNvPr>
          <p:cNvSpPr txBox="1">
            <a:spLocks/>
          </p:cNvSpPr>
          <p:nvPr/>
        </p:nvSpPr>
        <p:spPr>
          <a:xfrm>
            <a:off x="623022" y="1808875"/>
            <a:ext cx="4896036" cy="3477875"/>
          </a:xfrm>
          <a:prstGeom prst="rect">
            <a:avLst/>
          </a:prstGeom>
        </p:spPr>
        <p:txBody>
          <a:bodyPr wrap="square" lIns="91440" tIns="45720" rIns="91440" bIns="45720" anchor="t">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fontAlgn="base">
              <a:spcAft>
                <a:spcPts val="1200"/>
              </a:spcAft>
            </a:pPr>
            <a:r>
              <a:rPr lang="en-US" sz="2000" b="1" i="0" u="none" strike="noStrike">
                <a:solidFill>
                  <a:srgbClr val="000000"/>
                </a:solidFill>
                <a:effectLst/>
                <a:latin typeface="Aptos" panose="020B0004020202020204" pitchFamily="34" charset="0"/>
              </a:rPr>
              <a:t>Discussion Questions</a:t>
            </a:r>
            <a:endParaRPr lang="en-US" sz="2000" b="0" i="0" u="none" strike="noStrike">
              <a:solidFill>
                <a:srgbClr val="000000"/>
              </a:solidFill>
              <a:effectLst/>
              <a:latin typeface="Aptos" panose="020B0004020202020204" pitchFamily="34" charset="0"/>
            </a:endParaRP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trends do we observe?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Which student groups are impacted?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Why do we think this is happening?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further inquiry might we need?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are some potential actions we could consider?</a:t>
            </a:r>
          </a:p>
        </p:txBody>
      </p:sp>
    </p:spTree>
    <p:extLst>
      <p:ext uri="{BB962C8B-B14F-4D97-AF65-F5344CB8AC3E}">
        <p14:creationId xmlns:p14="http://schemas.microsoft.com/office/powerpoint/2010/main" val="13191957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F1419B-946B-9CC1-4124-02170C6A5BCE}"/>
              </a:ext>
            </a:extLst>
          </p:cNvPr>
          <p:cNvSpPr/>
          <p:nvPr/>
        </p:nvSpPr>
        <p:spPr>
          <a:xfrm>
            <a:off x="6095993" y="1313732"/>
            <a:ext cx="6096006" cy="5544268"/>
          </a:xfrm>
          <a:prstGeom prst="rect">
            <a:avLst/>
          </a:prstGeom>
          <a:solidFill>
            <a:srgbClr val="284734">
              <a:alpha val="1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4" name="Rectangle 3">
            <a:extLst>
              <a:ext uri="{FF2B5EF4-FFF2-40B4-BE49-F238E27FC236}">
                <a16:creationId xmlns:a16="http://schemas.microsoft.com/office/drawing/2014/main" id="{1F77AEBC-E941-EA5E-6C57-565AA72CAB55}"/>
              </a:ext>
            </a:extLst>
          </p:cNvPr>
          <p:cNvSpPr/>
          <p:nvPr/>
        </p:nvSpPr>
        <p:spPr>
          <a:xfrm>
            <a:off x="6095993" y="1313732"/>
            <a:ext cx="6096008" cy="471990"/>
          </a:xfrm>
          <a:prstGeom prst="rect">
            <a:avLst/>
          </a:prstGeom>
          <a:solidFill>
            <a:srgbClr val="2847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2" name="Slide Number Placeholder 1">
            <a:extLst>
              <a:ext uri="{FF2B5EF4-FFF2-40B4-BE49-F238E27FC236}">
                <a16:creationId xmlns:a16="http://schemas.microsoft.com/office/drawing/2014/main" id="{3F069D74-3E67-48D7-6F1A-526956BF00A3}"/>
              </a:ext>
            </a:extLst>
          </p:cNvPr>
          <p:cNvSpPr>
            <a:spLocks noGrp="1"/>
          </p:cNvSpPr>
          <p:nvPr>
            <p:ph type="sldNum" sz="quarter" idx="12"/>
          </p:nvPr>
        </p:nvSpPr>
        <p:spPr/>
        <p:txBody>
          <a:bodyPr/>
          <a:lstStyle/>
          <a:p>
            <a:fld id="{330EA680-D336-4FF7-8B7A-9848BB0A1C32}" type="slidenum">
              <a:rPr lang="en-US" smtClean="0"/>
              <a:t>85</a:t>
            </a:fld>
            <a:endParaRPr lang="en-US"/>
          </a:p>
        </p:txBody>
      </p:sp>
      <p:sp>
        <p:nvSpPr>
          <p:cNvPr id="9" name="TextBox 8">
            <a:extLst>
              <a:ext uri="{FF2B5EF4-FFF2-40B4-BE49-F238E27FC236}">
                <a16:creationId xmlns:a16="http://schemas.microsoft.com/office/drawing/2014/main" id="{94513DB2-F5B8-B517-CEEC-8E0631B9174A}"/>
              </a:ext>
            </a:extLst>
          </p:cNvPr>
          <p:cNvSpPr txBox="1"/>
          <p:nvPr/>
        </p:nvSpPr>
        <p:spPr>
          <a:xfrm>
            <a:off x="6473101" y="2108556"/>
            <a:ext cx="5332456" cy="3703578"/>
          </a:xfrm>
          <a:prstGeom prst="rect">
            <a:avLst/>
          </a:prstGeom>
          <a:noFill/>
        </p:spPr>
        <p:txBody>
          <a:bodyPr wrap="square" lIns="91440" tIns="45720" rIns="91440" bIns="45720" anchor="t">
            <a:spAutoFit/>
          </a:bodyPr>
          <a:lstStyle/>
          <a:p>
            <a:pPr algn="l" rtl="0" fontAlgn="base">
              <a:spcBef>
                <a:spcPts val="1200"/>
              </a:spcBef>
              <a:spcAft>
                <a:spcPts val="400"/>
              </a:spcAft>
            </a:pPr>
            <a:r>
              <a:rPr lang="en-US" sz="1600" b="1" i="0">
                <a:effectLst/>
                <a:latin typeface="Aptos"/>
              </a:rPr>
              <a:t>Regularly analyze course enrollment</a:t>
            </a:r>
            <a:r>
              <a:rPr lang="en-US" sz="1600" i="0">
                <a:effectLst/>
                <a:latin typeface="Aptos"/>
              </a:rPr>
              <a:t> to identify disparities across student groups, particularly in lower-level and advanced courses.</a:t>
            </a:r>
          </a:p>
          <a:p>
            <a:pPr algn="l" rtl="0" fontAlgn="base">
              <a:spcBef>
                <a:spcPts val="1200"/>
              </a:spcBef>
              <a:spcAft>
                <a:spcPts val="400"/>
              </a:spcAft>
            </a:pPr>
            <a:r>
              <a:rPr lang="en-US" sz="1600" b="1" i="0">
                <a:effectLst/>
                <a:latin typeface="Aptos"/>
              </a:rPr>
              <a:t>Allocate time before the school year</a:t>
            </a:r>
            <a:r>
              <a:rPr lang="en-US" sz="1600" i="0">
                <a:effectLst/>
                <a:latin typeface="Aptos"/>
              </a:rPr>
              <a:t> to review and adjust schedules, creating more diverse classrooms and ensuring equitable class placements.</a:t>
            </a:r>
          </a:p>
          <a:p>
            <a:pPr algn="l" rtl="0" fontAlgn="base">
              <a:spcBef>
                <a:spcPts val="1200"/>
              </a:spcBef>
              <a:spcAft>
                <a:spcPts val="400"/>
              </a:spcAft>
            </a:pPr>
            <a:r>
              <a:rPr lang="en-US" sz="1600" b="1" i="0">
                <a:effectLst/>
                <a:latin typeface="Aptos"/>
              </a:rPr>
              <a:t>Provide professional development</a:t>
            </a:r>
            <a:r>
              <a:rPr lang="en-US" sz="1600" i="0">
                <a:effectLst/>
                <a:latin typeface="Aptos"/>
              </a:rPr>
              <a:t> for school leaders and schedulers to help them create equitable schedules that maximize course availability for all students and minimize barriers for underserved students. This could involve scheduling students with the greatest academic needs first and avoiding conflicts between intervention or enrichment opportunities and core courses.</a:t>
            </a:r>
          </a:p>
        </p:txBody>
      </p:sp>
      <p:sp>
        <p:nvSpPr>
          <p:cNvPr id="11" name="TextBox 10">
            <a:extLst>
              <a:ext uri="{FF2B5EF4-FFF2-40B4-BE49-F238E27FC236}">
                <a16:creationId xmlns:a16="http://schemas.microsoft.com/office/drawing/2014/main" id="{9908FB1A-A4D1-6947-F4E2-A9EF7698921A}"/>
              </a:ext>
            </a:extLst>
          </p:cNvPr>
          <p:cNvSpPr txBox="1"/>
          <p:nvPr/>
        </p:nvSpPr>
        <p:spPr>
          <a:xfrm>
            <a:off x="6096000" y="1427916"/>
            <a:ext cx="6096000"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POTENTIAL ACTIONS TO CONSIDER</a:t>
            </a:r>
          </a:p>
        </p:txBody>
      </p:sp>
      <p:sp>
        <p:nvSpPr>
          <p:cNvPr id="12" name="Title 1">
            <a:extLst>
              <a:ext uri="{FF2B5EF4-FFF2-40B4-BE49-F238E27FC236}">
                <a16:creationId xmlns:a16="http://schemas.microsoft.com/office/drawing/2014/main" id="{B74C4F8F-2EA5-FB7E-3EB8-9194BD73B50C}"/>
              </a:ext>
            </a:extLst>
          </p:cNvPr>
          <p:cNvSpPr txBox="1">
            <a:spLocks/>
          </p:cNvSpPr>
          <p:nvPr/>
        </p:nvSpPr>
        <p:spPr>
          <a:xfrm>
            <a:off x="342898" y="150338"/>
            <a:ext cx="10568575"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2300">
              <a:solidFill>
                <a:schemeClr val="bg1"/>
              </a:solidFill>
              <a:latin typeface="Aptos Narrow" panose="020B0004020202020204" pitchFamily="34" charset="0"/>
            </a:endParaRPr>
          </a:p>
        </p:txBody>
      </p:sp>
      <p:sp>
        <p:nvSpPr>
          <p:cNvPr id="24" name="Text Placeholder 2">
            <a:extLst>
              <a:ext uri="{FF2B5EF4-FFF2-40B4-BE49-F238E27FC236}">
                <a16:creationId xmlns:a16="http://schemas.microsoft.com/office/drawing/2014/main" id="{1E11EC9D-9484-8A64-D8E4-C17F6AA9732B}"/>
              </a:ext>
            </a:extLst>
          </p:cNvPr>
          <p:cNvSpPr txBox="1">
            <a:spLocks/>
          </p:cNvSpPr>
          <p:nvPr/>
        </p:nvSpPr>
        <p:spPr>
          <a:xfrm>
            <a:off x="623022" y="1808875"/>
            <a:ext cx="4896036" cy="3477875"/>
          </a:xfrm>
          <a:prstGeom prst="rect">
            <a:avLst/>
          </a:prstGeom>
        </p:spPr>
        <p:txBody>
          <a:bodyPr wrap="square" lIns="91440" tIns="45720" rIns="91440" bIns="45720" anchor="t">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fontAlgn="base">
              <a:spcAft>
                <a:spcPts val="1200"/>
              </a:spcAft>
            </a:pPr>
            <a:r>
              <a:rPr lang="en-US" sz="2000" b="1" i="0" u="none" strike="noStrike">
                <a:solidFill>
                  <a:srgbClr val="000000"/>
                </a:solidFill>
                <a:effectLst/>
                <a:latin typeface="Aptos" panose="020B0004020202020204" pitchFamily="34" charset="0"/>
              </a:rPr>
              <a:t>Discussion Questions</a:t>
            </a:r>
            <a:endParaRPr lang="en-US" sz="2000" b="0" i="0" u="none" strike="noStrike">
              <a:solidFill>
                <a:srgbClr val="000000"/>
              </a:solidFill>
              <a:effectLst/>
              <a:latin typeface="Aptos" panose="020B0004020202020204" pitchFamily="34" charset="0"/>
            </a:endParaRP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trends do we observe?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Which student groups are impacted?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Why do we think this is happening?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further inquiry might need?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are some potential actions we could consider?</a:t>
            </a:r>
          </a:p>
        </p:txBody>
      </p:sp>
      <p:sp>
        <p:nvSpPr>
          <p:cNvPr id="8" name="Rectangle 7">
            <a:extLst>
              <a:ext uri="{FF2B5EF4-FFF2-40B4-BE49-F238E27FC236}">
                <a16:creationId xmlns:a16="http://schemas.microsoft.com/office/drawing/2014/main" id="{35C2483C-8E5D-D514-C7FE-7652732A61ED}"/>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F43A2419-B7BC-A00C-7EC2-AE8B2C8659BC}"/>
              </a:ext>
            </a:extLst>
          </p:cNvPr>
          <p:cNvSpPr txBox="1">
            <a:spLocks/>
          </p:cNvSpPr>
          <p:nvPr/>
        </p:nvSpPr>
        <p:spPr>
          <a:xfrm>
            <a:off x="342900" y="150338"/>
            <a:ext cx="9542080"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a:t>
            </a:r>
            <a:r>
              <a:rPr lang="en-US" sz="1200" b="1" spc="100">
                <a:solidFill>
                  <a:schemeClr val="bg1"/>
                </a:solidFill>
                <a:latin typeface="Aptos ExtraBold" panose="020B0004020202020204" pitchFamily="34" charset="0"/>
                <a:ea typeface="+mn-ea"/>
                <a:cs typeface="+mn-cs"/>
              </a:rPr>
              <a:t>15</a:t>
            </a:r>
            <a:endPar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endParaRPr>
          </a:p>
          <a:p>
            <a:pPr>
              <a:lnSpc>
                <a:spcPts val="2940"/>
              </a:lnSpc>
              <a:defRPr/>
            </a:pPr>
            <a:r>
              <a:rPr lang="en-US" sz="2200">
                <a:solidFill>
                  <a:schemeClr val="bg1"/>
                </a:solidFill>
                <a:latin typeface="Aptos Narrow" panose="020B0004020202020204" pitchFamily="34" charset="0"/>
              </a:rPr>
              <a:t>Students aren't enrolled in racially or socioeconomically diverse classrooms that reflect the diversity of the overall school.</a:t>
            </a:r>
          </a:p>
        </p:txBody>
      </p:sp>
      <p:pic>
        <p:nvPicPr>
          <p:cNvPr id="16" name="Picture 15">
            <a:extLst>
              <a:ext uri="{FF2B5EF4-FFF2-40B4-BE49-F238E27FC236}">
                <a16:creationId xmlns:a16="http://schemas.microsoft.com/office/drawing/2014/main" id="{5209104E-AED7-4639-2511-4273561217D3}"/>
              </a:ext>
            </a:extLst>
          </p:cNvPr>
          <p:cNvPicPr>
            <a:picLocks noChangeAspect="1"/>
          </p:cNvPicPr>
          <p:nvPr/>
        </p:nvPicPr>
        <p:blipFill>
          <a:blip r:embed="rId2"/>
          <a:stretch>
            <a:fillRect/>
          </a:stretch>
        </p:blipFill>
        <p:spPr>
          <a:xfrm>
            <a:off x="10825459" y="169916"/>
            <a:ext cx="1197870" cy="1006332"/>
          </a:xfrm>
          <a:prstGeom prst="rect">
            <a:avLst/>
          </a:prstGeom>
        </p:spPr>
      </p:pic>
      <p:sp>
        <p:nvSpPr>
          <p:cNvPr id="17" name="Rectangle 16">
            <a:extLst>
              <a:ext uri="{FF2B5EF4-FFF2-40B4-BE49-F238E27FC236}">
                <a16:creationId xmlns:a16="http://schemas.microsoft.com/office/drawing/2014/main" id="{DB805B7C-12AF-3D84-C364-EDD0D1D94434}"/>
              </a:ext>
            </a:extLst>
          </p:cNvPr>
          <p:cNvSpPr/>
          <p:nvPr/>
        </p:nvSpPr>
        <p:spPr>
          <a:xfrm>
            <a:off x="10911268" y="330178"/>
            <a:ext cx="1026252"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rgbClr val="284734"/>
                  </a:outerShdw>
                </a:effectLst>
                <a:latin typeface="Aptos" panose="020B0004020202020204" pitchFamily="34" charset="0"/>
              </a:rPr>
              <a:t>Diverse Classrooms &amp; Schools</a:t>
            </a:r>
          </a:p>
        </p:txBody>
      </p:sp>
    </p:spTree>
    <p:extLst>
      <p:ext uri="{BB962C8B-B14F-4D97-AF65-F5344CB8AC3E}">
        <p14:creationId xmlns:p14="http://schemas.microsoft.com/office/powerpoint/2010/main" val="25058791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40000" sy="40000" flip="none" algn="tl"/>
        </a:blipFill>
        <a:effectLst/>
      </p:bgPr>
    </p:bg>
    <p:spTree>
      <p:nvGrpSpPr>
        <p:cNvPr id="1" name="">
          <a:extLst>
            <a:ext uri="{FF2B5EF4-FFF2-40B4-BE49-F238E27FC236}">
              <a16:creationId xmlns:a16="http://schemas.microsoft.com/office/drawing/2014/main" id="{F26D72A1-FA75-CC05-9B7C-D5AE14151743}"/>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CAC7C08-4B1D-CE2A-376A-CD1AA3053B0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4" name="think-cell data - do not delete" hidden="1">
                        <a:extLst>
                          <a:ext uri="{FF2B5EF4-FFF2-40B4-BE49-F238E27FC236}">
                            <a16:creationId xmlns:a16="http://schemas.microsoft.com/office/drawing/2014/main" id="{8CAC7C08-4B1D-CE2A-376A-CD1AA3053B0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39F77B0A-4D04-335D-C9EC-6BFB938F8636}"/>
              </a:ext>
            </a:extLst>
          </p:cNvPr>
          <p:cNvSpPr txBox="1"/>
          <p:nvPr/>
        </p:nvSpPr>
        <p:spPr>
          <a:xfrm>
            <a:off x="5038725" y="332422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C687E84-2D4A-9E7F-7A33-A9536795E5BE}"/>
              </a:ext>
            </a:extLst>
          </p:cNvPr>
          <p:cNvSpPr txBox="1"/>
          <p:nvPr/>
        </p:nvSpPr>
        <p:spPr>
          <a:xfrm>
            <a:off x="1030142" y="1275395"/>
            <a:ext cx="7818399" cy="4097660"/>
          </a:xfrm>
          <a:prstGeom prst="rect">
            <a:avLst/>
          </a:prstGeom>
          <a:noFill/>
        </p:spPr>
        <p:txBody>
          <a:bodyPr wrap="square" rtlCol="0">
            <a:spAutoFit/>
          </a:bodyPr>
          <a:lstStyle/>
          <a:p>
            <a:pPr marL="0" marR="0" lvl="0" indent="0" algn="l" defTabSz="914400" rtl="0" eaLnBrk="1" fontAlgn="auto" latinLnBrk="0" hangingPunct="1">
              <a:lnSpc>
                <a:spcPts val="15600"/>
              </a:lnSpc>
              <a:spcBef>
                <a:spcPts val="0"/>
              </a:spcBef>
              <a:spcAft>
                <a:spcPts val="0"/>
              </a:spcAft>
              <a:buClrTx/>
              <a:buSzTx/>
              <a:buFontTx/>
              <a:buNone/>
              <a:tabLst/>
              <a:defRPr/>
            </a:pPr>
            <a:r>
              <a:rPr kumimoji="0" lang="en-US" sz="15000" b="1" i="0" u="none" strike="noStrike" kern="1200" cap="none" spc="0" normalizeH="0" baseline="0" noProof="0">
                <a:ln>
                  <a:noFill/>
                </a:ln>
                <a:solidFill>
                  <a:srgbClr val="002060"/>
                </a:solidFill>
                <a:effectLst/>
                <a:uLnTx/>
                <a:uFillTx/>
                <a:latin typeface="Aptos" panose="020B0004020202020204" pitchFamily="34" charset="0"/>
                <a:ea typeface="+mn-ea"/>
                <a:cs typeface="+mn-cs"/>
              </a:rPr>
              <a:t>Meeting Four</a:t>
            </a:r>
          </a:p>
        </p:txBody>
      </p:sp>
      <p:pic>
        <p:nvPicPr>
          <p:cNvPr id="27" name="Graphic 26" descr="Bookmark with solid fill">
            <a:extLst>
              <a:ext uri="{FF2B5EF4-FFF2-40B4-BE49-F238E27FC236}">
                <a16:creationId xmlns:a16="http://schemas.microsoft.com/office/drawing/2014/main" id="{C827804A-F67F-5A4F-905D-3BC179547B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06188" y="-320633"/>
            <a:ext cx="1831069" cy="1977532"/>
          </a:xfrm>
          <a:prstGeom prst="rect">
            <a:avLst/>
          </a:prstGeom>
        </p:spPr>
      </p:pic>
      <p:sp>
        <p:nvSpPr>
          <p:cNvPr id="28" name="Slide Number Placeholder 27">
            <a:extLst>
              <a:ext uri="{FF2B5EF4-FFF2-40B4-BE49-F238E27FC236}">
                <a16:creationId xmlns:a16="http://schemas.microsoft.com/office/drawing/2014/main" id="{1F44936C-9809-4403-C6CD-5457F2EF92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25535165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a:extLst>
            <a:ext uri="{FF2B5EF4-FFF2-40B4-BE49-F238E27FC236}">
              <a16:creationId xmlns:a16="http://schemas.microsoft.com/office/drawing/2014/main" id="{3E45FA28-3458-729D-6963-680B4A254A8D}"/>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08E37DFE-7EF6-B809-DFD7-EA2123D0186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4" name="think-cell data - do not delete" hidden="1">
                        <a:extLst>
                          <a:ext uri="{FF2B5EF4-FFF2-40B4-BE49-F238E27FC236}">
                            <a16:creationId xmlns:a16="http://schemas.microsoft.com/office/drawing/2014/main" id="{08E37DFE-7EF6-B809-DFD7-EA2123D0186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itle 4">
            <a:extLst>
              <a:ext uri="{FF2B5EF4-FFF2-40B4-BE49-F238E27FC236}">
                <a16:creationId xmlns:a16="http://schemas.microsoft.com/office/drawing/2014/main" id="{04ADDAFB-2571-7342-B21C-780DE1C355C9}"/>
              </a:ext>
            </a:extLst>
          </p:cNvPr>
          <p:cNvSpPr>
            <a:spLocks noGrp="1"/>
          </p:cNvSpPr>
          <p:nvPr>
            <p:ph type="title"/>
          </p:nvPr>
        </p:nvSpPr>
        <p:spPr>
          <a:xfrm>
            <a:off x="838200" y="365126"/>
            <a:ext cx="10515600" cy="823594"/>
          </a:xfrm>
        </p:spPr>
        <p:txBody>
          <a:bodyPr vert="horz">
            <a:normAutofit/>
          </a:bodyPr>
          <a:lstStyle/>
          <a:p>
            <a:r>
              <a:rPr lang="en-US" b="1">
                <a:latin typeface="Arial Narrow" panose="020B0606020202030204" pitchFamily="34" charset="0"/>
              </a:rPr>
              <a:t>Facilitator notes: Meetings 2 and 3</a:t>
            </a:r>
          </a:p>
        </p:txBody>
      </p:sp>
      <p:sp>
        <p:nvSpPr>
          <p:cNvPr id="17" name="Slide Number Placeholder 1">
            <a:extLst>
              <a:ext uri="{FF2B5EF4-FFF2-40B4-BE49-F238E27FC236}">
                <a16:creationId xmlns:a16="http://schemas.microsoft.com/office/drawing/2014/main" id="{2D3C2F3A-D1D3-88FA-A05C-A1A7FDD29D77}"/>
              </a:ext>
            </a:extLst>
          </p:cNvPr>
          <p:cNvSpPr>
            <a:spLocks noGrp="1"/>
          </p:cNvSpPr>
          <p:nvPr>
            <p:ph type="sldNum" sz="quarter" idx="12"/>
          </p:nvPr>
        </p:nvSpPr>
        <p:spPr>
          <a:xfrm>
            <a:off x="8741664" y="6356350"/>
            <a:ext cx="331927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18" name="Rectangle 17">
            <a:extLst>
              <a:ext uri="{FF2B5EF4-FFF2-40B4-BE49-F238E27FC236}">
                <a16:creationId xmlns:a16="http://schemas.microsoft.com/office/drawing/2014/main" id="{EB3F461B-C4C4-378E-7EFB-823ADF4A4DD2}"/>
              </a:ext>
            </a:extLst>
          </p:cNvPr>
          <p:cNvSpPr/>
          <p:nvPr/>
        </p:nvSpPr>
        <p:spPr>
          <a:xfrm>
            <a:off x="-4" y="0"/>
            <a:ext cx="12192003" cy="1313732"/>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Slide Number Placeholder 5">
            <a:extLst>
              <a:ext uri="{FF2B5EF4-FFF2-40B4-BE49-F238E27FC236}">
                <a16:creationId xmlns:a16="http://schemas.microsoft.com/office/drawing/2014/main" id="{B8370B17-7B3F-3DF8-CC04-DA9716BC0944}"/>
              </a:ext>
            </a:extLst>
          </p:cNvPr>
          <p:cNvSpPr txBox="1">
            <a:spLocks/>
          </p:cNvSpPr>
          <p:nvPr/>
        </p:nvSpPr>
        <p:spPr>
          <a:xfrm>
            <a:off x="8741664" y="6356350"/>
            <a:ext cx="3319272"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2">
                    <a:lumMod val="60000"/>
                    <a:lumOff val="40000"/>
                  </a:schemeClr>
                </a:solidFill>
                <a:latin typeface="Aptos" panose="020B00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20" name="Title 1">
            <a:extLst>
              <a:ext uri="{FF2B5EF4-FFF2-40B4-BE49-F238E27FC236}">
                <a16:creationId xmlns:a16="http://schemas.microsoft.com/office/drawing/2014/main" id="{D0CD64E6-A8B5-995B-E036-D2913EB0B558}"/>
              </a:ext>
            </a:extLst>
          </p:cNvPr>
          <p:cNvSpPr txBox="1">
            <a:spLocks/>
          </p:cNvSpPr>
          <p:nvPr/>
        </p:nvSpPr>
        <p:spPr>
          <a:xfrm>
            <a:off x="354775" y="266572"/>
            <a:ext cx="10154888"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en-US" sz="1200" b="1" i="0" u="none" strike="noStrike" kern="1200" cap="none" spc="100" normalizeH="0" baseline="0" noProof="0">
                <a:ln>
                  <a:noFill/>
                </a:ln>
                <a:solidFill>
                  <a:srgbClr val="003057"/>
                </a:solidFill>
                <a:effectLst/>
                <a:uLnTx/>
                <a:uFillTx/>
                <a:latin typeface="Aptos ExtraBold" panose="020B0004020202020204" pitchFamily="34" charset="0"/>
                <a:ea typeface="+mj-ea"/>
                <a:cs typeface="+mj-cs"/>
              </a:rPr>
              <a:t>NOTES FOR FACILITATORS </a:t>
            </a:r>
          </a:p>
          <a:p>
            <a:pPr marL="0" marR="0" lvl="0" indent="0" algn="l" defTabSz="914400" rtl="0" eaLnBrk="1" fontAlgn="auto" latinLnBrk="0" hangingPunct="1">
              <a:lnSpc>
                <a:spcPts val="2940"/>
              </a:lnSpc>
              <a:spcBef>
                <a:spcPts val="1200"/>
              </a:spcBef>
              <a:spcAft>
                <a:spcPts val="0"/>
              </a:spcAft>
              <a:buClrTx/>
              <a:buSzTx/>
              <a:buFontTx/>
              <a:buNone/>
              <a:tabLst/>
              <a:defRPr/>
            </a:pPr>
            <a:r>
              <a:rPr kumimoji="0" lang="en-US" sz="4000" b="1" i="0" u="none" strike="noStrike" kern="1200" cap="none" spc="0" normalizeH="0" baseline="0" noProof="0">
                <a:ln>
                  <a:noFill/>
                </a:ln>
                <a:solidFill>
                  <a:srgbClr val="003057"/>
                </a:solidFill>
                <a:effectLst/>
                <a:uLnTx/>
                <a:uFillTx/>
                <a:latin typeface="Aptos" panose="020B0004020202020204" pitchFamily="34" charset="0"/>
                <a:ea typeface="+mj-ea"/>
                <a:cs typeface="+mj-cs"/>
              </a:rPr>
              <a:t>Meetings Four &amp; Five</a:t>
            </a:r>
            <a:endParaRPr kumimoji="0" lang="en-US" sz="4000" b="0" i="0" u="none" strike="noStrike" kern="1200" cap="none" spc="0" normalizeH="0" baseline="0" noProof="0">
              <a:ln>
                <a:noFill/>
              </a:ln>
              <a:solidFill>
                <a:srgbClr val="003057"/>
              </a:solidFill>
              <a:effectLst/>
              <a:uLnTx/>
              <a:uFillTx/>
              <a:latin typeface="Aptos Narrow" panose="020B0004020202020204" pitchFamily="34" charset="0"/>
              <a:ea typeface="+mj-ea"/>
              <a:cs typeface="+mj-cs"/>
            </a:endParaRPr>
          </a:p>
        </p:txBody>
      </p:sp>
      <p:sp>
        <p:nvSpPr>
          <p:cNvPr id="21" name="TextBox 20">
            <a:extLst>
              <a:ext uri="{FF2B5EF4-FFF2-40B4-BE49-F238E27FC236}">
                <a16:creationId xmlns:a16="http://schemas.microsoft.com/office/drawing/2014/main" id="{1A706351-BFA4-EAD8-261B-24D678B2BF60}"/>
              </a:ext>
            </a:extLst>
          </p:cNvPr>
          <p:cNvSpPr txBox="1"/>
          <p:nvPr/>
        </p:nvSpPr>
        <p:spPr>
          <a:xfrm>
            <a:off x="608731" y="1727541"/>
            <a:ext cx="10430975" cy="4401205"/>
          </a:xfrm>
          <a:prstGeom prst="rect">
            <a:avLst/>
          </a:prstGeom>
          <a:noFill/>
        </p:spPr>
        <p:txBody>
          <a:bodyPr wrap="square" lIns="91440" tIns="45720" rIns="91440" bIns="45720" anchor="t">
            <a:spAutoFit/>
          </a:bodyPr>
          <a:lstStyle/>
          <a:p>
            <a:pPr marL="0" marR="0" lvl="0" indent="0" algn="l" defTabSz="914400" rtl="0" eaLnBrk="1" fontAlgn="base" latinLnBrk="0" hangingPunct="1">
              <a:lnSpc>
                <a:spcPct val="100000"/>
              </a:lnSpc>
              <a:spcBef>
                <a:spcPts val="0"/>
              </a:spcBef>
              <a:spcAft>
                <a:spcPts val="160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a:ea typeface="+mn-ea"/>
                <a:cs typeface="+mn-cs"/>
              </a:rPr>
              <a:t>The purpose of these two meetings is to dive into your prioritized three resource inequities with your school’s data and identify some first action steps. </a:t>
            </a:r>
          </a:p>
          <a:p>
            <a:pPr marL="0" marR="0" lvl="0" indent="0" algn="l" defTabSz="914400" rtl="0" eaLnBrk="1" fontAlgn="base" latinLnBrk="0" hangingPunct="1">
              <a:lnSpc>
                <a:spcPct val="100000"/>
              </a:lnSpc>
              <a:spcBef>
                <a:spcPts val="0"/>
              </a:spcBef>
              <a:spcAft>
                <a:spcPts val="40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a:ea typeface="+mn-ea"/>
                <a:cs typeface="+mn-cs"/>
              </a:rPr>
              <a:t>Throughout those conversations, you should help your team:</a:t>
            </a:r>
          </a:p>
          <a:p>
            <a:pPr marL="194310" marR="0" lvl="0" indent="-194310" algn="l" defTabSz="914400" rtl="0" eaLnBrk="1" fontAlgn="base" latinLnBrk="0" hangingPunct="1">
              <a:lnSpc>
                <a:spcPct val="100000"/>
              </a:lnSpc>
              <a:spcBef>
                <a:spcPts val="400"/>
              </a:spcBef>
              <a:spcAft>
                <a:spcPts val="40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Aptos"/>
                <a:ea typeface="+mn-ea"/>
                <a:cs typeface="+mn-cs"/>
              </a:rPr>
              <a:t>Think about the ways each resource inequity could present at your school.</a:t>
            </a:r>
            <a:r>
              <a:rPr kumimoji="0" lang="en-US" sz="2000" b="0" i="0" u="none" strike="noStrike" kern="1200" cap="none" spc="0" normalizeH="0" baseline="0" noProof="0">
                <a:ln>
                  <a:noFill/>
                </a:ln>
                <a:solidFill>
                  <a:prstClr val="black"/>
                </a:solidFill>
                <a:effectLst/>
                <a:uLnTx/>
                <a:uFillTx/>
                <a:latin typeface="Aptos"/>
                <a:ea typeface="+mn-ea"/>
                <a:cs typeface="+mn-cs"/>
              </a:rPr>
              <a:t> Every school is different.</a:t>
            </a:r>
          </a:p>
          <a:p>
            <a:pPr marL="194310" marR="0" lvl="0" indent="-194310" algn="l" defTabSz="914400" rtl="0" eaLnBrk="1" fontAlgn="base" latinLnBrk="0" hangingPunct="1">
              <a:lnSpc>
                <a:spcPct val="100000"/>
              </a:lnSpc>
              <a:spcBef>
                <a:spcPts val="400"/>
              </a:spcBef>
              <a:spcAft>
                <a:spcPts val="40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Aptos"/>
                <a:ea typeface="+mn-ea"/>
                <a:cs typeface="+mn-cs"/>
              </a:rPr>
              <a:t>Discuss next steps. </a:t>
            </a:r>
            <a:r>
              <a:rPr kumimoji="0" lang="en-US" sz="2000" b="0" i="0" u="none" strike="noStrike" kern="1200" cap="none" spc="0" normalizeH="0" baseline="0" noProof="0">
                <a:ln>
                  <a:noFill/>
                </a:ln>
                <a:solidFill>
                  <a:prstClr val="black"/>
                </a:solidFill>
                <a:effectLst/>
                <a:uLnTx/>
                <a:uFillTx/>
                <a:latin typeface="Aptos"/>
                <a:ea typeface="+mn-ea"/>
                <a:cs typeface="+mn-cs"/>
              </a:rPr>
              <a:t>By the end of your discussion, do you have clear and realistic next steps? Have you assigned owners to those steps?</a:t>
            </a:r>
          </a:p>
          <a:p>
            <a:pPr marL="194310" marR="0" lvl="0" indent="-194310" algn="l" defTabSz="914400" rtl="0" eaLnBrk="1" fontAlgn="base" latinLnBrk="0" hangingPunct="1">
              <a:lnSpc>
                <a:spcPct val="100000"/>
              </a:lnSpc>
              <a:spcBef>
                <a:spcPts val="400"/>
              </a:spcBef>
              <a:spcAft>
                <a:spcPts val="40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Aptos"/>
                <a:ea typeface="+mn-ea"/>
                <a:cs typeface="+mn-cs"/>
              </a:rPr>
              <a:t>Stick to the allotted time. </a:t>
            </a:r>
            <a:r>
              <a:rPr kumimoji="0" lang="en-US" sz="2000" b="0" i="0" u="none" strike="noStrike" kern="1200" cap="none" spc="0" normalizeH="0" baseline="0" noProof="0">
                <a:ln>
                  <a:noFill/>
                </a:ln>
                <a:solidFill>
                  <a:prstClr val="black"/>
                </a:solidFill>
                <a:effectLst/>
                <a:uLnTx/>
                <a:uFillTx/>
                <a:latin typeface="Aptos"/>
                <a:ea typeface="+mn-ea"/>
                <a:cs typeface="+mn-cs"/>
              </a:rPr>
              <a:t>We recommend spending 25 minutes on each resource inequity. Remember that this is ongoing work, and you'll have time for more conversations and action planning in the future! Meetings 4 and 5 are just the first steps.</a:t>
            </a:r>
          </a:p>
          <a:p>
            <a:pPr marL="194310" marR="0" lvl="0" indent="-194310" algn="l" defTabSz="914400" rtl="0" eaLnBrk="1" fontAlgn="base" latinLnBrk="0" hangingPunct="1">
              <a:lnSpc>
                <a:spcPct val="100000"/>
              </a:lnSpc>
              <a:spcBef>
                <a:spcPts val="400"/>
              </a:spcBef>
              <a:spcAft>
                <a:spcPts val="40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Aptos"/>
                <a:ea typeface="+mn-ea"/>
                <a:cs typeface="+mn-cs"/>
              </a:rPr>
              <a:t>Look at our additional resources.</a:t>
            </a:r>
            <a:r>
              <a:rPr kumimoji="0" lang="en-US" sz="2000" b="0" i="0" u="none" strike="noStrike" kern="1200" cap="none" spc="0" normalizeH="0" baseline="0" noProof="0">
                <a:ln>
                  <a:noFill/>
                </a:ln>
                <a:solidFill>
                  <a:prstClr val="black"/>
                </a:solidFill>
                <a:effectLst/>
                <a:uLnTx/>
                <a:uFillTx/>
                <a:latin typeface="Aptos"/>
                <a:ea typeface="+mn-ea"/>
                <a:cs typeface="+mn-cs"/>
              </a:rPr>
              <a:t> See Meeting 5 for considerations around stakeholder engagement, action planning, and implementation.</a:t>
            </a:r>
          </a:p>
        </p:txBody>
      </p:sp>
    </p:spTree>
    <p:extLst>
      <p:ext uri="{BB962C8B-B14F-4D97-AF65-F5344CB8AC3E}">
        <p14:creationId xmlns:p14="http://schemas.microsoft.com/office/powerpoint/2010/main" val="30494345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pic>
        <p:nvPicPr>
          <p:cNvPr id="6" name="Picture 5" descr="A picture containing food&#10;&#10;Description automatically generated">
            <a:extLst>
              <a:ext uri="{FF2B5EF4-FFF2-40B4-BE49-F238E27FC236}">
                <a16:creationId xmlns:a16="http://schemas.microsoft.com/office/drawing/2014/main" id="{999CBEF7-C656-416B-A8FD-A230703BF0A2}"/>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4419105" y="-10391"/>
            <a:ext cx="2671012" cy="1540042"/>
          </a:xfrm>
          <a:prstGeom prst="rect">
            <a:avLst/>
          </a:prstGeom>
        </p:spPr>
      </p:pic>
      <p:pic>
        <p:nvPicPr>
          <p:cNvPr id="7" name="Picture 6" descr="A picture containing food&#10;&#10;Description automatically generated">
            <a:extLst>
              <a:ext uri="{FF2B5EF4-FFF2-40B4-BE49-F238E27FC236}">
                <a16:creationId xmlns:a16="http://schemas.microsoft.com/office/drawing/2014/main" id="{83D60E25-B52B-4CD1-97BC-5665E08A5214}"/>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a:ext>
            </a:extLst>
          </a:blip>
          <a:srcRect/>
          <a:stretch/>
        </p:blipFill>
        <p:spPr>
          <a:xfrm>
            <a:off x="0" y="0"/>
            <a:ext cx="4058159" cy="2125580"/>
          </a:xfrm>
          <a:prstGeom prst="rect">
            <a:avLst/>
          </a:prstGeom>
        </p:spPr>
      </p:pic>
      <p:pic>
        <p:nvPicPr>
          <p:cNvPr id="8" name="Picture 7" descr="A picture containing food&#10;&#10;Description automatically generated">
            <a:extLst>
              <a:ext uri="{FF2B5EF4-FFF2-40B4-BE49-F238E27FC236}">
                <a16:creationId xmlns:a16="http://schemas.microsoft.com/office/drawing/2014/main" id="{6660AD2C-1C46-401E-87BE-1463F517D96A}"/>
              </a:ext>
            </a:extLst>
          </p:cNvPr>
          <p:cNvPicPr>
            <a:picLocks noGrp="1" noRot="1" noChangeAspect="1" noMove="1" noResize="1" noEditPoints="1" noAdjustHandles="1" noChangeArrowheads="1" noChangeShapeType="1" noCrop="1"/>
          </p:cNvPicPr>
          <p:nvPr/>
        </p:nvPicPr>
        <p:blipFill rotWithShape="1">
          <a:blip r:embed="rId5" cstate="print">
            <a:extLst>
              <a:ext uri="{28A0092B-C50C-407E-A947-70E740481C1C}">
                <a14:useLocalDpi xmlns:a14="http://schemas.microsoft.com/office/drawing/2010/main"/>
              </a:ext>
            </a:extLst>
          </a:blip>
          <a:srcRect/>
          <a:stretch/>
        </p:blipFill>
        <p:spPr>
          <a:xfrm>
            <a:off x="221965" y="2322094"/>
            <a:ext cx="2575254" cy="2326106"/>
          </a:xfrm>
          <a:prstGeom prst="rect">
            <a:avLst/>
          </a:prstGeom>
        </p:spPr>
      </p:pic>
      <p:pic>
        <p:nvPicPr>
          <p:cNvPr id="9" name="Picture 8" descr="A picture containing food&#10;&#10;Description automatically generated">
            <a:extLst>
              <a:ext uri="{FF2B5EF4-FFF2-40B4-BE49-F238E27FC236}">
                <a16:creationId xmlns:a16="http://schemas.microsoft.com/office/drawing/2014/main" id="{CF4FF509-DB12-4CFF-9A6A-929100FFC370}"/>
              </a:ext>
            </a:extLst>
          </p:cNvPr>
          <p:cNvPicPr>
            <a:picLocks noGrp="1" noRot="1" noChangeAspect="1" noMove="1" noResize="1" noEditPoints="1" noAdjustHandles="1" noChangeArrowheads="1" noChangeShapeType="1" noCrop="1"/>
          </p:cNvPicPr>
          <p:nvPr/>
        </p:nvPicPr>
        <p:blipFill rotWithShape="1">
          <a:blip r:embed="rId6" cstate="print">
            <a:extLst>
              <a:ext uri="{28A0092B-C50C-407E-A947-70E740481C1C}">
                <a14:useLocalDpi xmlns:a14="http://schemas.microsoft.com/office/drawing/2010/main"/>
              </a:ext>
            </a:extLst>
          </a:blip>
          <a:srcRect/>
          <a:stretch/>
        </p:blipFill>
        <p:spPr>
          <a:xfrm>
            <a:off x="221965" y="4746915"/>
            <a:ext cx="4856501" cy="2125579"/>
          </a:xfrm>
          <a:prstGeom prst="rect">
            <a:avLst/>
          </a:prstGeom>
        </p:spPr>
      </p:pic>
      <p:sp>
        <p:nvSpPr>
          <p:cNvPr id="10" name="TextBox 9">
            <a:extLst>
              <a:ext uri="{FF2B5EF4-FFF2-40B4-BE49-F238E27FC236}">
                <a16:creationId xmlns:a16="http://schemas.microsoft.com/office/drawing/2014/main" id="{DF63066F-2F09-4B89-9A9F-CA97BF4A09A8}"/>
              </a:ext>
            </a:extLst>
          </p:cNvPr>
          <p:cNvSpPr txBox="1"/>
          <p:nvPr/>
        </p:nvSpPr>
        <p:spPr>
          <a:xfrm>
            <a:off x="7439025" y="5941727"/>
            <a:ext cx="4170695" cy="369332"/>
          </a:xfrm>
          <a:prstGeom prst="rect">
            <a:avLst/>
          </a:prstGeom>
          <a:solidFill>
            <a:schemeClr val="tx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7921D"/>
                </a:solidFill>
                <a:effectLst/>
                <a:uLnTx/>
                <a:uFillTx/>
                <a:latin typeface="Aptos" panose="020B0004020202020204" pitchFamily="34" charset="0"/>
                <a:ea typeface="+mn-ea"/>
                <a:cs typeface="+mn-cs"/>
              </a:rPr>
              <a:t>Date</a:t>
            </a:r>
          </a:p>
        </p:txBody>
      </p:sp>
      <p:sp>
        <p:nvSpPr>
          <p:cNvPr id="12" name="TextBox 11">
            <a:extLst>
              <a:ext uri="{FF2B5EF4-FFF2-40B4-BE49-F238E27FC236}">
                <a16:creationId xmlns:a16="http://schemas.microsoft.com/office/drawing/2014/main" id="{76FAACAF-E6EF-058B-4806-B0F46295DA1D}"/>
              </a:ext>
            </a:extLst>
          </p:cNvPr>
          <p:cNvSpPr txBox="1"/>
          <p:nvPr/>
        </p:nvSpPr>
        <p:spPr>
          <a:xfrm>
            <a:off x="7439025" y="5435229"/>
            <a:ext cx="377606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F7921D"/>
                </a:solidFill>
                <a:effectLst/>
                <a:uLnTx/>
                <a:uFillTx/>
                <a:latin typeface="Aptos" panose="020B0004020202020204" pitchFamily="34" charset="0"/>
                <a:ea typeface="+mn-ea"/>
                <a:cs typeface="+mn-cs"/>
              </a:rPr>
              <a:t>Meeting 4</a:t>
            </a:r>
          </a:p>
        </p:txBody>
      </p:sp>
      <p:sp>
        <p:nvSpPr>
          <p:cNvPr id="14" name="Slide Number Placeholder 13">
            <a:extLst>
              <a:ext uri="{FF2B5EF4-FFF2-40B4-BE49-F238E27FC236}">
                <a16:creationId xmlns:a16="http://schemas.microsoft.com/office/drawing/2014/main" id="{13ED7D94-45AB-66DD-9A25-DD8F15B91C4C}"/>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888888"/>
                </a:solidFill>
                <a:effectLst/>
                <a:uLnTx/>
                <a:uFillTx/>
                <a:latin typeface="Aptos" panose="020B0004020202020204" pitchFamily="34" charset="0"/>
                <a:sym typeface="Arial Narrow"/>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100" b="0" i="0" u="none" strike="noStrike" kern="1200" cap="none" spc="0" normalizeH="0" baseline="0" noProof="0">
              <a:ln>
                <a:noFill/>
              </a:ln>
              <a:solidFill>
                <a:srgbClr val="888888"/>
              </a:solidFill>
              <a:effectLst/>
              <a:uLnTx/>
              <a:uFillTx/>
              <a:latin typeface="Aptos" panose="020B0004020202020204" pitchFamily="34" charset="0"/>
              <a:sym typeface="Arial Narrow"/>
            </a:endParaRPr>
          </a:p>
        </p:txBody>
      </p:sp>
      <p:sp>
        <p:nvSpPr>
          <p:cNvPr id="2" name="TextBox 1">
            <a:extLst>
              <a:ext uri="{FF2B5EF4-FFF2-40B4-BE49-F238E27FC236}">
                <a16:creationId xmlns:a16="http://schemas.microsoft.com/office/drawing/2014/main" id="{4096EC4D-5138-1A8D-5806-19B2846DD0C5}"/>
              </a:ext>
            </a:extLst>
          </p:cNvPr>
          <p:cNvSpPr txBox="1"/>
          <p:nvPr/>
        </p:nvSpPr>
        <p:spPr>
          <a:xfrm>
            <a:off x="3206339" y="2897686"/>
            <a:ext cx="8730099" cy="92332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Aptos" panose="020B0004020202020204" pitchFamily="34" charset="0"/>
                <a:ea typeface="+mn-ea"/>
                <a:cs typeface="+mn-cs"/>
              </a:rPr>
              <a:t>Resource Equity in Action</a:t>
            </a:r>
            <a:endParaRPr kumimoji="0" lang="en-US" sz="5000" b="1"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3" name="TextBox 2">
            <a:extLst>
              <a:ext uri="{FF2B5EF4-FFF2-40B4-BE49-F238E27FC236}">
                <a16:creationId xmlns:a16="http://schemas.microsoft.com/office/drawing/2014/main" id="{2B074039-D97B-4588-D08B-3FBDA3EFDE94}"/>
              </a:ext>
            </a:extLst>
          </p:cNvPr>
          <p:cNvSpPr txBox="1"/>
          <p:nvPr/>
        </p:nvSpPr>
        <p:spPr>
          <a:xfrm>
            <a:off x="3229840" y="3695779"/>
            <a:ext cx="8239247" cy="615553"/>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a:ln>
                  <a:noFill/>
                </a:ln>
                <a:solidFill>
                  <a:prstClr val="white"/>
                </a:solidFill>
                <a:effectLst/>
                <a:uLnTx/>
                <a:uFillTx/>
                <a:latin typeface="Aptos Narrow" panose="020B0004020202020204" pitchFamily="34" charset="0"/>
                <a:ea typeface="+mn-ea"/>
                <a:cs typeface="+mn-cs"/>
              </a:rPr>
              <a:t>A 5-Step Facilitation Guide for Middle Schools</a:t>
            </a:r>
          </a:p>
        </p:txBody>
      </p:sp>
    </p:spTree>
    <p:extLst>
      <p:ext uri="{BB962C8B-B14F-4D97-AF65-F5344CB8AC3E}">
        <p14:creationId xmlns:p14="http://schemas.microsoft.com/office/powerpoint/2010/main" val="7232938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tile tx="0" ty="0" sx="40000" sy="40000" flip="none" algn="tl"/>
        </a:blipFill>
        <a:effectLst/>
      </p:bgPr>
    </p:bg>
    <p:spTree>
      <p:nvGrpSpPr>
        <p:cNvPr id="1" name="">
          <a:extLst>
            <a:ext uri="{FF2B5EF4-FFF2-40B4-BE49-F238E27FC236}">
              <a16:creationId xmlns:a16="http://schemas.microsoft.com/office/drawing/2014/main" id="{145BC198-27AD-B51D-EF3E-0A82C32713A7}"/>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8D75170-E6B2-8EA4-D8C0-A7866580BEC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4" name="think-cell data - do not delete" hidden="1">
                        <a:extLst>
                          <a:ext uri="{FF2B5EF4-FFF2-40B4-BE49-F238E27FC236}">
                            <a16:creationId xmlns:a16="http://schemas.microsoft.com/office/drawing/2014/main" id="{68D75170-E6B2-8EA4-D8C0-A7866580BEC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C8D5240C-FE27-E178-FA48-A7AB8471DA2C}"/>
              </a:ext>
            </a:extLst>
          </p:cNvPr>
          <p:cNvSpPr>
            <a:spLocks noGrp="1"/>
          </p:cNvSpPr>
          <p:nvPr>
            <p:ph type="title"/>
          </p:nvPr>
        </p:nvSpPr>
        <p:spPr>
          <a:xfrm>
            <a:off x="868180" y="570293"/>
            <a:ext cx="4033604" cy="1325563"/>
          </a:xfrm>
        </p:spPr>
        <p:txBody>
          <a:bodyPr vert="horz">
            <a:normAutofit/>
          </a:bodyPr>
          <a:lstStyle/>
          <a:p>
            <a:r>
              <a:rPr lang="en-US" sz="5400"/>
              <a:t>Agenda</a:t>
            </a:r>
          </a:p>
        </p:txBody>
      </p:sp>
      <p:graphicFrame>
        <p:nvGraphicFramePr>
          <p:cNvPr id="9" name="Table 8">
            <a:extLst>
              <a:ext uri="{FF2B5EF4-FFF2-40B4-BE49-F238E27FC236}">
                <a16:creationId xmlns:a16="http://schemas.microsoft.com/office/drawing/2014/main" id="{8CDB0B16-7884-64BA-D3FF-9384C835A446}"/>
              </a:ext>
            </a:extLst>
          </p:cNvPr>
          <p:cNvGraphicFramePr>
            <a:graphicFrameLocks noGrp="1"/>
          </p:cNvGraphicFramePr>
          <p:nvPr/>
        </p:nvGraphicFramePr>
        <p:xfrm>
          <a:off x="868180" y="2006261"/>
          <a:ext cx="6440423" cy="3595645"/>
        </p:xfrm>
        <a:graphic>
          <a:graphicData uri="http://schemas.openxmlformats.org/drawingml/2006/table">
            <a:tbl>
              <a:tblPr firstRow="1" bandRow="1">
                <a:tableStyleId>{5C22544A-7EE6-4342-B048-85BDC9FD1C3A}</a:tableStyleId>
              </a:tblPr>
              <a:tblGrid>
                <a:gridCol w="1358526">
                  <a:extLst>
                    <a:ext uri="{9D8B030D-6E8A-4147-A177-3AD203B41FA5}">
                      <a16:colId xmlns:a16="http://schemas.microsoft.com/office/drawing/2014/main" val="289397131"/>
                    </a:ext>
                  </a:extLst>
                </a:gridCol>
                <a:gridCol w="5081897">
                  <a:extLst>
                    <a:ext uri="{9D8B030D-6E8A-4147-A177-3AD203B41FA5}">
                      <a16:colId xmlns:a16="http://schemas.microsoft.com/office/drawing/2014/main" val="993778328"/>
                    </a:ext>
                  </a:extLst>
                </a:gridCol>
              </a:tblGrid>
              <a:tr h="704201">
                <a:tc>
                  <a:txBody>
                    <a:bodyPr/>
                    <a:lstStyle/>
                    <a:p>
                      <a:pPr algn="l"/>
                      <a:r>
                        <a:rPr lang="en-US" sz="2000" b="1">
                          <a:solidFill>
                            <a:srgbClr val="003057"/>
                          </a:solidFill>
                          <a:latin typeface="Aptos" panose="020B0004020202020204" pitchFamily="34" charset="0"/>
                        </a:rPr>
                        <a:t>5 min</a:t>
                      </a:r>
                    </a:p>
                  </a:txBody>
                  <a:tcPr>
                    <a:noFill/>
                  </a:tcPr>
                </a:tc>
                <a:tc>
                  <a:txBody>
                    <a:bodyPr/>
                    <a:lstStyle/>
                    <a:p>
                      <a:r>
                        <a:rPr lang="en-US" sz="2000" b="0">
                          <a:solidFill>
                            <a:schemeClr val="tx1"/>
                          </a:solidFill>
                          <a:latin typeface="Aptos" panose="020B0004020202020204" pitchFamily="34" charset="0"/>
                        </a:rPr>
                        <a:t>Objectives and Instructions</a:t>
                      </a:r>
                    </a:p>
                  </a:txBody>
                  <a:tcPr>
                    <a:noFill/>
                  </a:tcPr>
                </a:tc>
                <a:extLst>
                  <a:ext uri="{0D108BD9-81ED-4DB2-BD59-A6C34878D82A}">
                    <a16:rowId xmlns:a16="http://schemas.microsoft.com/office/drawing/2014/main" val="1984067941"/>
                  </a:ext>
                </a:extLst>
              </a:tr>
              <a:tr h="902168">
                <a:tc>
                  <a:txBody>
                    <a:bodyPr/>
                    <a:lstStyle/>
                    <a:p>
                      <a:r>
                        <a:rPr lang="en-US" sz="2000" b="1">
                          <a:solidFill>
                            <a:srgbClr val="003057"/>
                          </a:solidFill>
                          <a:latin typeface="Aptos" panose="020B0004020202020204" pitchFamily="34" charset="0"/>
                        </a:rPr>
                        <a:t>25 min</a:t>
                      </a:r>
                    </a:p>
                  </a:txBody>
                  <a:tcPr>
                    <a:noFill/>
                  </a:tcPr>
                </a:tc>
                <a:tc>
                  <a:txBody>
                    <a:bodyPr/>
                    <a:lstStyle/>
                    <a:p>
                      <a:r>
                        <a:rPr lang="en-US" sz="2000" b="0">
                          <a:solidFill>
                            <a:schemeClr val="tx1"/>
                          </a:solidFill>
                          <a:latin typeface="Aptos" panose="020B0004020202020204" pitchFamily="34" charset="0"/>
                        </a:rPr>
                        <a:t>1st Prioritized Resource Inequity: </a:t>
                      </a:r>
                      <a:br>
                        <a:rPr lang="en-US" sz="2000" b="0">
                          <a:solidFill>
                            <a:schemeClr val="tx1"/>
                          </a:solidFill>
                          <a:latin typeface="Aptos" panose="020B0004020202020204" pitchFamily="34" charset="0"/>
                        </a:rPr>
                      </a:br>
                      <a:r>
                        <a:rPr lang="en-US" sz="2000" b="0">
                          <a:solidFill>
                            <a:schemeClr val="tx1"/>
                          </a:solidFill>
                          <a:latin typeface="Aptos" panose="020B0004020202020204" pitchFamily="34" charset="0"/>
                        </a:rPr>
                        <a:t>Data and Discussion</a:t>
                      </a:r>
                    </a:p>
                  </a:txBody>
                  <a:tcPr>
                    <a:noFill/>
                  </a:tcPr>
                </a:tc>
                <a:extLst>
                  <a:ext uri="{0D108BD9-81ED-4DB2-BD59-A6C34878D82A}">
                    <a16:rowId xmlns:a16="http://schemas.microsoft.com/office/drawing/2014/main" val="3443398957"/>
                  </a:ext>
                </a:extLst>
              </a:tr>
              <a:tr h="994638">
                <a:tc>
                  <a:txBody>
                    <a:bodyPr/>
                    <a:lstStyle/>
                    <a:p>
                      <a:r>
                        <a:rPr lang="en-US" sz="2000" b="1">
                          <a:solidFill>
                            <a:srgbClr val="003057"/>
                          </a:solidFill>
                          <a:latin typeface="Aptos" panose="020B0004020202020204" pitchFamily="34" charset="0"/>
                        </a:rPr>
                        <a:t>25 min</a:t>
                      </a:r>
                    </a:p>
                  </a:txBody>
                  <a:tcPr>
                    <a:noFill/>
                  </a:tcPr>
                </a:tc>
                <a:tc>
                  <a:txBody>
                    <a:bodyPr/>
                    <a:lstStyle/>
                    <a:p>
                      <a:pPr>
                        <a:spcBef>
                          <a:spcPts val="600"/>
                        </a:spcBef>
                        <a:spcAft>
                          <a:spcPts val="0"/>
                        </a:spcAft>
                      </a:pPr>
                      <a:r>
                        <a:rPr lang="en-US" sz="2000" b="0">
                          <a:solidFill>
                            <a:schemeClr val="tx1"/>
                          </a:solidFill>
                          <a:latin typeface="Aptos" panose="020B0004020202020204" pitchFamily="34" charset="0"/>
                        </a:rPr>
                        <a:t>2nd Prioritized Resource Inequity: </a:t>
                      </a:r>
                      <a:br>
                        <a:rPr lang="en-US" sz="2000" b="0">
                          <a:solidFill>
                            <a:schemeClr val="tx1"/>
                          </a:solidFill>
                          <a:latin typeface="Aptos" panose="020B0004020202020204" pitchFamily="34" charset="0"/>
                        </a:rPr>
                      </a:br>
                      <a:r>
                        <a:rPr lang="en-US" sz="2000" b="0">
                          <a:solidFill>
                            <a:schemeClr val="tx1"/>
                          </a:solidFill>
                          <a:latin typeface="Aptos" panose="020B0004020202020204" pitchFamily="34" charset="0"/>
                        </a:rPr>
                        <a:t>Data and Discussion</a:t>
                      </a:r>
                    </a:p>
                  </a:txBody>
                  <a:tcPr>
                    <a:noFill/>
                  </a:tcPr>
                </a:tc>
                <a:extLst>
                  <a:ext uri="{0D108BD9-81ED-4DB2-BD59-A6C34878D82A}">
                    <a16:rowId xmlns:a16="http://schemas.microsoft.com/office/drawing/2014/main" val="769194577"/>
                  </a:ext>
                </a:extLst>
              </a:tr>
              <a:tr h="994638">
                <a:tc>
                  <a:txBody>
                    <a:bodyPr/>
                    <a:lstStyle/>
                    <a:p>
                      <a:r>
                        <a:rPr lang="en-US" sz="2000" b="1">
                          <a:solidFill>
                            <a:srgbClr val="003057"/>
                          </a:solidFill>
                          <a:latin typeface="Aptos" panose="020B0004020202020204" pitchFamily="34" charset="0"/>
                        </a:rPr>
                        <a:t>5 min</a:t>
                      </a:r>
                    </a:p>
                  </a:txBody>
                  <a:tcPr>
                    <a:noFill/>
                  </a:tcPr>
                </a:tc>
                <a:tc>
                  <a:txBody>
                    <a:bodyPr/>
                    <a:lstStyle/>
                    <a:p>
                      <a:pPr>
                        <a:spcBef>
                          <a:spcPts val="600"/>
                        </a:spcBef>
                        <a:spcAft>
                          <a:spcPts val="0"/>
                        </a:spcAft>
                      </a:pPr>
                      <a:r>
                        <a:rPr lang="en-US" sz="2000" b="0">
                          <a:solidFill>
                            <a:schemeClr val="tx1"/>
                          </a:solidFill>
                          <a:latin typeface="Aptos" panose="020B0004020202020204" pitchFamily="34" charset="0"/>
                        </a:rPr>
                        <a:t>Closing</a:t>
                      </a:r>
                    </a:p>
                  </a:txBody>
                  <a:tcPr>
                    <a:noFill/>
                  </a:tcPr>
                </a:tc>
                <a:extLst>
                  <a:ext uri="{0D108BD9-81ED-4DB2-BD59-A6C34878D82A}">
                    <a16:rowId xmlns:a16="http://schemas.microsoft.com/office/drawing/2014/main" val="934003276"/>
                  </a:ext>
                </a:extLst>
              </a:tr>
            </a:tbl>
          </a:graphicData>
        </a:graphic>
      </p:graphicFrame>
      <p:sp>
        <p:nvSpPr>
          <p:cNvPr id="5" name="Slide Number Placeholder 4">
            <a:extLst>
              <a:ext uri="{FF2B5EF4-FFF2-40B4-BE49-F238E27FC236}">
                <a16:creationId xmlns:a16="http://schemas.microsoft.com/office/drawing/2014/main" id="{9E735B1B-98B2-088F-0BE4-01E4317255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7" name="Rounded Rectangle 6">
            <a:extLst>
              <a:ext uri="{FF2B5EF4-FFF2-40B4-BE49-F238E27FC236}">
                <a16:creationId xmlns:a16="http://schemas.microsoft.com/office/drawing/2014/main" id="{3C9525CF-FF01-73D3-9A4C-095FAB18CB7E}"/>
              </a:ext>
            </a:extLst>
          </p:cNvPr>
          <p:cNvSpPr/>
          <p:nvPr/>
        </p:nvSpPr>
        <p:spPr>
          <a:xfrm>
            <a:off x="6801274" y="705204"/>
            <a:ext cx="4801114" cy="5364000"/>
          </a:xfrm>
          <a:custGeom>
            <a:avLst/>
            <a:gdLst>
              <a:gd name="connsiteX0" fmla="*/ 0 w 4801114"/>
              <a:gd name="connsiteY0" fmla="*/ 154740 h 5364000"/>
              <a:gd name="connsiteX1" fmla="*/ 154740 w 4801114"/>
              <a:gd name="connsiteY1" fmla="*/ 0 h 5364000"/>
              <a:gd name="connsiteX2" fmla="*/ 841318 w 4801114"/>
              <a:gd name="connsiteY2" fmla="*/ 0 h 5364000"/>
              <a:gd name="connsiteX3" fmla="*/ 1393148 w 4801114"/>
              <a:gd name="connsiteY3" fmla="*/ 0 h 5364000"/>
              <a:gd name="connsiteX4" fmla="*/ 1989893 w 4801114"/>
              <a:gd name="connsiteY4" fmla="*/ 0 h 5364000"/>
              <a:gd name="connsiteX5" fmla="*/ 2631555 w 4801114"/>
              <a:gd name="connsiteY5" fmla="*/ 0 h 5364000"/>
              <a:gd name="connsiteX6" fmla="*/ 3183385 w 4801114"/>
              <a:gd name="connsiteY6" fmla="*/ 0 h 5364000"/>
              <a:gd name="connsiteX7" fmla="*/ 3914879 w 4801114"/>
              <a:gd name="connsiteY7" fmla="*/ 0 h 5364000"/>
              <a:gd name="connsiteX8" fmla="*/ 4646374 w 4801114"/>
              <a:gd name="connsiteY8" fmla="*/ 0 h 5364000"/>
              <a:gd name="connsiteX9" fmla="*/ 4801114 w 4801114"/>
              <a:gd name="connsiteY9" fmla="*/ 154740 h 5364000"/>
              <a:gd name="connsiteX10" fmla="*/ 4801114 w 4801114"/>
              <a:gd name="connsiteY10" fmla="*/ 786555 h 5364000"/>
              <a:gd name="connsiteX11" fmla="*/ 4801114 w 4801114"/>
              <a:gd name="connsiteY11" fmla="*/ 1468915 h 5364000"/>
              <a:gd name="connsiteX12" fmla="*/ 4801114 w 4801114"/>
              <a:gd name="connsiteY12" fmla="*/ 1999640 h 5364000"/>
              <a:gd name="connsiteX13" fmla="*/ 4801114 w 4801114"/>
              <a:gd name="connsiteY13" fmla="*/ 2631455 h 5364000"/>
              <a:gd name="connsiteX14" fmla="*/ 4801114 w 4801114"/>
              <a:gd name="connsiteY14" fmla="*/ 3111634 h 5364000"/>
              <a:gd name="connsiteX15" fmla="*/ 4801114 w 4801114"/>
              <a:gd name="connsiteY15" fmla="*/ 3844540 h 5364000"/>
              <a:gd name="connsiteX16" fmla="*/ 4801114 w 4801114"/>
              <a:gd name="connsiteY16" fmla="*/ 4476355 h 5364000"/>
              <a:gd name="connsiteX17" fmla="*/ 4801114 w 4801114"/>
              <a:gd name="connsiteY17" fmla="*/ 5209260 h 5364000"/>
              <a:gd name="connsiteX18" fmla="*/ 4646374 w 4801114"/>
              <a:gd name="connsiteY18" fmla="*/ 5364000 h 5364000"/>
              <a:gd name="connsiteX19" fmla="*/ 3959796 w 4801114"/>
              <a:gd name="connsiteY19" fmla="*/ 5364000 h 5364000"/>
              <a:gd name="connsiteX20" fmla="*/ 3273217 w 4801114"/>
              <a:gd name="connsiteY20" fmla="*/ 5364000 h 5364000"/>
              <a:gd name="connsiteX21" fmla="*/ 2541723 w 4801114"/>
              <a:gd name="connsiteY21" fmla="*/ 5364000 h 5364000"/>
              <a:gd name="connsiteX22" fmla="*/ 1855144 w 4801114"/>
              <a:gd name="connsiteY22" fmla="*/ 5364000 h 5364000"/>
              <a:gd name="connsiteX23" fmla="*/ 1123650 w 4801114"/>
              <a:gd name="connsiteY23" fmla="*/ 5364000 h 5364000"/>
              <a:gd name="connsiteX24" fmla="*/ 154740 w 4801114"/>
              <a:gd name="connsiteY24" fmla="*/ 5364000 h 5364000"/>
              <a:gd name="connsiteX25" fmla="*/ 0 w 4801114"/>
              <a:gd name="connsiteY25" fmla="*/ 5209260 h 5364000"/>
              <a:gd name="connsiteX26" fmla="*/ 0 w 4801114"/>
              <a:gd name="connsiteY26" fmla="*/ 4476355 h 5364000"/>
              <a:gd name="connsiteX27" fmla="*/ 0 w 4801114"/>
              <a:gd name="connsiteY27" fmla="*/ 3945630 h 5364000"/>
              <a:gd name="connsiteX28" fmla="*/ 0 w 4801114"/>
              <a:gd name="connsiteY28" fmla="*/ 3465451 h 5364000"/>
              <a:gd name="connsiteX29" fmla="*/ 0 w 4801114"/>
              <a:gd name="connsiteY29" fmla="*/ 2934726 h 5364000"/>
              <a:gd name="connsiteX30" fmla="*/ 0 w 4801114"/>
              <a:gd name="connsiteY30" fmla="*/ 2404001 h 5364000"/>
              <a:gd name="connsiteX31" fmla="*/ 0 w 4801114"/>
              <a:gd name="connsiteY31" fmla="*/ 1772186 h 5364000"/>
              <a:gd name="connsiteX32" fmla="*/ 0 w 4801114"/>
              <a:gd name="connsiteY32" fmla="*/ 1140371 h 5364000"/>
              <a:gd name="connsiteX33" fmla="*/ 0 w 4801114"/>
              <a:gd name="connsiteY33" fmla="*/ 154740 h 53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01114" h="5364000" fill="none" extrusionOk="0">
                <a:moveTo>
                  <a:pt x="0" y="154740"/>
                </a:moveTo>
                <a:cubicBezTo>
                  <a:pt x="-941" y="72799"/>
                  <a:pt x="89258" y="5731"/>
                  <a:pt x="154740" y="0"/>
                </a:cubicBezTo>
                <a:cubicBezTo>
                  <a:pt x="409436" y="19599"/>
                  <a:pt x="631296" y="4819"/>
                  <a:pt x="841318" y="0"/>
                </a:cubicBezTo>
                <a:cubicBezTo>
                  <a:pt x="1051340" y="-4819"/>
                  <a:pt x="1192868" y="3291"/>
                  <a:pt x="1393148" y="0"/>
                </a:cubicBezTo>
                <a:cubicBezTo>
                  <a:pt x="1593428" y="-3291"/>
                  <a:pt x="1762414" y="8394"/>
                  <a:pt x="1989893" y="0"/>
                </a:cubicBezTo>
                <a:cubicBezTo>
                  <a:pt x="2217372" y="-8394"/>
                  <a:pt x="2486509" y="-15709"/>
                  <a:pt x="2631555" y="0"/>
                </a:cubicBezTo>
                <a:cubicBezTo>
                  <a:pt x="2776601" y="15709"/>
                  <a:pt x="3004488" y="-11568"/>
                  <a:pt x="3183385" y="0"/>
                </a:cubicBezTo>
                <a:cubicBezTo>
                  <a:pt x="3362282" y="11568"/>
                  <a:pt x="3575977" y="11998"/>
                  <a:pt x="3914879" y="0"/>
                </a:cubicBezTo>
                <a:cubicBezTo>
                  <a:pt x="4253781" y="-11998"/>
                  <a:pt x="4450970" y="18611"/>
                  <a:pt x="4646374" y="0"/>
                </a:cubicBezTo>
                <a:cubicBezTo>
                  <a:pt x="4736877" y="17702"/>
                  <a:pt x="4813029" y="74295"/>
                  <a:pt x="4801114" y="154740"/>
                </a:cubicBezTo>
                <a:cubicBezTo>
                  <a:pt x="4795126" y="452986"/>
                  <a:pt x="4826675" y="515377"/>
                  <a:pt x="4801114" y="786555"/>
                </a:cubicBezTo>
                <a:cubicBezTo>
                  <a:pt x="4775553" y="1057734"/>
                  <a:pt x="4811032" y="1268556"/>
                  <a:pt x="4801114" y="1468915"/>
                </a:cubicBezTo>
                <a:cubicBezTo>
                  <a:pt x="4791196" y="1669274"/>
                  <a:pt x="4824843" y="1853399"/>
                  <a:pt x="4801114" y="1999640"/>
                </a:cubicBezTo>
                <a:cubicBezTo>
                  <a:pt x="4777385" y="2145882"/>
                  <a:pt x="4808718" y="2450393"/>
                  <a:pt x="4801114" y="2631455"/>
                </a:cubicBezTo>
                <a:cubicBezTo>
                  <a:pt x="4793510" y="2812518"/>
                  <a:pt x="4785442" y="2987302"/>
                  <a:pt x="4801114" y="3111634"/>
                </a:cubicBezTo>
                <a:cubicBezTo>
                  <a:pt x="4816786" y="3235966"/>
                  <a:pt x="4773260" y="3598698"/>
                  <a:pt x="4801114" y="3844540"/>
                </a:cubicBezTo>
                <a:cubicBezTo>
                  <a:pt x="4828968" y="4090382"/>
                  <a:pt x="4798171" y="4218432"/>
                  <a:pt x="4801114" y="4476355"/>
                </a:cubicBezTo>
                <a:cubicBezTo>
                  <a:pt x="4804057" y="4734278"/>
                  <a:pt x="4795085" y="5015480"/>
                  <a:pt x="4801114" y="5209260"/>
                </a:cubicBezTo>
                <a:cubicBezTo>
                  <a:pt x="4803694" y="5300226"/>
                  <a:pt x="4728561" y="5377391"/>
                  <a:pt x="4646374" y="5364000"/>
                </a:cubicBezTo>
                <a:cubicBezTo>
                  <a:pt x="4378374" y="5369676"/>
                  <a:pt x="4136250" y="5342595"/>
                  <a:pt x="3959796" y="5364000"/>
                </a:cubicBezTo>
                <a:cubicBezTo>
                  <a:pt x="3783342" y="5385405"/>
                  <a:pt x="3497247" y="5352960"/>
                  <a:pt x="3273217" y="5364000"/>
                </a:cubicBezTo>
                <a:cubicBezTo>
                  <a:pt x="3049187" y="5375040"/>
                  <a:pt x="2865700" y="5385181"/>
                  <a:pt x="2541723" y="5364000"/>
                </a:cubicBezTo>
                <a:cubicBezTo>
                  <a:pt x="2217746" y="5342819"/>
                  <a:pt x="2127230" y="5352279"/>
                  <a:pt x="1855144" y="5364000"/>
                </a:cubicBezTo>
                <a:cubicBezTo>
                  <a:pt x="1583058" y="5375721"/>
                  <a:pt x="1347647" y="5393381"/>
                  <a:pt x="1123650" y="5364000"/>
                </a:cubicBezTo>
                <a:cubicBezTo>
                  <a:pt x="899653" y="5334619"/>
                  <a:pt x="416691" y="5373090"/>
                  <a:pt x="154740" y="5364000"/>
                </a:cubicBezTo>
                <a:cubicBezTo>
                  <a:pt x="81630" y="5351211"/>
                  <a:pt x="-3400" y="5306179"/>
                  <a:pt x="0" y="5209260"/>
                </a:cubicBezTo>
                <a:cubicBezTo>
                  <a:pt x="8642" y="5003891"/>
                  <a:pt x="33365" y="4814880"/>
                  <a:pt x="0" y="4476355"/>
                </a:cubicBezTo>
                <a:cubicBezTo>
                  <a:pt x="-33365" y="4137831"/>
                  <a:pt x="1899" y="4158011"/>
                  <a:pt x="0" y="3945630"/>
                </a:cubicBezTo>
                <a:cubicBezTo>
                  <a:pt x="-1899" y="3733249"/>
                  <a:pt x="4123" y="3631818"/>
                  <a:pt x="0" y="3465451"/>
                </a:cubicBezTo>
                <a:cubicBezTo>
                  <a:pt x="-4123" y="3299084"/>
                  <a:pt x="-5441" y="3090327"/>
                  <a:pt x="0" y="2934726"/>
                </a:cubicBezTo>
                <a:cubicBezTo>
                  <a:pt x="5441" y="2779126"/>
                  <a:pt x="-16251" y="2599149"/>
                  <a:pt x="0" y="2404001"/>
                </a:cubicBezTo>
                <a:cubicBezTo>
                  <a:pt x="16251" y="2208853"/>
                  <a:pt x="20810" y="2039645"/>
                  <a:pt x="0" y="1772186"/>
                </a:cubicBezTo>
                <a:cubicBezTo>
                  <a:pt x="-20810" y="1504727"/>
                  <a:pt x="24000" y="1389649"/>
                  <a:pt x="0" y="1140371"/>
                </a:cubicBezTo>
                <a:cubicBezTo>
                  <a:pt x="-24000" y="891093"/>
                  <a:pt x="-1332" y="407390"/>
                  <a:pt x="0" y="154740"/>
                </a:cubicBezTo>
                <a:close/>
              </a:path>
              <a:path w="4801114" h="5364000" stroke="0" extrusionOk="0">
                <a:moveTo>
                  <a:pt x="0" y="154740"/>
                </a:moveTo>
                <a:cubicBezTo>
                  <a:pt x="-12265" y="61713"/>
                  <a:pt x="55551" y="5152"/>
                  <a:pt x="154740" y="0"/>
                </a:cubicBezTo>
                <a:cubicBezTo>
                  <a:pt x="301655" y="24297"/>
                  <a:pt x="635258" y="15392"/>
                  <a:pt x="886235" y="0"/>
                </a:cubicBezTo>
                <a:cubicBezTo>
                  <a:pt x="1137213" y="-15392"/>
                  <a:pt x="1303435" y="-16737"/>
                  <a:pt x="1482980" y="0"/>
                </a:cubicBezTo>
                <a:cubicBezTo>
                  <a:pt x="1662525" y="16737"/>
                  <a:pt x="1853508" y="-8294"/>
                  <a:pt x="2034810" y="0"/>
                </a:cubicBezTo>
                <a:cubicBezTo>
                  <a:pt x="2216112" y="8294"/>
                  <a:pt x="2528462" y="-16244"/>
                  <a:pt x="2721388" y="0"/>
                </a:cubicBezTo>
                <a:cubicBezTo>
                  <a:pt x="2914314" y="16244"/>
                  <a:pt x="3161422" y="13329"/>
                  <a:pt x="3318134" y="0"/>
                </a:cubicBezTo>
                <a:cubicBezTo>
                  <a:pt x="3474846" y="-13329"/>
                  <a:pt x="3792044" y="13332"/>
                  <a:pt x="4049628" y="0"/>
                </a:cubicBezTo>
                <a:cubicBezTo>
                  <a:pt x="4307212" y="-13332"/>
                  <a:pt x="4389074" y="-23138"/>
                  <a:pt x="4646374" y="0"/>
                </a:cubicBezTo>
                <a:cubicBezTo>
                  <a:pt x="4724264" y="12525"/>
                  <a:pt x="4793930" y="60946"/>
                  <a:pt x="4801114" y="154740"/>
                </a:cubicBezTo>
                <a:cubicBezTo>
                  <a:pt x="4797340" y="285321"/>
                  <a:pt x="4820122" y="543972"/>
                  <a:pt x="4801114" y="685465"/>
                </a:cubicBezTo>
                <a:cubicBezTo>
                  <a:pt x="4782106" y="826958"/>
                  <a:pt x="4779471" y="1163555"/>
                  <a:pt x="4801114" y="1317280"/>
                </a:cubicBezTo>
                <a:cubicBezTo>
                  <a:pt x="4822757" y="1471005"/>
                  <a:pt x="4799054" y="1608148"/>
                  <a:pt x="4801114" y="1898549"/>
                </a:cubicBezTo>
                <a:cubicBezTo>
                  <a:pt x="4803174" y="2188950"/>
                  <a:pt x="4772930" y="2475153"/>
                  <a:pt x="4801114" y="2631455"/>
                </a:cubicBezTo>
                <a:cubicBezTo>
                  <a:pt x="4829298" y="2787757"/>
                  <a:pt x="4781493" y="3037292"/>
                  <a:pt x="4801114" y="3364360"/>
                </a:cubicBezTo>
                <a:cubicBezTo>
                  <a:pt x="4820735" y="3691429"/>
                  <a:pt x="4799222" y="3784386"/>
                  <a:pt x="4801114" y="3895085"/>
                </a:cubicBezTo>
                <a:cubicBezTo>
                  <a:pt x="4803006" y="4005785"/>
                  <a:pt x="4791014" y="4354810"/>
                  <a:pt x="4801114" y="4526900"/>
                </a:cubicBezTo>
                <a:cubicBezTo>
                  <a:pt x="4811214" y="4698991"/>
                  <a:pt x="4780244" y="4944183"/>
                  <a:pt x="4801114" y="5209260"/>
                </a:cubicBezTo>
                <a:cubicBezTo>
                  <a:pt x="4799886" y="5291028"/>
                  <a:pt x="4747305" y="5360857"/>
                  <a:pt x="4646374" y="5364000"/>
                </a:cubicBezTo>
                <a:cubicBezTo>
                  <a:pt x="4527086" y="5380005"/>
                  <a:pt x="4374268" y="5345285"/>
                  <a:pt x="4139461" y="5364000"/>
                </a:cubicBezTo>
                <a:cubicBezTo>
                  <a:pt x="3904654" y="5382715"/>
                  <a:pt x="3587741" y="5332817"/>
                  <a:pt x="3407966" y="5364000"/>
                </a:cubicBezTo>
                <a:cubicBezTo>
                  <a:pt x="3228191" y="5395183"/>
                  <a:pt x="2935274" y="5395634"/>
                  <a:pt x="2766304" y="5364000"/>
                </a:cubicBezTo>
                <a:cubicBezTo>
                  <a:pt x="2597334" y="5332366"/>
                  <a:pt x="2441642" y="5358216"/>
                  <a:pt x="2214475" y="5364000"/>
                </a:cubicBezTo>
                <a:cubicBezTo>
                  <a:pt x="1987308" y="5369784"/>
                  <a:pt x="1724635" y="5357982"/>
                  <a:pt x="1572813" y="5364000"/>
                </a:cubicBezTo>
                <a:cubicBezTo>
                  <a:pt x="1420991" y="5370018"/>
                  <a:pt x="1289408" y="5373843"/>
                  <a:pt x="1065900" y="5364000"/>
                </a:cubicBezTo>
                <a:cubicBezTo>
                  <a:pt x="842392" y="5354157"/>
                  <a:pt x="367900" y="5374596"/>
                  <a:pt x="154740" y="5364000"/>
                </a:cubicBezTo>
                <a:cubicBezTo>
                  <a:pt x="67219" y="5368135"/>
                  <a:pt x="-10162" y="5281237"/>
                  <a:pt x="0" y="5209260"/>
                </a:cubicBezTo>
                <a:cubicBezTo>
                  <a:pt x="-31400" y="4913398"/>
                  <a:pt x="-17025" y="4755741"/>
                  <a:pt x="0" y="4526900"/>
                </a:cubicBezTo>
                <a:cubicBezTo>
                  <a:pt x="17025" y="4298059"/>
                  <a:pt x="9669" y="4256183"/>
                  <a:pt x="0" y="3996175"/>
                </a:cubicBezTo>
                <a:cubicBezTo>
                  <a:pt x="-9669" y="3736168"/>
                  <a:pt x="-18544" y="3459682"/>
                  <a:pt x="0" y="3313815"/>
                </a:cubicBezTo>
                <a:cubicBezTo>
                  <a:pt x="18544" y="3167948"/>
                  <a:pt x="-4282" y="3056032"/>
                  <a:pt x="0" y="2833636"/>
                </a:cubicBezTo>
                <a:cubicBezTo>
                  <a:pt x="4282" y="2611240"/>
                  <a:pt x="814" y="2383134"/>
                  <a:pt x="0" y="2151275"/>
                </a:cubicBezTo>
                <a:cubicBezTo>
                  <a:pt x="-814" y="1919416"/>
                  <a:pt x="-14832" y="1840612"/>
                  <a:pt x="0" y="1620551"/>
                </a:cubicBezTo>
                <a:cubicBezTo>
                  <a:pt x="14832" y="1400490"/>
                  <a:pt x="-21796" y="1380382"/>
                  <a:pt x="0" y="1140371"/>
                </a:cubicBezTo>
                <a:cubicBezTo>
                  <a:pt x="21796" y="900360"/>
                  <a:pt x="-39716" y="526154"/>
                  <a:pt x="0" y="154740"/>
                </a:cubicBezTo>
                <a:close/>
              </a:path>
            </a:pathLst>
          </a:custGeom>
          <a:solidFill>
            <a:schemeClr val="bg1">
              <a:lumMod val="95000"/>
            </a:schemeClr>
          </a:solidFill>
          <a:ln>
            <a:noFill/>
            <a:round/>
            <a:extLst>
              <a:ext uri="{C807C97D-BFC1-408E-A445-0C87EB9F89A2}">
                <ask:lineSketchStyleProps xmlns:ask="http://schemas.microsoft.com/office/drawing/2018/sketchyshapes" sd="1219033472">
                  <a:prstGeom prst="roundRect">
                    <a:avLst>
                      <a:gd name="adj" fmla="val 3223"/>
                    </a:avLst>
                  </a:prstGeom>
                  <ask:type>
                    <ask:lineSketchFreehand/>
                  </ask:type>
                </ask:lineSketchStyleProps>
              </a:ext>
            </a:extLst>
          </a:ln>
          <a:effectLst>
            <a:outerShdw blurRad="114300" dist="50800" dir="276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13" name="TextBox 12">
            <a:extLst>
              <a:ext uri="{FF2B5EF4-FFF2-40B4-BE49-F238E27FC236}">
                <a16:creationId xmlns:a16="http://schemas.microsoft.com/office/drawing/2014/main" id="{D904D714-0142-ED71-7692-A57C032ED13B}"/>
              </a:ext>
            </a:extLst>
          </p:cNvPr>
          <p:cNvSpPr txBox="1"/>
          <p:nvPr/>
        </p:nvSpPr>
        <p:spPr>
          <a:xfrm>
            <a:off x="7293613" y="1955816"/>
            <a:ext cx="4030207" cy="3631763"/>
          </a:xfrm>
          <a:prstGeom prst="rect">
            <a:avLst/>
          </a:prstGeom>
          <a:noFill/>
        </p:spPr>
        <p:txBody>
          <a:bodyPr wrap="square">
            <a:spAutoFit/>
          </a:bodyPr>
          <a:lstStyle/>
          <a:p>
            <a:pPr marL="0" marR="0" lvl="0" indent="0" algn="l" defTabSz="914400" rtl="0" eaLnBrk="1" fontAlgn="base" latinLnBrk="0" hangingPunct="1">
              <a:lnSpc>
                <a:spcPct val="100000"/>
              </a:lnSpc>
              <a:spcBef>
                <a:spcPts val="1600"/>
              </a:spcBef>
              <a:spcAft>
                <a:spcPts val="40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a:ea typeface="+mn-ea"/>
                <a:cs typeface="+mn-cs"/>
              </a:rPr>
              <a:t>During today’s session, we will…</a:t>
            </a:r>
          </a:p>
          <a:p>
            <a:pPr marL="285750" marR="0" lvl="0" indent="-285750" algn="l" defTabSz="914400" rtl="0" eaLnBrk="1" fontAlgn="base" latinLnBrk="0" hangingPunct="1">
              <a:lnSpc>
                <a:spcPct val="100000"/>
              </a:lnSpc>
              <a:spcBef>
                <a:spcPts val="1600"/>
              </a:spcBef>
              <a:spcAft>
                <a:spcPts val="4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a:ea typeface="+mn-ea"/>
                <a:cs typeface="+mn-cs"/>
              </a:rPr>
              <a:t>Make meaning out of our own data for two priority resource inequities</a:t>
            </a:r>
          </a:p>
          <a:p>
            <a:pPr marL="285750" marR="0" lvl="0" indent="-285750" algn="l" defTabSz="914400" rtl="0" eaLnBrk="1" fontAlgn="base" latinLnBrk="0" hangingPunct="1">
              <a:lnSpc>
                <a:spcPct val="100000"/>
              </a:lnSpc>
              <a:spcBef>
                <a:spcPts val="1600"/>
              </a:spcBef>
              <a:spcAft>
                <a:spcPts val="4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a:ea typeface="+mn-ea"/>
                <a:cs typeface="+mn-cs"/>
              </a:rPr>
              <a:t>Align on actions we can take to address each of these resource inequities</a:t>
            </a:r>
          </a:p>
          <a:p>
            <a:pPr marL="0" marR="0" lvl="0" indent="0" algn="l" defTabSz="914400" rtl="0" eaLnBrk="1" fontAlgn="base" latinLnBrk="0" hangingPunct="1">
              <a:lnSpc>
                <a:spcPct val="100000"/>
              </a:lnSpc>
              <a:spcBef>
                <a:spcPts val="1600"/>
              </a:spcBef>
              <a:spcAft>
                <a:spcPts val="400"/>
              </a:spcAft>
              <a:buClrTx/>
              <a:buSzTx/>
              <a:buFontTx/>
              <a:buNone/>
              <a:tabLst/>
              <a:defRPr/>
            </a:pPr>
            <a:r>
              <a:rPr kumimoji="0" lang="en-US" sz="1800" b="0" i="1" u="none" strike="noStrike" kern="1200" cap="none" spc="0" normalizeH="0" baseline="0" noProof="0">
                <a:ln>
                  <a:noFill/>
                </a:ln>
                <a:solidFill>
                  <a:prstClr val="black"/>
                </a:solidFill>
                <a:effectLst/>
                <a:uLnTx/>
                <a:uFillTx/>
                <a:latin typeface="Aptos"/>
                <a:ea typeface="+mn-ea"/>
                <a:cs typeface="+mn-cs"/>
              </a:rPr>
              <a:t>Reminder: Last time, we prioritized three resource inequities that felt the most relevant to our school community to assess further.</a:t>
            </a:r>
          </a:p>
        </p:txBody>
      </p:sp>
      <p:sp>
        <p:nvSpPr>
          <p:cNvPr id="14" name="Title 2">
            <a:extLst>
              <a:ext uri="{FF2B5EF4-FFF2-40B4-BE49-F238E27FC236}">
                <a16:creationId xmlns:a16="http://schemas.microsoft.com/office/drawing/2014/main" id="{6E48C85C-E4AC-20CE-4B88-A208B486460D}"/>
              </a:ext>
            </a:extLst>
          </p:cNvPr>
          <p:cNvSpPr txBox="1">
            <a:spLocks/>
          </p:cNvSpPr>
          <p:nvPr/>
        </p:nvSpPr>
        <p:spPr>
          <a:xfrm>
            <a:off x="7293613" y="860236"/>
            <a:ext cx="392502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3057"/>
                </a:solidFill>
                <a:latin typeface="Aptos" panose="020B00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a:ln>
                  <a:noFill/>
                </a:ln>
                <a:solidFill>
                  <a:srgbClr val="003057"/>
                </a:solidFill>
                <a:effectLst/>
                <a:uLnTx/>
                <a:uFillTx/>
                <a:latin typeface="Aptos" panose="020B0004020202020204" pitchFamily="34" charset="0"/>
                <a:ea typeface="+mj-ea"/>
                <a:cs typeface="+mj-cs"/>
              </a:rPr>
              <a:t>Today’s Objectives</a:t>
            </a:r>
          </a:p>
        </p:txBody>
      </p:sp>
    </p:spTree>
    <p:extLst>
      <p:ext uri="{BB962C8B-B14F-4D97-AF65-F5344CB8AC3E}">
        <p14:creationId xmlns:p14="http://schemas.microsoft.com/office/powerpoint/2010/main" val="1234972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tile tx="0" ty="0" sx="40000" sy="40000" flip="none" algn="tl"/>
        </a:blipFill>
        <a:effectLst/>
      </p:bgPr>
    </p:bg>
    <p:spTree>
      <p:nvGrpSpPr>
        <p:cNvPr id="1" name="">
          <a:extLst>
            <a:ext uri="{FF2B5EF4-FFF2-40B4-BE49-F238E27FC236}">
              <a16:creationId xmlns:a16="http://schemas.microsoft.com/office/drawing/2014/main" id="{145BC198-27AD-B51D-EF3E-0A82C32713A7}"/>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8D75170-E6B2-8EA4-D8C0-A7866580BEC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4" name="think-cell data - do not delete" hidden="1">
                        <a:extLst>
                          <a:ext uri="{FF2B5EF4-FFF2-40B4-BE49-F238E27FC236}">
                            <a16:creationId xmlns:a16="http://schemas.microsoft.com/office/drawing/2014/main" id="{68D75170-E6B2-8EA4-D8C0-A7866580BEC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C8D5240C-FE27-E178-FA48-A7AB8471DA2C}"/>
              </a:ext>
            </a:extLst>
          </p:cNvPr>
          <p:cNvSpPr>
            <a:spLocks noGrp="1"/>
          </p:cNvSpPr>
          <p:nvPr>
            <p:ph type="title"/>
          </p:nvPr>
        </p:nvSpPr>
        <p:spPr>
          <a:xfrm>
            <a:off x="868180" y="570293"/>
            <a:ext cx="4033604" cy="1325563"/>
          </a:xfrm>
        </p:spPr>
        <p:txBody>
          <a:bodyPr vert="horz">
            <a:normAutofit/>
          </a:bodyPr>
          <a:lstStyle/>
          <a:p>
            <a:r>
              <a:rPr lang="en-US" sz="5400"/>
              <a:t>Agenda</a:t>
            </a:r>
          </a:p>
        </p:txBody>
      </p:sp>
      <p:graphicFrame>
        <p:nvGraphicFramePr>
          <p:cNvPr id="9" name="Table 8">
            <a:extLst>
              <a:ext uri="{FF2B5EF4-FFF2-40B4-BE49-F238E27FC236}">
                <a16:creationId xmlns:a16="http://schemas.microsoft.com/office/drawing/2014/main" id="{8CDB0B16-7884-64BA-D3FF-9384C835A446}"/>
              </a:ext>
            </a:extLst>
          </p:cNvPr>
          <p:cNvGraphicFramePr>
            <a:graphicFrameLocks noGrp="1"/>
          </p:cNvGraphicFramePr>
          <p:nvPr/>
        </p:nvGraphicFramePr>
        <p:xfrm>
          <a:off x="868180" y="2006261"/>
          <a:ext cx="6440423" cy="3961523"/>
        </p:xfrm>
        <a:graphic>
          <a:graphicData uri="http://schemas.openxmlformats.org/drawingml/2006/table">
            <a:tbl>
              <a:tblPr firstRow="1" bandRow="1">
                <a:tableStyleId>{5C22544A-7EE6-4342-B048-85BDC9FD1C3A}</a:tableStyleId>
              </a:tblPr>
              <a:tblGrid>
                <a:gridCol w="1358526">
                  <a:extLst>
                    <a:ext uri="{9D8B030D-6E8A-4147-A177-3AD203B41FA5}">
                      <a16:colId xmlns:a16="http://schemas.microsoft.com/office/drawing/2014/main" val="289397131"/>
                    </a:ext>
                  </a:extLst>
                </a:gridCol>
                <a:gridCol w="5081897">
                  <a:extLst>
                    <a:ext uri="{9D8B030D-6E8A-4147-A177-3AD203B41FA5}">
                      <a16:colId xmlns:a16="http://schemas.microsoft.com/office/drawing/2014/main" val="993778328"/>
                    </a:ext>
                  </a:extLst>
                </a:gridCol>
              </a:tblGrid>
              <a:tr h="704201">
                <a:tc>
                  <a:txBody>
                    <a:bodyPr/>
                    <a:lstStyle/>
                    <a:p>
                      <a:pPr algn="l"/>
                      <a:r>
                        <a:rPr lang="en-US" sz="2000" b="1">
                          <a:solidFill>
                            <a:srgbClr val="003057"/>
                          </a:solidFill>
                          <a:latin typeface="Aptos" panose="020B0004020202020204" pitchFamily="34" charset="0"/>
                        </a:rPr>
                        <a:t>5 min</a:t>
                      </a:r>
                    </a:p>
                  </a:txBody>
                  <a:tcPr>
                    <a:noFill/>
                  </a:tcPr>
                </a:tc>
                <a:tc>
                  <a:txBody>
                    <a:bodyPr/>
                    <a:lstStyle/>
                    <a:p>
                      <a:r>
                        <a:rPr lang="en-US" sz="2000" b="0">
                          <a:solidFill>
                            <a:schemeClr val="tx1"/>
                          </a:solidFill>
                          <a:latin typeface="Aptos" panose="020B0004020202020204" pitchFamily="34" charset="0"/>
                        </a:rPr>
                        <a:t>Introduction</a:t>
                      </a:r>
                    </a:p>
                  </a:txBody>
                  <a:tcPr>
                    <a:noFill/>
                  </a:tcPr>
                </a:tc>
                <a:extLst>
                  <a:ext uri="{0D108BD9-81ED-4DB2-BD59-A6C34878D82A}">
                    <a16:rowId xmlns:a16="http://schemas.microsoft.com/office/drawing/2014/main" val="1984067941"/>
                  </a:ext>
                </a:extLst>
              </a:tr>
              <a:tr h="902168">
                <a:tc>
                  <a:txBody>
                    <a:bodyPr/>
                    <a:lstStyle/>
                    <a:p>
                      <a:r>
                        <a:rPr lang="en-US" sz="2000" b="1">
                          <a:solidFill>
                            <a:srgbClr val="003057"/>
                          </a:solidFill>
                          <a:latin typeface="Aptos" panose="020B0004020202020204" pitchFamily="34" charset="0"/>
                        </a:rPr>
                        <a:t>25 min</a:t>
                      </a:r>
                    </a:p>
                  </a:txBody>
                  <a:tcPr>
                    <a:noFill/>
                  </a:tcPr>
                </a:tc>
                <a:tc>
                  <a:txBody>
                    <a:bodyPr/>
                    <a:lstStyle/>
                    <a:p>
                      <a:r>
                        <a:rPr lang="en-US" sz="2000" b="0">
                          <a:solidFill>
                            <a:schemeClr val="tx1"/>
                          </a:solidFill>
                          <a:latin typeface="Aptos" panose="020B0004020202020204" pitchFamily="34" charset="0"/>
                        </a:rPr>
                        <a:t>Grounding in Our Shared Vision, </a:t>
                      </a:r>
                      <a:br>
                        <a:rPr lang="en-US" sz="2000" b="0">
                          <a:solidFill>
                            <a:schemeClr val="tx1"/>
                          </a:solidFill>
                          <a:latin typeface="Aptos" panose="020B0004020202020204" pitchFamily="34" charset="0"/>
                        </a:rPr>
                      </a:br>
                      <a:r>
                        <a:rPr lang="en-US" sz="2000" b="0">
                          <a:solidFill>
                            <a:schemeClr val="tx1"/>
                          </a:solidFill>
                          <a:latin typeface="Aptos" panose="020B0004020202020204" pitchFamily="34" charset="0"/>
                        </a:rPr>
                        <a:t>and Why Resource Equity Matters</a:t>
                      </a:r>
                    </a:p>
                  </a:txBody>
                  <a:tcPr>
                    <a:noFill/>
                  </a:tcPr>
                </a:tc>
                <a:extLst>
                  <a:ext uri="{0D108BD9-81ED-4DB2-BD59-A6C34878D82A}">
                    <a16:rowId xmlns:a16="http://schemas.microsoft.com/office/drawing/2014/main" val="3443398957"/>
                  </a:ext>
                </a:extLst>
              </a:tr>
              <a:tr h="994638">
                <a:tc>
                  <a:txBody>
                    <a:bodyPr/>
                    <a:lstStyle/>
                    <a:p>
                      <a:r>
                        <a:rPr lang="en-US" sz="2000" b="1">
                          <a:solidFill>
                            <a:srgbClr val="003057"/>
                          </a:solidFill>
                          <a:latin typeface="Aptos" panose="020B0004020202020204" pitchFamily="34" charset="0"/>
                        </a:rPr>
                        <a:t>10 min</a:t>
                      </a:r>
                    </a:p>
                  </a:txBody>
                  <a:tcPr>
                    <a:noFill/>
                  </a:tcPr>
                </a:tc>
                <a:tc>
                  <a:txBody>
                    <a:bodyPr/>
                    <a:lstStyle/>
                    <a:p>
                      <a:pPr>
                        <a:spcBef>
                          <a:spcPts val="600"/>
                        </a:spcBef>
                        <a:spcAft>
                          <a:spcPts val="0"/>
                        </a:spcAft>
                      </a:pPr>
                      <a:r>
                        <a:rPr lang="en-US" sz="2000" b="0">
                          <a:solidFill>
                            <a:schemeClr val="tx1"/>
                          </a:solidFill>
                          <a:latin typeface="Aptos" panose="020B0004020202020204" pitchFamily="34" charset="0"/>
                        </a:rPr>
                        <a:t>Overview of the 5-Step ARE </a:t>
                      </a:r>
                      <a:br>
                        <a:rPr lang="en-US" sz="2000" b="0">
                          <a:solidFill>
                            <a:schemeClr val="tx1"/>
                          </a:solidFill>
                          <a:latin typeface="Aptos" panose="020B0004020202020204" pitchFamily="34" charset="0"/>
                        </a:rPr>
                      </a:br>
                      <a:r>
                        <a:rPr lang="en-US" sz="2000" b="0">
                          <a:solidFill>
                            <a:schemeClr val="tx1"/>
                          </a:solidFill>
                          <a:latin typeface="Aptos" panose="020B0004020202020204" pitchFamily="34" charset="0"/>
                        </a:rPr>
                        <a:t>Resource Equity Facilitation Guide</a:t>
                      </a:r>
                      <a:endParaRPr lang="en-US" sz="2000">
                        <a:latin typeface="Aptos" panose="020B0004020202020204" pitchFamily="34" charset="0"/>
                      </a:endParaRPr>
                    </a:p>
                  </a:txBody>
                  <a:tcPr>
                    <a:noFill/>
                  </a:tcPr>
                </a:tc>
                <a:extLst>
                  <a:ext uri="{0D108BD9-81ED-4DB2-BD59-A6C34878D82A}">
                    <a16:rowId xmlns:a16="http://schemas.microsoft.com/office/drawing/2014/main" val="934003276"/>
                  </a:ext>
                </a:extLst>
              </a:tr>
              <a:tr h="656315">
                <a:tc>
                  <a:txBody>
                    <a:bodyPr/>
                    <a:lstStyle/>
                    <a:p>
                      <a:r>
                        <a:rPr lang="en-US" sz="2000" b="1">
                          <a:solidFill>
                            <a:srgbClr val="003057"/>
                          </a:solidFill>
                          <a:latin typeface="Aptos" panose="020B0004020202020204" pitchFamily="34" charset="0"/>
                        </a:rPr>
                        <a:t>10 min</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a:solidFill>
                            <a:schemeClr val="tx1"/>
                          </a:solidFill>
                          <a:latin typeface="Aptos" panose="020B0004020202020204" pitchFamily="34" charset="0"/>
                        </a:rPr>
                        <a:t>Group Discussion and Reflection</a:t>
                      </a:r>
                    </a:p>
                  </a:txBody>
                  <a:tcPr>
                    <a:noFill/>
                  </a:tcPr>
                </a:tc>
                <a:extLst>
                  <a:ext uri="{0D108BD9-81ED-4DB2-BD59-A6C34878D82A}">
                    <a16:rowId xmlns:a16="http://schemas.microsoft.com/office/drawing/2014/main" val="3744539315"/>
                  </a:ext>
                </a:extLst>
              </a:tr>
              <a:tr h="704201">
                <a:tc>
                  <a:txBody>
                    <a:bodyPr/>
                    <a:lstStyle/>
                    <a:p>
                      <a:r>
                        <a:rPr lang="en-US" sz="2000" b="1">
                          <a:solidFill>
                            <a:srgbClr val="003057"/>
                          </a:solidFill>
                          <a:latin typeface="Aptos" panose="020B0004020202020204" pitchFamily="34" charset="0"/>
                        </a:rPr>
                        <a:t>10 min</a:t>
                      </a:r>
                    </a:p>
                  </a:txBody>
                  <a:tcPr>
                    <a:noFill/>
                  </a:tcPr>
                </a:tc>
                <a:tc>
                  <a:txBody>
                    <a:bodyPr/>
                    <a:lstStyle/>
                    <a:p>
                      <a:r>
                        <a:rPr lang="en-US" sz="2000" b="0">
                          <a:solidFill>
                            <a:schemeClr val="tx1"/>
                          </a:solidFill>
                          <a:latin typeface="Aptos" panose="020B0004020202020204" pitchFamily="34" charset="0"/>
                        </a:rPr>
                        <a:t>Logistics and Closing</a:t>
                      </a:r>
                    </a:p>
                  </a:txBody>
                  <a:tcPr>
                    <a:noFill/>
                  </a:tcPr>
                </a:tc>
                <a:extLst>
                  <a:ext uri="{0D108BD9-81ED-4DB2-BD59-A6C34878D82A}">
                    <a16:rowId xmlns:a16="http://schemas.microsoft.com/office/drawing/2014/main" val="3372137284"/>
                  </a:ext>
                </a:extLst>
              </a:tr>
            </a:tbl>
          </a:graphicData>
        </a:graphic>
      </p:graphicFrame>
      <p:sp>
        <p:nvSpPr>
          <p:cNvPr id="5" name="Slide Number Placeholder 4">
            <a:extLst>
              <a:ext uri="{FF2B5EF4-FFF2-40B4-BE49-F238E27FC236}">
                <a16:creationId xmlns:a16="http://schemas.microsoft.com/office/drawing/2014/main" id="{9E735B1B-98B2-088F-0BE4-01E4317255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7" name="Rounded Rectangle 6">
            <a:extLst>
              <a:ext uri="{FF2B5EF4-FFF2-40B4-BE49-F238E27FC236}">
                <a16:creationId xmlns:a16="http://schemas.microsoft.com/office/drawing/2014/main" id="{3C9525CF-FF01-73D3-9A4C-095FAB18CB7E}"/>
              </a:ext>
            </a:extLst>
          </p:cNvPr>
          <p:cNvSpPr/>
          <p:nvPr/>
        </p:nvSpPr>
        <p:spPr>
          <a:xfrm>
            <a:off x="6801274" y="705203"/>
            <a:ext cx="4801114" cy="5515715"/>
          </a:xfrm>
          <a:custGeom>
            <a:avLst/>
            <a:gdLst>
              <a:gd name="connsiteX0" fmla="*/ 0 w 4801114"/>
              <a:gd name="connsiteY0" fmla="*/ 154740 h 5515715"/>
              <a:gd name="connsiteX1" fmla="*/ 154740 w 4801114"/>
              <a:gd name="connsiteY1" fmla="*/ 0 h 5515715"/>
              <a:gd name="connsiteX2" fmla="*/ 841318 w 4801114"/>
              <a:gd name="connsiteY2" fmla="*/ 0 h 5515715"/>
              <a:gd name="connsiteX3" fmla="*/ 1393148 w 4801114"/>
              <a:gd name="connsiteY3" fmla="*/ 0 h 5515715"/>
              <a:gd name="connsiteX4" fmla="*/ 1989893 w 4801114"/>
              <a:gd name="connsiteY4" fmla="*/ 0 h 5515715"/>
              <a:gd name="connsiteX5" fmla="*/ 2631555 w 4801114"/>
              <a:gd name="connsiteY5" fmla="*/ 0 h 5515715"/>
              <a:gd name="connsiteX6" fmla="*/ 3183385 w 4801114"/>
              <a:gd name="connsiteY6" fmla="*/ 0 h 5515715"/>
              <a:gd name="connsiteX7" fmla="*/ 3914879 w 4801114"/>
              <a:gd name="connsiteY7" fmla="*/ 0 h 5515715"/>
              <a:gd name="connsiteX8" fmla="*/ 4646374 w 4801114"/>
              <a:gd name="connsiteY8" fmla="*/ 0 h 5515715"/>
              <a:gd name="connsiteX9" fmla="*/ 4801114 w 4801114"/>
              <a:gd name="connsiteY9" fmla="*/ 154740 h 5515715"/>
              <a:gd name="connsiteX10" fmla="*/ 4801114 w 4801114"/>
              <a:gd name="connsiteY10" fmla="*/ 805519 h 5515715"/>
              <a:gd name="connsiteX11" fmla="*/ 4801114 w 4801114"/>
              <a:gd name="connsiteY11" fmla="*/ 1508361 h 5515715"/>
              <a:gd name="connsiteX12" fmla="*/ 4801114 w 4801114"/>
              <a:gd name="connsiteY12" fmla="*/ 2055016 h 5515715"/>
              <a:gd name="connsiteX13" fmla="*/ 4801114 w 4801114"/>
              <a:gd name="connsiteY13" fmla="*/ 2705795 h 5515715"/>
              <a:gd name="connsiteX14" fmla="*/ 4801114 w 4801114"/>
              <a:gd name="connsiteY14" fmla="*/ 3200387 h 5515715"/>
              <a:gd name="connsiteX15" fmla="*/ 4801114 w 4801114"/>
              <a:gd name="connsiteY15" fmla="*/ 3955292 h 5515715"/>
              <a:gd name="connsiteX16" fmla="*/ 4801114 w 4801114"/>
              <a:gd name="connsiteY16" fmla="*/ 4606071 h 5515715"/>
              <a:gd name="connsiteX17" fmla="*/ 4801114 w 4801114"/>
              <a:gd name="connsiteY17" fmla="*/ 5360975 h 5515715"/>
              <a:gd name="connsiteX18" fmla="*/ 4646374 w 4801114"/>
              <a:gd name="connsiteY18" fmla="*/ 5515715 h 5515715"/>
              <a:gd name="connsiteX19" fmla="*/ 3959796 w 4801114"/>
              <a:gd name="connsiteY19" fmla="*/ 5515715 h 5515715"/>
              <a:gd name="connsiteX20" fmla="*/ 3273217 w 4801114"/>
              <a:gd name="connsiteY20" fmla="*/ 5515715 h 5515715"/>
              <a:gd name="connsiteX21" fmla="*/ 2541723 w 4801114"/>
              <a:gd name="connsiteY21" fmla="*/ 5515715 h 5515715"/>
              <a:gd name="connsiteX22" fmla="*/ 1855144 w 4801114"/>
              <a:gd name="connsiteY22" fmla="*/ 5515715 h 5515715"/>
              <a:gd name="connsiteX23" fmla="*/ 1123650 w 4801114"/>
              <a:gd name="connsiteY23" fmla="*/ 5515715 h 5515715"/>
              <a:gd name="connsiteX24" fmla="*/ 154740 w 4801114"/>
              <a:gd name="connsiteY24" fmla="*/ 5515715 h 5515715"/>
              <a:gd name="connsiteX25" fmla="*/ 0 w 4801114"/>
              <a:gd name="connsiteY25" fmla="*/ 5360975 h 5515715"/>
              <a:gd name="connsiteX26" fmla="*/ 0 w 4801114"/>
              <a:gd name="connsiteY26" fmla="*/ 4606071 h 5515715"/>
              <a:gd name="connsiteX27" fmla="*/ 0 w 4801114"/>
              <a:gd name="connsiteY27" fmla="*/ 4059416 h 5515715"/>
              <a:gd name="connsiteX28" fmla="*/ 0 w 4801114"/>
              <a:gd name="connsiteY28" fmla="*/ 3564824 h 5515715"/>
              <a:gd name="connsiteX29" fmla="*/ 0 w 4801114"/>
              <a:gd name="connsiteY29" fmla="*/ 3018169 h 5515715"/>
              <a:gd name="connsiteX30" fmla="*/ 0 w 4801114"/>
              <a:gd name="connsiteY30" fmla="*/ 2471515 h 5515715"/>
              <a:gd name="connsiteX31" fmla="*/ 0 w 4801114"/>
              <a:gd name="connsiteY31" fmla="*/ 1820735 h 5515715"/>
              <a:gd name="connsiteX32" fmla="*/ 0 w 4801114"/>
              <a:gd name="connsiteY32" fmla="*/ 1169956 h 5515715"/>
              <a:gd name="connsiteX33" fmla="*/ 0 w 4801114"/>
              <a:gd name="connsiteY33" fmla="*/ 154740 h 551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01114" h="5515715" fill="none" extrusionOk="0">
                <a:moveTo>
                  <a:pt x="0" y="154740"/>
                </a:moveTo>
                <a:cubicBezTo>
                  <a:pt x="-941" y="72799"/>
                  <a:pt x="89258" y="5731"/>
                  <a:pt x="154740" y="0"/>
                </a:cubicBezTo>
                <a:cubicBezTo>
                  <a:pt x="409436" y="19599"/>
                  <a:pt x="631296" y="4819"/>
                  <a:pt x="841318" y="0"/>
                </a:cubicBezTo>
                <a:cubicBezTo>
                  <a:pt x="1051340" y="-4819"/>
                  <a:pt x="1192868" y="3291"/>
                  <a:pt x="1393148" y="0"/>
                </a:cubicBezTo>
                <a:cubicBezTo>
                  <a:pt x="1593428" y="-3291"/>
                  <a:pt x="1762414" y="8394"/>
                  <a:pt x="1989893" y="0"/>
                </a:cubicBezTo>
                <a:cubicBezTo>
                  <a:pt x="2217372" y="-8394"/>
                  <a:pt x="2486509" y="-15709"/>
                  <a:pt x="2631555" y="0"/>
                </a:cubicBezTo>
                <a:cubicBezTo>
                  <a:pt x="2776601" y="15709"/>
                  <a:pt x="3004488" y="-11568"/>
                  <a:pt x="3183385" y="0"/>
                </a:cubicBezTo>
                <a:cubicBezTo>
                  <a:pt x="3362282" y="11568"/>
                  <a:pt x="3575977" y="11998"/>
                  <a:pt x="3914879" y="0"/>
                </a:cubicBezTo>
                <a:cubicBezTo>
                  <a:pt x="4253781" y="-11998"/>
                  <a:pt x="4450970" y="18611"/>
                  <a:pt x="4646374" y="0"/>
                </a:cubicBezTo>
                <a:cubicBezTo>
                  <a:pt x="4736877" y="17702"/>
                  <a:pt x="4813029" y="74295"/>
                  <a:pt x="4801114" y="154740"/>
                </a:cubicBezTo>
                <a:cubicBezTo>
                  <a:pt x="4791667" y="437477"/>
                  <a:pt x="4813952" y="580102"/>
                  <a:pt x="4801114" y="805519"/>
                </a:cubicBezTo>
                <a:cubicBezTo>
                  <a:pt x="4788276" y="1030936"/>
                  <a:pt x="4789211" y="1159212"/>
                  <a:pt x="4801114" y="1508361"/>
                </a:cubicBezTo>
                <a:cubicBezTo>
                  <a:pt x="4813017" y="1857510"/>
                  <a:pt x="4796585" y="1931041"/>
                  <a:pt x="4801114" y="2055016"/>
                </a:cubicBezTo>
                <a:cubicBezTo>
                  <a:pt x="4805643" y="2178991"/>
                  <a:pt x="4816201" y="2523140"/>
                  <a:pt x="4801114" y="2705795"/>
                </a:cubicBezTo>
                <a:cubicBezTo>
                  <a:pt x="4786027" y="2888450"/>
                  <a:pt x="4802189" y="3035920"/>
                  <a:pt x="4801114" y="3200387"/>
                </a:cubicBezTo>
                <a:cubicBezTo>
                  <a:pt x="4800039" y="3364854"/>
                  <a:pt x="4836252" y="3789333"/>
                  <a:pt x="4801114" y="3955292"/>
                </a:cubicBezTo>
                <a:cubicBezTo>
                  <a:pt x="4765976" y="4121252"/>
                  <a:pt x="4794425" y="4420126"/>
                  <a:pt x="4801114" y="4606071"/>
                </a:cubicBezTo>
                <a:cubicBezTo>
                  <a:pt x="4807803" y="4792016"/>
                  <a:pt x="4776194" y="5120051"/>
                  <a:pt x="4801114" y="5360975"/>
                </a:cubicBezTo>
                <a:cubicBezTo>
                  <a:pt x="4803694" y="5451941"/>
                  <a:pt x="4728561" y="5529106"/>
                  <a:pt x="4646374" y="5515715"/>
                </a:cubicBezTo>
                <a:cubicBezTo>
                  <a:pt x="4378374" y="5521391"/>
                  <a:pt x="4136250" y="5494310"/>
                  <a:pt x="3959796" y="5515715"/>
                </a:cubicBezTo>
                <a:cubicBezTo>
                  <a:pt x="3783342" y="5537120"/>
                  <a:pt x="3497247" y="5504675"/>
                  <a:pt x="3273217" y="5515715"/>
                </a:cubicBezTo>
                <a:cubicBezTo>
                  <a:pt x="3049187" y="5526755"/>
                  <a:pt x="2865700" y="5536896"/>
                  <a:pt x="2541723" y="5515715"/>
                </a:cubicBezTo>
                <a:cubicBezTo>
                  <a:pt x="2217746" y="5494534"/>
                  <a:pt x="2127230" y="5503994"/>
                  <a:pt x="1855144" y="5515715"/>
                </a:cubicBezTo>
                <a:cubicBezTo>
                  <a:pt x="1583058" y="5527436"/>
                  <a:pt x="1347647" y="5545096"/>
                  <a:pt x="1123650" y="5515715"/>
                </a:cubicBezTo>
                <a:cubicBezTo>
                  <a:pt x="899653" y="5486334"/>
                  <a:pt x="416691" y="5524805"/>
                  <a:pt x="154740" y="5515715"/>
                </a:cubicBezTo>
                <a:cubicBezTo>
                  <a:pt x="81630" y="5502926"/>
                  <a:pt x="-3400" y="5457894"/>
                  <a:pt x="0" y="5360975"/>
                </a:cubicBezTo>
                <a:cubicBezTo>
                  <a:pt x="-27850" y="5110497"/>
                  <a:pt x="6099" y="4881399"/>
                  <a:pt x="0" y="4606071"/>
                </a:cubicBezTo>
                <a:cubicBezTo>
                  <a:pt x="-6099" y="4330743"/>
                  <a:pt x="7238" y="4280272"/>
                  <a:pt x="0" y="4059416"/>
                </a:cubicBezTo>
                <a:cubicBezTo>
                  <a:pt x="-7238" y="3838560"/>
                  <a:pt x="-23849" y="3809648"/>
                  <a:pt x="0" y="3564824"/>
                </a:cubicBezTo>
                <a:cubicBezTo>
                  <a:pt x="23849" y="3320000"/>
                  <a:pt x="6514" y="3234591"/>
                  <a:pt x="0" y="3018169"/>
                </a:cubicBezTo>
                <a:cubicBezTo>
                  <a:pt x="-6514" y="2801747"/>
                  <a:pt x="17225" y="2672104"/>
                  <a:pt x="0" y="2471515"/>
                </a:cubicBezTo>
                <a:cubicBezTo>
                  <a:pt x="-17225" y="2270926"/>
                  <a:pt x="11498" y="2069945"/>
                  <a:pt x="0" y="1820735"/>
                </a:cubicBezTo>
                <a:cubicBezTo>
                  <a:pt x="-11498" y="1571525"/>
                  <a:pt x="-26922" y="1433824"/>
                  <a:pt x="0" y="1169956"/>
                </a:cubicBezTo>
                <a:cubicBezTo>
                  <a:pt x="26922" y="906088"/>
                  <a:pt x="19751" y="510613"/>
                  <a:pt x="0" y="154740"/>
                </a:cubicBezTo>
                <a:close/>
              </a:path>
              <a:path w="4801114" h="5515715" stroke="0" extrusionOk="0">
                <a:moveTo>
                  <a:pt x="0" y="154740"/>
                </a:moveTo>
                <a:cubicBezTo>
                  <a:pt x="-12265" y="61713"/>
                  <a:pt x="55551" y="5152"/>
                  <a:pt x="154740" y="0"/>
                </a:cubicBezTo>
                <a:cubicBezTo>
                  <a:pt x="301655" y="24297"/>
                  <a:pt x="635258" y="15392"/>
                  <a:pt x="886235" y="0"/>
                </a:cubicBezTo>
                <a:cubicBezTo>
                  <a:pt x="1137213" y="-15392"/>
                  <a:pt x="1303435" y="-16737"/>
                  <a:pt x="1482980" y="0"/>
                </a:cubicBezTo>
                <a:cubicBezTo>
                  <a:pt x="1662525" y="16737"/>
                  <a:pt x="1853508" y="-8294"/>
                  <a:pt x="2034810" y="0"/>
                </a:cubicBezTo>
                <a:cubicBezTo>
                  <a:pt x="2216112" y="8294"/>
                  <a:pt x="2528462" y="-16244"/>
                  <a:pt x="2721388" y="0"/>
                </a:cubicBezTo>
                <a:cubicBezTo>
                  <a:pt x="2914314" y="16244"/>
                  <a:pt x="3161422" y="13329"/>
                  <a:pt x="3318134" y="0"/>
                </a:cubicBezTo>
                <a:cubicBezTo>
                  <a:pt x="3474846" y="-13329"/>
                  <a:pt x="3792044" y="13332"/>
                  <a:pt x="4049628" y="0"/>
                </a:cubicBezTo>
                <a:cubicBezTo>
                  <a:pt x="4307212" y="-13332"/>
                  <a:pt x="4389074" y="-23138"/>
                  <a:pt x="4646374" y="0"/>
                </a:cubicBezTo>
                <a:cubicBezTo>
                  <a:pt x="4724264" y="12525"/>
                  <a:pt x="4793930" y="60946"/>
                  <a:pt x="4801114" y="154740"/>
                </a:cubicBezTo>
                <a:cubicBezTo>
                  <a:pt x="4809830" y="340743"/>
                  <a:pt x="4808789" y="473584"/>
                  <a:pt x="4801114" y="701395"/>
                </a:cubicBezTo>
                <a:cubicBezTo>
                  <a:pt x="4793439" y="929206"/>
                  <a:pt x="4780146" y="1065160"/>
                  <a:pt x="4801114" y="1352174"/>
                </a:cubicBezTo>
                <a:cubicBezTo>
                  <a:pt x="4822082" y="1639188"/>
                  <a:pt x="4817839" y="1803957"/>
                  <a:pt x="4801114" y="1950891"/>
                </a:cubicBezTo>
                <a:cubicBezTo>
                  <a:pt x="4784389" y="2097825"/>
                  <a:pt x="4806151" y="2533687"/>
                  <a:pt x="4801114" y="2705795"/>
                </a:cubicBezTo>
                <a:cubicBezTo>
                  <a:pt x="4796077" y="2877903"/>
                  <a:pt x="4821010" y="3098779"/>
                  <a:pt x="4801114" y="3460699"/>
                </a:cubicBezTo>
                <a:cubicBezTo>
                  <a:pt x="4781218" y="3822619"/>
                  <a:pt x="4828343" y="3826097"/>
                  <a:pt x="4801114" y="4007354"/>
                </a:cubicBezTo>
                <a:cubicBezTo>
                  <a:pt x="4773885" y="4188612"/>
                  <a:pt x="4821321" y="4364002"/>
                  <a:pt x="4801114" y="4658133"/>
                </a:cubicBezTo>
                <a:cubicBezTo>
                  <a:pt x="4780907" y="4952264"/>
                  <a:pt x="4813237" y="5159178"/>
                  <a:pt x="4801114" y="5360975"/>
                </a:cubicBezTo>
                <a:cubicBezTo>
                  <a:pt x="4799886" y="5442743"/>
                  <a:pt x="4747305" y="5512572"/>
                  <a:pt x="4646374" y="5515715"/>
                </a:cubicBezTo>
                <a:cubicBezTo>
                  <a:pt x="4527086" y="5531720"/>
                  <a:pt x="4374268" y="5497000"/>
                  <a:pt x="4139461" y="5515715"/>
                </a:cubicBezTo>
                <a:cubicBezTo>
                  <a:pt x="3904654" y="5534430"/>
                  <a:pt x="3587741" y="5484532"/>
                  <a:pt x="3407966" y="5515715"/>
                </a:cubicBezTo>
                <a:cubicBezTo>
                  <a:pt x="3228191" y="5546898"/>
                  <a:pt x="2935274" y="5547349"/>
                  <a:pt x="2766304" y="5515715"/>
                </a:cubicBezTo>
                <a:cubicBezTo>
                  <a:pt x="2597334" y="5484081"/>
                  <a:pt x="2441642" y="5509931"/>
                  <a:pt x="2214475" y="5515715"/>
                </a:cubicBezTo>
                <a:cubicBezTo>
                  <a:pt x="1987308" y="5521499"/>
                  <a:pt x="1724635" y="5509697"/>
                  <a:pt x="1572813" y="5515715"/>
                </a:cubicBezTo>
                <a:cubicBezTo>
                  <a:pt x="1420991" y="5521733"/>
                  <a:pt x="1289408" y="5525558"/>
                  <a:pt x="1065900" y="5515715"/>
                </a:cubicBezTo>
                <a:cubicBezTo>
                  <a:pt x="842392" y="5505872"/>
                  <a:pt x="367900" y="5526311"/>
                  <a:pt x="154740" y="5515715"/>
                </a:cubicBezTo>
                <a:cubicBezTo>
                  <a:pt x="67219" y="5519850"/>
                  <a:pt x="-10162" y="5432952"/>
                  <a:pt x="0" y="5360975"/>
                </a:cubicBezTo>
                <a:cubicBezTo>
                  <a:pt x="34160" y="5082236"/>
                  <a:pt x="-30573" y="4915226"/>
                  <a:pt x="0" y="4658133"/>
                </a:cubicBezTo>
                <a:cubicBezTo>
                  <a:pt x="30573" y="4401040"/>
                  <a:pt x="18603" y="4318706"/>
                  <a:pt x="0" y="4111479"/>
                </a:cubicBezTo>
                <a:cubicBezTo>
                  <a:pt x="-18603" y="3904252"/>
                  <a:pt x="-13484" y="3670324"/>
                  <a:pt x="0" y="3408637"/>
                </a:cubicBezTo>
                <a:cubicBezTo>
                  <a:pt x="13484" y="3146950"/>
                  <a:pt x="-14942" y="3145977"/>
                  <a:pt x="0" y="2914045"/>
                </a:cubicBezTo>
                <a:cubicBezTo>
                  <a:pt x="14942" y="2682113"/>
                  <a:pt x="33234" y="2428958"/>
                  <a:pt x="0" y="2211203"/>
                </a:cubicBezTo>
                <a:cubicBezTo>
                  <a:pt x="-33234" y="1993448"/>
                  <a:pt x="-11384" y="1862604"/>
                  <a:pt x="0" y="1664548"/>
                </a:cubicBezTo>
                <a:cubicBezTo>
                  <a:pt x="11384" y="1466492"/>
                  <a:pt x="-1159" y="1416425"/>
                  <a:pt x="0" y="1169956"/>
                </a:cubicBezTo>
                <a:cubicBezTo>
                  <a:pt x="1159" y="923487"/>
                  <a:pt x="24140" y="594833"/>
                  <a:pt x="0" y="154740"/>
                </a:cubicBezTo>
                <a:close/>
              </a:path>
            </a:pathLst>
          </a:custGeom>
          <a:solidFill>
            <a:schemeClr val="bg1">
              <a:lumMod val="95000"/>
            </a:schemeClr>
          </a:solidFill>
          <a:ln>
            <a:noFill/>
            <a:round/>
            <a:extLst>
              <a:ext uri="{C807C97D-BFC1-408E-A445-0C87EB9F89A2}">
                <ask:lineSketchStyleProps xmlns:ask="http://schemas.microsoft.com/office/drawing/2018/sketchyshapes" sd="1219033472">
                  <a:prstGeom prst="roundRect">
                    <a:avLst>
                      <a:gd name="adj" fmla="val 3223"/>
                    </a:avLst>
                  </a:prstGeom>
                  <ask:type>
                    <ask:lineSketchFreehand/>
                  </ask:type>
                </ask:lineSketchStyleProps>
              </a:ext>
            </a:extLst>
          </a:ln>
          <a:effectLst>
            <a:outerShdw blurRad="114300" dist="50800" dir="276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13" name="TextBox 12">
            <a:extLst>
              <a:ext uri="{FF2B5EF4-FFF2-40B4-BE49-F238E27FC236}">
                <a16:creationId xmlns:a16="http://schemas.microsoft.com/office/drawing/2014/main" id="{D904D714-0142-ED71-7692-A57C032ED13B}"/>
              </a:ext>
            </a:extLst>
          </p:cNvPr>
          <p:cNvSpPr txBox="1"/>
          <p:nvPr/>
        </p:nvSpPr>
        <p:spPr>
          <a:xfrm>
            <a:off x="7293613" y="1955816"/>
            <a:ext cx="3925020" cy="3683060"/>
          </a:xfrm>
          <a:prstGeom prst="rect">
            <a:avLst/>
          </a:prstGeom>
          <a:noFill/>
        </p:spPr>
        <p:txBody>
          <a:bodyPr wrap="square">
            <a:spAutoFit/>
          </a:bodyPr>
          <a:lstStyle/>
          <a:p>
            <a:pPr marL="0" marR="0" lvl="0" indent="0" algn="l" defTabSz="914400" rtl="0" eaLnBrk="1" fontAlgn="base" latinLnBrk="0" hangingPunct="1">
              <a:lnSpc>
                <a:spcPct val="100000"/>
              </a:lnSpc>
              <a:spcBef>
                <a:spcPts val="1200"/>
              </a:spcBef>
              <a:spcAft>
                <a:spcPts val="40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a:ea typeface="+mn-ea"/>
                <a:cs typeface="+mn-cs"/>
              </a:rPr>
              <a:t>During today’s session, we will…</a:t>
            </a:r>
          </a:p>
          <a:p>
            <a:pPr marL="285750" marR="0" lvl="0" indent="-285750" algn="l" defTabSz="914400" rtl="0" eaLnBrk="1" fontAlgn="base" latinLnBrk="0" hangingPunct="1">
              <a:lnSpc>
                <a:spcPct val="100000"/>
              </a:lnSpc>
              <a:spcBef>
                <a:spcPts val="1200"/>
              </a:spcBef>
              <a:spcAft>
                <a:spcPts val="4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a:ea typeface="+mn-ea"/>
                <a:cs typeface="+mn-cs"/>
              </a:rPr>
              <a:t>Deepen our shared understanding of resource equity</a:t>
            </a:r>
          </a:p>
          <a:p>
            <a:pPr marL="285750" marR="0" lvl="0" indent="-285750" algn="l" defTabSz="914400" rtl="0" eaLnBrk="1" fontAlgn="base" latinLnBrk="0" hangingPunct="1">
              <a:lnSpc>
                <a:spcPct val="100000"/>
              </a:lnSpc>
              <a:spcBef>
                <a:spcPts val="1200"/>
              </a:spcBef>
              <a:spcAft>
                <a:spcPts val="4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a:ea typeface="+mn-ea"/>
                <a:cs typeface="+mn-cs"/>
              </a:rPr>
              <a:t>Discuss how this approach connects to our school’s strategic goals</a:t>
            </a:r>
          </a:p>
          <a:p>
            <a:pPr marL="285750" marR="0" lvl="0" indent="-285750" algn="l" defTabSz="914400" rtl="0" eaLnBrk="1" fontAlgn="base" latinLnBrk="0" hangingPunct="1">
              <a:lnSpc>
                <a:spcPct val="100000"/>
              </a:lnSpc>
              <a:spcBef>
                <a:spcPts val="1200"/>
              </a:spcBef>
              <a:spcAft>
                <a:spcPts val="4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a:ea typeface="+mn-ea"/>
                <a:cs typeface="+mn-cs"/>
              </a:rPr>
              <a:t>Explore the 5-step resource equity facilitation guide</a:t>
            </a:r>
          </a:p>
          <a:p>
            <a:pPr marL="285750" marR="0" lvl="0" indent="-285750" algn="l" defTabSz="914400" rtl="0" eaLnBrk="1" fontAlgn="base" latinLnBrk="0" hangingPunct="1">
              <a:lnSpc>
                <a:spcPct val="100000"/>
              </a:lnSpc>
              <a:spcBef>
                <a:spcPts val="1200"/>
              </a:spcBef>
              <a:spcAft>
                <a:spcPts val="4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a:ea typeface="+mn-ea"/>
                <a:cs typeface="+mn-cs"/>
              </a:rPr>
              <a:t>Decide if we want to embark on </a:t>
            </a:r>
            <a:br>
              <a:rPr kumimoji="0" lang="en-US" sz="1800" b="0" i="0" u="none" strike="noStrike" kern="1200" cap="none" spc="0" normalizeH="0" baseline="0" noProof="0">
                <a:ln>
                  <a:noFill/>
                </a:ln>
                <a:solidFill>
                  <a:prstClr val="black"/>
                </a:solidFill>
                <a:effectLst/>
                <a:uLnTx/>
                <a:uFillTx/>
                <a:latin typeface="Aptos"/>
                <a:ea typeface="+mn-ea"/>
                <a:cs typeface="+mn-cs"/>
              </a:rPr>
            </a:br>
            <a:r>
              <a:rPr kumimoji="0" lang="en-US" sz="1800" b="0" i="0" u="none" strike="noStrike" kern="1200" cap="none" spc="0" normalizeH="0" baseline="0" noProof="0">
                <a:ln>
                  <a:noFill/>
                </a:ln>
                <a:solidFill>
                  <a:prstClr val="black"/>
                </a:solidFill>
                <a:effectLst/>
                <a:uLnTx/>
                <a:uFillTx/>
                <a:latin typeface="Aptos"/>
                <a:ea typeface="+mn-ea"/>
                <a:cs typeface="+mn-cs"/>
              </a:rPr>
              <a:t>this process!</a:t>
            </a:r>
          </a:p>
        </p:txBody>
      </p:sp>
      <p:sp>
        <p:nvSpPr>
          <p:cNvPr id="14" name="Title 2">
            <a:extLst>
              <a:ext uri="{FF2B5EF4-FFF2-40B4-BE49-F238E27FC236}">
                <a16:creationId xmlns:a16="http://schemas.microsoft.com/office/drawing/2014/main" id="{6E48C85C-E4AC-20CE-4B88-A208B486460D}"/>
              </a:ext>
            </a:extLst>
          </p:cNvPr>
          <p:cNvSpPr txBox="1">
            <a:spLocks/>
          </p:cNvSpPr>
          <p:nvPr/>
        </p:nvSpPr>
        <p:spPr>
          <a:xfrm>
            <a:off x="7293613" y="860236"/>
            <a:ext cx="392502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3057"/>
                </a:solidFill>
                <a:latin typeface="Aptos" panose="020B00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a:ln>
                  <a:noFill/>
                </a:ln>
                <a:solidFill>
                  <a:srgbClr val="003057"/>
                </a:solidFill>
                <a:effectLst/>
                <a:uLnTx/>
                <a:uFillTx/>
                <a:latin typeface="Aptos" panose="020B0004020202020204" pitchFamily="34" charset="0"/>
                <a:ea typeface="+mj-ea"/>
                <a:cs typeface="+mj-cs"/>
              </a:rPr>
              <a:t>Today’s Objectives</a:t>
            </a:r>
          </a:p>
        </p:txBody>
      </p:sp>
    </p:spTree>
    <p:extLst>
      <p:ext uri="{BB962C8B-B14F-4D97-AF65-F5344CB8AC3E}">
        <p14:creationId xmlns:p14="http://schemas.microsoft.com/office/powerpoint/2010/main" val="12483148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40AD6-E944-52B3-CBBF-7D9C27BA97D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726C847-49CC-4D35-6847-68E3E3932419}"/>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2">
            <a:extLst>
              <a:ext uri="{FF2B5EF4-FFF2-40B4-BE49-F238E27FC236}">
                <a16:creationId xmlns:a16="http://schemas.microsoft.com/office/drawing/2014/main" id="{14E057EF-7D65-CC71-8E0F-161109BE2DCB}"/>
              </a:ext>
            </a:extLst>
          </p:cNvPr>
          <p:cNvSpPr txBox="1">
            <a:spLocks/>
          </p:cNvSpPr>
          <p:nvPr/>
        </p:nvSpPr>
        <p:spPr>
          <a:xfrm>
            <a:off x="354775" y="45425"/>
            <a:ext cx="106394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ptos" panose="020B0004020202020204" pitchFamily="34" charset="0"/>
                <a:ea typeface="+mj-ea"/>
                <a:cs typeface="+mj-cs"/>
              </a:rPr>
              <a:t>Discussion instructions</a:t>
            </a:r>
          </a:p>
        </p:txBody>
      </p:sp>
      <p:graphicFrame>
        <p:nvGraphicFramePr>
          <p:cNvPr id="3" name="think-cell data - do not delete" hidden="1">
            <a:extLst>
              <a:ext uri="{FF2B5EF4-FFF2-40B4-BE49-F238E27FC236}">
                <a16:creationId xmlns:a16="http://schemas.microsoft.com/office/drawing/2014/main" id="{E8D070EC-76F4-A92A-4E14-1B92BF22063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3" name="think-cell data - do not delete" hidden="1">
                        <a:extLst>
                          <a:ext uri="{FF2B5EF4-FFF2-40B4-BE49-F238E27FC236}">
                            <a16:creationId xmlns:a16="http://schemas.microsoft.com/office/drawing/2014/main" id="{E8D070EC-76F4-A92A-4E14-1B92BF22063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90CE93A6-9764-CF54-41D4-A45C2E850E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11" name="Text Placeholder 2">
            <a:extLst>
              <a:ext uri="{FF2B5EF4-FFF2-40B4-BE49-F238E27FC236}">
                <a16:creationId xmlns:a16="http://schemas.microsoft.com/office/drawing/2014/main" id="{D1F742CA-1D63-FB0F-C4DD-2E6D09C29E3B}"/>
              </a:ext>
            </a:extLst>
          </p:cNvPr>
          <p:cNvSpPr txBox="1">
            <a:spLocks/>
          </p:cNvSpPr>
          <p:nvPr/>
        </p:nvSpPr>
        <p:spPr>
          <a:xfrm>
            <a:off x="623021" y="1870867"/>
            <a:ext cx="5472979" cy="3939540"/>
          </a:xfrm>
          <a:prstGeom prst="rect">
            <a:avLst/>
          </a:prstGeom>
        </p:spPr>
        <p:txBody>
          <a:bodyPr wrap="square" lIns="91440" tIns="45720" rIns="91440" bIns="45720" anchor="t">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l" defTabSz="914400" rtl="0" eaLnBrk="1" fontAlgn="base" latinLnBrk="0" hangingPunct="1">
              <a:lnSpc>
                <a:spcPct val="100000"/>
              </a:lnSpc>
              <a:spcBef>
                <a:spcPts val="0"/>
              </a:spcBef>
              <a:spcAft>
                <a:spcPts val="1200"/>
              </a:spcAft>
              <a:buClr>
                <a:srgbClr val="000000"/>
              </a:buClr>
              <a:buSzTx/>
              <a:buFont typeface="Arial"/>
              <a:buNone/>
              <a:tabLst/>
              <a:defRPr/>
            </a:pPr>
            <a:r>
              <a:rPr kumimoji="0" lang="en-US" sz="2200" b="0" i="0" u="none" strike="noStrike" kern="1200" cap="none" spc="0" normalizeH="0" baseline="0" noProof="0">
                <a:ln>
                  <a:noFill/>
                </a:ln>
                <a:solidFill>
                  <a:prstClr val="black"/>
                </a:solidFill>
                <a:effectLst/>
                <a:uLnTx/>
                <a:uFillTx/>
                <a:latin typeface="Aptos" panose="020B0004020202020204" pitchFamily="34" charset="0"/>
                <a:cs typeface="Arial"/>
                <a:sym typeface="Arial"/>
              </a:rPr>
              <a:t>We’ll discuss our school’s data for each prioritized resource inequity to make meaning of the findings and identify potential actions:</a:t>
            </a:r>
          </a:p>
          <a:p>
            <a:pPr marL="457200" marR="0" lvl="0" indent="-457200" algn="l" defTabSz="914400" rtl="0" eaLnBrk="1" fontAlgn="base" latinLnBrk="0" hangingPunct="1">
              <a:lnSpc>
                <a:spcPct val="100000"/>
              </a:lnSpc>
              <a:spcBef>
                <a:spcPts val="0"/>
              </a:spcBef>
              <a:spcAft>
                <a:spcPts val="1200"/>
              </a:spcAft>
              <a:buClr>
                <a:srgbClr val="000000"/>
              </a:buClr>
              <a:buSzTx/>
              <a:buFont typeface="+mj-lt"/>
              <a:buAutoNum type="arabicPeriod"/>
              <a:tabLst/>
              <a:defRPr/>
            </a:pPr>
            <a:r>
              <a:rPr kumimoji="0" lang="en-US" sz="2200" b="0" i="0" u="none" strike="noStrike" kern="1200" cap="none" spc="0" normalizeH="0" baseline="0" noProof="0">
                <a:ln>
                  <a:noFill/>
                </a:ln>
                <a:solidFill>
                  <a:srgbClr val="000000"/>
                </a:solidFill>
                <a:effectLst/>
                <a:uLnTx/>
                <a:uFillTx/>
                <a:latin typeface="Aptos" panose="020B0004020202020204" pitchFamily="34" charset="0"/>
                <a:cs typeface="Arial"/>
                <a:sym typeface="Arial"/>
              </a:rPr>
              <a:t>What trends do we observe? </a:t>
            </a:r>
            <a:br>
              <a:rPr kumimoji="0" lang="en-US" sz="2200" b="0" i="0" u="none" strike="noStrike" kern="1200" cap="none" spc="0" normalizeH="0" baseline="0" noProof="0">
                <a:ln>
                  <a:noFill/>
                </a:ln>
                <a:solidFill>
                  <a:srgbClr val="000000"/>
                </a:solidFill>
                <a:effectLst/>
                <a:uLnTx/>
                <a:uFillTx/>
                <a:latin typeface="Aptos" panose="020B0004020202020204" pitchFamily="34" charset="0"/>
                <a:cs typeface="Arial"/>
                <a:sym typeface="Arial"/>
              </a:rPr>
            </a:br>
            <a:r>
              <a:rPr kumimoji="0" lang="en-US" sz="2200" b="0" i="0" u="none" strike="noStrike" kern="1200" cap="none" spc="0" normalizeH="0" baseline="0" noProof="0">
                <a:ln>
                  <a:noFill/>
                </a:ln>
                <a:solidFill>
                  <a:srgbClr val="000000"/>
                </a:solidFill>
                <a:effectLst/>
                <a:uLnTx/>
                <a:uFillTx/>
                <a:latin typeface="Aptos" panose="020B0004020202020204" pitchFamily="34" charset="0"/>
                <a:cs typeface="Arial"/>
                <a:sym typeface="Arial"/>
              </a:rPr>
              <a:t>Which student groups are impacted?</a:t>
            </a:r>
          </a:p>
          <a:p>
            <a:pPr marL="457200" marR="0" lvl="0" indent="-457200" algn="l" defTabSz="914400" rtl="0" eaLnBrk="1" fontAlgn="base" latinLnBrk="0" hangingPunct="1">
              <a:lnSpc>
                <a:spcPct val="100000"/>
              </a:lnSpc>
              <a:spcBef>
                <a:spcPts val="0"/>
              </a:spcBef>
              <a:spcAft>
                <a:spcPts val="1200"/>
              </a:spcAft>
              <a:buClr>
                <a:srgbClr val="000000"/>
              </a:buClr>
              <a:buSzTx/>
              <a:buFont typeface="+mj-lt"/>
              <a:buAutoNum type="arabicPeriod"/>
              <a:tabLst/>
              <a:defRPr/>
            </a:pPr>
            <a:r>
              <a:rPr kumimoji="0" lang="en-US" sz="2200" b="0" i="0" u="none" strike="noStrike" kern="1200" cap="none" spc="0" normalizeH="0" baseline="0" noProof="0">
                <a:ln>
                  <a:noFill/>
                </a:ln>
                <a:solidFill>
                  <a:srgbClr val="000000"/>
                </a:solidFill>
                <a:effectLst/>
                <a:uLnTx/>
                <a:uFillTx/>
                <a:latin typeface="Aptos" panose="020B0004020202020204" pitchFamily="34" charset="0"/>
                <a:cs typeface="Arial"/>
                <a:sym typeface="Arial"/>
              </a:rPr>
              <a:t>Why do we think this is happening? </a:t>
            </a:r>
            <a:br>
              <a:rPr kumimoji="0" lang="en-US" sz="2200" b="0" i="0" u="none" strike="noStrike" kern="1200" cap="none" spc="0" normalizeH="0" baseline="0" noProof="0">
                <a:ln>
                  <a:noFill/>
                </a:ln>
                <a:solidFill>
                  <a:srgbClr val="000000"/>
                </a:solidFill>
                <a:effectLst/>
                <a:uLnTx/>
                <a:uFillTx/>
                <a:latin typeface="Aptos" panose="020B0004020202020204" pitchFamily="34" charset="0"/>
                <a:cs typeface="Arial"/>
                <a:sym typeface="Arial"/>
              </a:rPr>
            </a:br>
            <a:r>
              <a:rPr kumimoji="0" lang="en-US" sz="2200" b="0" i="0" u="none" strike="noStrike" kern="1200" cap="none" spc="0" normalizeH="0" baseline="0" noProof="0">
                <a:ln>
                  <a:noFill/>
                </a:ln>
                <a:solidFill>
                  <a:srgbClr val="000000"/>
                </a:solidFill>
                <a:effectLst/>
                <a:uLnTx/>
                <a:uFillTx/>
                <a:latin typeface="Aptos" panose="020B0004020202020204" pitchFamily="34" charset="0"/>
                <a:cs typeface="Arial"/>
                <a:sym typeface="Arial"/>
              </a:rPr>
              <a:t>What further inquiry might we need?</a:t>
            </a:r>
          </a:p>
          <a:p>
            <a:pPr marL="457200" marR="0" lvl="0" indent="-457200" algn="l" defTabSz="914400" rtl="0" eaLnBrk="1" fontAlgn="base" latinLnBrk="0" hangingPunct="1">
              <a:lnSpc>
                <a:spcPct val="100000"/>
              </a:lnSpc>
              <a:spcBef>
                <a:spcPts val="0"/>
              </a:spcBef>
              <a:spcAft>
                <a:spcPts val="1200"/>
              </a:spcAft>
              <a:buClr>
                <a:srgbClr val="000000"/>
              </a:buClr>
              <a:buSzTx/>
              <a:buFont typeface="+mj-lt"/>
              <a:buAutoNum type="arabicPeriod"/>
              <a:tabLst/>
              <a:defRPr/>
            </a:pPr>
            <a:r>
              <a:rPr kumimoji="0" lang="en-US" sz="2200" b="0" i="0" u="none" strike="noStrike" kern="1200" cap="none" spc="0" normalizeH="0" baseline="0" noProof="0">
                <a:ln>
                  <a:noFill/>
                </a:ln>
                <a:solidFill>
                  <a:srgbClr val="000000"/>
                </a:solidFill>
                <a:effectLst/>
                <a:uLnTx/>
                <a:uFillTx/>
                <a:latin typeface="Aptos" panose="020B0004020202020204" pitchFamily="34" charset="0"/>
                <a:cs typeface="Arial"/>
                <a:sym typeface="Arial"/>
              </a:rPr>
              <a:t>What are some potential actions </a:t>
            </a:r>
            <a:br>
              <a:rPr kumimoji="0" lang="en-US" sz="2200" b="0" i="0" u="none" strike="noStrike" kern="1200" cap="none" spc="0" normalizeH="0" baseline="0" noProof="0">
                <a:ln>
                  <a:noFill/>
                </a:ln>
                <a:solidFill>
                  <a:srgbClr val="000000"/>
                </a:solidFill>
                <a:effectLst/>
                <a:uLnTx/>
                <a:uFillTx/>
                <a:latin typeface="Aptos" panose="020B0004020202020204" pitchFamily="34" charset="0"/>
                <a:cs typeface="Arial"/>
                <a:sym typeface="Arial"/>
              </a:rPr>
            </a:br>
            <a:r>
              <a:rPr kumimoji="0" lang="en-US" sz="2200" b="0" i="0" u="none" strike="noStrike" kern="1200" cap="none" spc="0" normalizeH="0" baseline="0" noProof="0">
                <a:ln>
                  <a:noFill/>
                </a:ln>
                <a:solidFill>
                  <a:srgbClr val="000000"/>
                </a:solidFill>
                <a:effectLst/>
                <a:uLnTx/>
                <a:uFillTx/>
                <a:latin typeface="Aptos" panose="020B0004020202020204" pitchFamily="34" charset="0"/>
                <a:cs typeface="Arial"/>
                <a:sym typeface="Arial"/>
              </a:rPr>
              <a:t>we could consider?</a:t>
            </a:r>
          </a:p>
        </p:txBody>
      </p:sp>
      <p:pic>
        <p:nvPicPr>
          <p:cNvPr id="13" name="Picture 12">
            <a:extLst>
              <a:ext uri="{FF2B5EF4-FFF2-40B4-BE49-F238E27FC236}">
                <a16:creationId xmlns:a16="http://schemas.microsoft.com/office/drawing/2014/main" id="{9FA90BA6-DE77-C678-DA9D-CC153FD1C1B0}"/>
              </a:ext>
            </a:extLst>
          </p:cNvPr>
          <p:cNvPicPr>
            <a:picLocks noChangeAspect="1"/>
          </p:cNvPicPr>
          <p:nvPr/>
        </p:nvPicPr>
        <p:blipFill>
          <a:blip r:embed="rId5"/>
          <a:srcRect l="43683" t="34697" r="13854"/>
          <a:stretch/>
        </p:blipFill>
        <p:spPr>
          <a:xfrm>
            <a:off x="6772759" y="1313732"/>
            <a:ext cx="5419240" cy="5544268"/>
          </a:xfrm>
          <a:prstGeom prst="rect">
            <a:avLst/>
          </a:prstGeom>
        </p:spPr>
      </p:pic>
    </p:spTree>
    <p:extLst>
      <p:ext uri="{BB962C8B-B14F-4D97-AF65-F5344CB8AC3E}">
        <p14:creationId xmlns:p14="http://schemas.microsoft.com/office/powerpoint/2010/main" val="3356087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01172C"/>
        </a:solidFill>
        <a:effectLst/>
      </p:bgPr>
    </p:bg>
    <p:spTree>
      <p:nvGrpSpPr>
        <p:cNvPr id="1" name="">
          <a:extLst>
            <a:ext uri="{FF2B5EF4-FFF2-40B4-BE49-F238E27FC236}">
              <a16:creationId xmlns:a16="http://schemas.microsoft.com/office/drawing/2014/main" id="{9C132978-931E-8A7D-89E5-D2D959CD7901}"/>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912CB1BB-10B6-BB3D-78FD-7CEBAB309BD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4" progId="TCLayout.ActiveDocument.1">
                  <p:embed/>
                </p:oleObj>
              </mc:Choice>
              <mc:Fallback>
                <p:oleObj name="think-cell Slide" r:id="rId3" imgW="484" imgH="484" progId="TCLayout.ActiveDocument.1">
                  <p:embed/>
                  <p:pic>
                    <p:nvPicPr>
                      <p:cNvPr id="4" name="think-cell data - do not delete" hidden="1">
                        <a:extLst>
                          <a:ext uri="{FF2B5EF4-FFF2-40B4-BE49-F238E27FC236}">
                            <a16:creationId xmlns:a16="http://schemas.microsoft.com/office/drawing/2014/main" id="{912CB1BB-10B6-BB3D-78FD-7CEBAB309BD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DC4A0D5E-A6F5-57EF-C3DE-BDA0F788BBD7}"/>
              </a:ext>
            </a:extLst>
          </p:cNvPr>
          <p:cNvPicPr>
            <a:picLocks noGrp="1" noRot="1" noMove="1" noResize="1" noEditPoints="1" noAdjustHandles="1" noChangeArrowheads="1" noChangeShapeType="1" noCrop="1"/>
          </p:cNvPicPr>
          <p:nvPr/>
        </p:nvPicPr>
        <p:blipFill>
          <a:blip r:embed="rId5"/>
          <a:srcRect t="12237" b="31499"/>
          <a:stretch/>
        </p:blipFill>
        <p:spPr>
          <a:xfrm>
            <a:off x="0" y="0"/>
            <a:ext cx="12188952" cy="6858000"/>
          </a:xfrm>
          <a:prstGeom prst="rect">
            <a:avLst/>
          </a:prstGeom>
        </p:spPr>
      </p:pic>
      <p:sp>
        <p:nvSpPr>
          <p:cNvPr id="5" name="Slide Number Placeholder 2">
            <a:extLst>
              <a:ext uri="{FF2B5EF4-FFF2-40B4-BE49-F238E27FC236}">
                <a16:creationId xmlns:a16="http://schemas.microsoft.com/office/drawing/2014/main" id="{FB5FE80E-1494-562C-FEB9-8464E89FD046}"/>
              </a:ext>
            </a:extLst>
          </p:cNvPr>
          <p:cNvSpPr>
            <a:spLocks noGrp="1"/>
          </p:cNvSpPr>
          <p:nvPr>
            <p:ph type="sldNum" idx="12"/>
          </p:nvPr>
        </p:nvSpPr>
        <p:spPr>
          <a:xfrm>
            <a:off x="8741664" y="6343650"/>
            <a:ext cx="331927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srgbClr val="888888"/>
                </a:solidFill>
                <a:effectLst/>
                <a:uLnTx/>
                <a:uFillTx/>
                <a:latin typeface="Aptos" panose="020B0004020202020204" pitchFamily="34" charset="0"/>
                <a:sym typeface="Arial Narrow"/>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srgbClr val="888888"/>
              </a:solidFill>
              <a:effectLst/>
              <a:uLnTx/>
              <a:uFillTx/>
              <a:latin typeface="Aptos" panose="020B0004020202020204" pitchFamily="34" charset="0"/>
              <a:sym typeface="Arial Narrow"/>
            </a:endParaRPr>
          </a:p>
        </p:txBody>
      </p:sp>
      <p:sp>
        <p:nvSpPr>
          <p:cNvPr id="7" name="Rectangle 6">
            <a:extLst>
              <a:ext uri="{FF2B5EF4-FFF2-40B4-BE49-F238E27FC236}">
                <a16:creationId xmlns:a16="http://schemas.microsoft.com/office/drawing/2014/main" id="{319352FE-E800-315A-BB22-89144A30BC18}"/>
              </a:ext>
            </a:extLst>
          </p:cNvPr>
          <p:cNvSpPr/>
          <p:nvPr/>
        </p:nvSpPr>
        <p:spPr>
          <a:xfrm>
            <a:off x="260603" y="1772575"/>
            <a:ext cx="11670791" cy="4616449"/>
          </a:xfrm>
          <a:prstGeom prst="rect">
            <a:avLst/>
          </a:prstGeom>
          <a:solidFill>
            <a:srgbClr val="FDB813">
              <a:lumMod val="40000"/>
              <a:lumOff val="60000"/>
            </a:srgbClr>
          </a:solidFill>
          <a:ln w="12700" cap="flat" cmpd="sng" algn="ctr">
            <a:noFill/>
            <a:prstDash val="solid"/>
            <a:miter lim="800000"/>
          </a:ln>
          <a:effectLst/>
        </p:spPr>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003057"/>
                </a:solidFill>
                <a:effectLst/>
                <a:uLnTx/>
                <a:uFillTx/>
                <a:latin typeface="Aptos" panose="020B0004020202020204" pitchFamily="34" charset="0"/>
                <a:ea typeface="+mn-ea"/>
                <a:cs typeface="+mn-cs"/>
              </a:rPr>
              <a:t>FACILITATOR NOTE: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prstClr val="black"/>
                </a:solidFill>
                <a:effectLst/>
                <a:uLnTx/>
                <a:uFillTx/>
                <a:latin typeface="Aptos" panose="020B0004020202020204" pitchFamily="34" charset="0"/>
                <a:ea typeface="+mn-ea"/>
                <a:cs typeface="+mn-cs"/>
              </a:rPr>
              <a:t>Add the title of prioritized resource equity #3 to the placeholder above.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ptos" panose="020B0004020202020204" pitchFamily="34" charset="0"/>
                <a:ea typeface="+mn-ea"/>
                <a:cs typeface="+mn-cs"/>
              </a:rPr>
              <a:t>Then, delete this facilitator note.</a:t>
            </a:r>
          </a:p>
        </p:txBody>
      </p:sp>
      <p:sp>
        <p:nvSpPr>
          <p:cNvPr id="9" name="TextBox 8">
            <a:extLst>
              <a:ext uri="{FF2B5EF4-FFF2-40B4-BE49-F238E27FC236}">
                <a16:creationId xmlns:a16="http://schemas.microsoft.com/office/drawing/2014/main" id="{B5DC1568-453C-92CC-AD85-A4778AC2A6EC}"/>
              </a:ext>
            </a:extLst>
          </p:cNvPr>
          <p:cNvSpPr txBox="1"/>
          <p:nvPr/>
        </p:nvSpPr>
        <p:spPr>
          <a:xfrm>
            <a:off x="332232" y="805994"/>
            <a:ext cx="1152753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7921D"/>
                </a:solidFill>
                <a:effectLst/>
                <a:uLnTx/>
                <a:uFillTx/>
                <a:latin typeface="Aptos" panose="020B0004020202020204" pitchFamily="34" charset="0"/>
                <a:ea typeface="+mn-ea"/>
                <a:cs typeface="+mn-cs"/>
              </a:rPr>
              <a:t>Priority Resource Inequity #1: </a:t>
            </a:r>
            <a:r>
              <a:rPr kumimoji="0" lang="en-US" sz="4400" b="1" i="0" u="none" strike="noStrike" kern="1200" cap="none" spc="0" normalizeH="0" baseline="0" noProof="0">
                <a:ln>
                  <a:noFill/>
                </a:ln>
                <a:solidFill>
                  <a:srgbClr val="F7921D"/>
                </a:solidFill>
                <a:effectLst/>
                <a:highlight>
                  <a:srgbClr val="FEE3A1"/>
                </a:highlight>
                <a:uLnTx/>
                <a:uFillTx/>
                <a:latin typeface="Aptos" panose="020B0004020202020204" pitchFamily="34" charset="0"/>
                <a:ea typeface="+mn-ea"/>
                <a:cs typeface="+mn-cs"/>
              </a:rPr>
              <a:t>[ADD HERE]</a:t>
            </a:r>
            <a:endParaRPr kumimoji="0" lang="en-US" sz="4400" b="0" i="0" u="none" strike="noStrike" kern="1200" cap="none" spc="0" normalizeH="0" baseline="0" noProof="0">
              <a:ln>
                <a:noFill/>
              </a:ln>
              <a:solidFill>
                <a:srgbClr val="F7921D"/>
              </a:solidFill>
              <a:effectLst/>
              <a:highlight>
                <a:srgbClr val="FEE3A1"/>
              </a:highligh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1937772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a:extLst>
            <a:ext uri="{FF2B5EF4-FFF2-40B4-BE49-F238E27FC236}">
              <a16:creationId xmlns:a16="http://schemas.microsoft.com/office/drawing/2014/main" id="{2190C4A6-154A-B4CC-39F1-D3381DF91281}"/>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B813A707-93EC-42F4-E985-6FC47F7B40A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4" name="think-cell data - do not delete" hidden="1">
                        <a:extLst>
                          <a:ext uri="{FF2B5EF4-FFF2-40B4-BE49-F238E27FC236}">
                            <a16:creationId xmlns:a16="http://schemas.microsoft.com/office/drawing/2014/main" id="{B813A707-93EC-42F4-E985-6FC47F7B40A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C8CAD87E-B79B-CA54-0395-8E5A345D8589}"/>
              </a:ext>
            </a:extLst>
          </p:cNvPr>
          <p:cNvSpPr/>
          <p:nvPr/>
        </p:nvSpPr>
        <p:spPr>
          <a:xfrm>
            <a:off x="-4" y="0"/>
            <a:ext cx="12192003" cy="1313732"/>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3197B588-3410-CEE9-3914-DC246B5090CA}"/>
              </a:ext>
            </a:extLst>
          </p:cNvPr>
          <p:cNvSpPr>
            <a:spLocks noGrp="1"/>
          </p:cNvSpPr>
          <p:nvPr>
            <p:ph type="title"/>
          </p:nvPr>
        </p:nvSpPr>
        <p:spPr>
          <a:xfrm>
            <a:off x="838200" y="365125"/>
            <a:ext cx="10515600" cy="806129"/>
          </a:xfrm>
        </p:spPr>
        <p:txBody>
          <a:bodyPr vert="horz">
            <a:noAutofit/>
          </a:bodyPr>
          <a:lstStyle/>
          <a:p>
            <a:r>
              <a:rPr lang="en-US" sz="3600" b="1"/>
              <a:t>[Facilitator: placeholder for data and </a:t>
            </a:r>
            <a:br>
              <a:rPr lang="en-US" sz="3600" b="1"/>
            </a:br>
            <a:r>
              <a:rPr lang="en-US" sz="3600" b="1"/>
              <a:t>discussion/action slides]</a:t>
            </a:r>
          </a:p>
        </p:txBody>
      </p:sp>
      <p:sp>
        <p:nvSpPr>
          <p:cNvPr id="6" name="Content Placeholder 5">
            <a:extLst>
              <a:ext uri="{FF2B5EF4-FFF2-40B4-BE49-F238E27FC236}">
                <a16:creationId xmlns:a16="http://schemas.microsoft.com/office/drawing/2014/main" id="{C80A12FE-558A-79F7-ACFD-6C7D29575C71}"/>
              </a:ext>
            </a:extLst>
          </p:cNvPr>
          <p:cNvSpPr>
            <a:spLocks noGrp="1"/>
          </p:cNvSpPr>
          <p:nvPr>
            <p:ph idx="1"/>
          </p:nvPr>
        </p:nvSpPr>
        <p:spPr>
          <a:xfrm>
            <a:off x="838200" y="2187574"/>
            <a:ext cx="10515600" cy="4351338"/>
          </a:xfrm>
        </p:spPr>
        <p:txBody>
          <a:bodyPr vert="horz" lIns="91440" tIns="45720" rIns="91440" bIns="45720" rtlCol="0" anchor="t">
            <a:noAutofit/>
          </a:bodyPr>
          <a:lstStyle/>
          <a:p>
            <a:pPr marL="0" indent="0">
              <a:buNone/>
            </a:pPr>
            <a:r>
              <a:rPr lang="en-US">
                <a:cs typeface="Arial"/>
              </a:rPr>
              <a:t>Insert the following slides</a:t>
            </a:r>
            <a:r>
              <a:rPr lang="en-US">
                <a:solidFill>
                  <a:srgbClr val="FF0000"/>
                </a:solidFill>
                <a:cs typeface="Arial"/>
              </a:rPr>
              <a:t> </a:t>
            </a:r>
            <a:r>
              <a:rPr lang="en-US">
                <a:cs typeface="Arial"/>
              </a:rPr>
              <a:t>into this spot in the deck:</a:t>
            </a:r>
          </a:p>
          <a:p>
            <a:pPr marL="514350" indent="-514350">
              <a:buFontTx/>
              <a:buAutoNum type="arabicPeriod"/>
            </a:pPr>
            <a:r>
              <a:rPr lang="en-US">
                <a:cs typeface="Arial" panose="020B0604020202020204" pitchFamily="34" charset="0"/>
              </a:rPr>
              <a:t>Your school’s data for prioritized resource inequity #1</a:t>
            </a:r>
          </a:p>
          <a:p>
            <a:pPr marL="514350" indent="-514350">
              <a:buFontTx/>
              <a:buAutoNum type="arabicPeriod"/>
            </a:pPr>
            <a:r>
              <a:rPr lang="en-US">
                <a:cs typeface="Arial"/>
              </a:rPr>
              <a:t>The discussion/actions slide for that same resource inequity (from the PREWORK: Before Meeting 4 section)</a:t>
            </a:r>
          </a:p>
          <a:p>
            <a:pPr marL="0" indent="0">
              <a:buNone/>
            </a:pPr>
            <a:endParaRPr lang="en-US">
              <a:cs typeface="Arial" panose="020B0604020202020204" pitchFamily="34" charset="0"/>
            </a:endParaRPr>
          </a:p>
          <a:p>
            <a:pPr marL="0" indent="0">
              <a:buNone/>
            </a:pPr>
            <a:r>
              <a:rPr lang="en-US">
                <a:cs typeface="Arial"/>
              </a:rPr>
              <a:t>Then, delete this placeholder slide.</a:t>
            </a:r>
          </a:p>
        </p:txBody>
      </p:sp>
      <p:sp>
        <p:nvSpPr>
          <p:cNvPr id="3" name="Slide Number Placeholder 2">
            <a:extLst>
              <a:ext uri="{FF2B5EF4-FFF2-40B4-BE49-F238E27FC236}">
                <a16:creationId xmlns:a16="http://schemas.microsoft.com/office/drawing/2014/main" id="{5CAA9D8E-8242-655B-D847-F32C2C3C74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1311128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01172C"/>
        </a:solidFill>
        <a:effectLst/>
      </p:bgPr>
    </p:bg>
    <p:spTree>
      <p:nvGrpSpPr>
        <p:cNvPr id="1" name="">
          <a:extLst>
            <a:ext uri="{FF2B5EF4-FFF2-40B4-BE49-F238E27FC236}">
              <a16:creationId xmlns:a16="http://schemas.microsoft.com/office/drawing/2014/main" id="{B6ED3E9C-E5CD-A0D4-A1A5-EC9C545CAADA}"/>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13AC4C0-1D65-BA55-5FB6-63823FE7067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4" progId="TCLayout.ActiveDocument.1">
                  <p:embed/>
                </p:oleObj>
              </mc:Choice>
              <mc:Fallback>
                <p:oleObj name="think-cell Slide" r:id="rId3" imgW="484" imgH="484" progId="TCLayout.ActiveDocument.1">
                  <p:embed/>
                  <p:pic>
                    <p:nvPicPr>
                      <p:cNvPr id="4" name="think-cell data - do not delete" hidden="1">
                        <a:extLst>
                          <a:ext uri="{FF2B5EF4-FFF2-40B4-BE49-F238E27FC236}">
                            <a16:creationId xmlns:a16="http://schemas.microsoft.com/office/drawing/2014/main" id="{613AC4C0-1D65-BA55-5FB6-63823FE706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074E4C36-1C5E-D12A-4D02-DF48531CCB65}"/>
              </a:ext>
            </a:extLst>
          </p:cNvPr>
          <p:cNvPicPr>
            <a:picLocks noGrp="1" noRot="1" noMove="1" noResize="1" noEditPoints="1" noAdjustHandles="1" noChangeArrowheads="1" noChangeShapeType="1" noCrop="1"/>
          </p:cNvPicPr>
          <p:nvPr/>
        </p:nvPicPr>
        <p:blipFill>
          <a:blip r:embed="rId5"/>
          <a:srcRect t="12237" b="31499"/>
          <a:stretch/>
        </p:blipFill>
        <p:spPr>
          <a:xfrm>
            <a:off x="0" y="0"/>
            <a:ext cx="12188952" cy="6858000"/>
          </a:xfrm>
          <a:prstGeom prst="rect">
            <a:avLst/>
          </a:prstGeom>
        </p:spPr>
      </p:pic>
      <p:sp>
        <p:nvSpPr>
          <p:cNvPr id="5" name="Slide Number Placeholder 2">
            <a:extLst>
              <a:ext uri="{FF2B5EF4-FFF2-40B4-BE49-F238E27FC236}">
                <a16:creationId xmlns:a16="http://schemas.microsoft.com/office/drawing/2014/main" id="{F3879055-E2BE-2825-D7F9-875FC68FB232}"/>
              </a:ext>
            </a:extLst>
          </p:cNvPr>
          <p:cNvSpPr>
            <a:spLocks noGrp="1"/>
          </p:cNvSpPr>
          <p:nvPr>
            <p:ph type="sldNum" idx="12"/>
          </p:nvPr>
        </p:nvSpPr>
        <p:spPr>
          <a:xfrm>
            <a:off x="8741664" y="6343650"/>
            <a:ext cx="331927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srgbClr val="888888"/>
                </a:solidFill>
                <a:effectLst/>
                <a:uLnTx/>
                <a:uFillTx/>
                <a:latin typeface="Aptos" panose="020B0004020202020204" pitchFamily="34" charset="0"/>
                <a:sym typeface="Arial Narrow"/>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srgbClr val="888888"/>
              </a:solidFill>
              <a:effectLst/>
              <a:uLnTx/>
              <a:uFillTx/>
              <a:latin typeface="Aptos" panose="020B0004020202020204" pitchFamily="34" charset="0"/>
              <a:sym typeface="Arial Narrow"/>
            </a:endParaRPr>
          </a:p>
        </p:txBody>
      </p:sp>
      <p:sp>
        <p:nvSpPr>
          <p:cNvPr id="7" name="Rectangle 6">
            <a:extLst>
              <a:ext uri="{FF2B5EF4-FFF2-40B4-BE49-F238E27FC236}">
                <a16:creationId xmlns:a16="http://schemas.microsoft.com/office/drawing/2014/main" id="{9F659F36-03EE-7C59-61B4-E1ADBD3C6175}"/>
              </a:ext>
            </a:extLst>
          </p:cNvPr>
          <p:cNvSpPr/>
          <p:nvPr/>
        </p:nvSpPr>
        <p:spPr>
          <a:xfrm>
            <a:off x="260603" y="1772575"/>
            <a:ext cx="11670791" cy="4616449"/>
          </a:xfrm>
          <a:prstGeom prst="rect">
            <a:avLst/>
          </a:prstGeom>
          <a:solidFill>
            <a:srgbClr val="FDB813">
              <a:lumMod val="40000"/>
              <a:lumOff val="60000"/>
            </a:srgbClr>
          </a:solidFill>
          <a:ln w="12700" cap="flat" cmpd="sng" algn="ctr">
            <a:noFill/>
            <a:prstDash val="solid"/>
            <a:miter lim="800000"/>
          </a:ln>
          <a:effectLst/>
        </p:spPr>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003057"/>
                </a:solidFill>
                <a:effectLst/>
                <a:uLnTx/>
                <a:uFillTx/>
                <a:latin typeface="Aptos" panose="020B0004020202020204" pitchFamily="34" charset="0"/>
                <a:ea typeface="+mn-ea"/>
                <a:cs typeface="+mn-cs"/>
              </a:rPr>
              <a:t>FACILITATOR NOTE: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prstClr val="black"/>
                </a:solidFill>
                <a:effectLst/>
                <a:uLnTx/>
                <a:uFillTx/>
                <a:latin typeface="Aptos" panose="020B0004020202020204" pitchFamily="34" charset="0"/>
                <a:ea typeface="+mn-ea"/>
                <a:cs typeface="+mn-cs"/>
              </a:rPr>
              <a:t>Add the title of prioritized resource equity #3 to the placeholder above.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ptos" panose="020B0004020202020204" pitchFamily="34" charset="0"/>
                <a:ea typeface="+mn-ea"/>
                <a:cs typeface="+mn-cs"/>
              </a:rPr>
              <a:t>Then, delete this facilitator note.</a:t>
            </a:r>
          </a:p>
        </p:txBody>
      </p:sp>
      <p:sp>
        <p:nvSpPr>
          <p:cNvPr id="9" name="TextBox 8">
            <a:extLst>
              <a:ext uri="{FF2B5EF4-FFF2-40B4-BE49-F238E27FC236}">
                <a16:creationId xmlns:a16="http://schemas.microsoft.com/office/drawing/2014/main" id="{A19CED39-CE63-23E3-D870-2280E1386155}"/>
              </a:ext>
            </a:extLst>
          </p:cNvPr>
          <p:cNvSpPr txBox="1"/>
          <p:nvPr/>
        </p:nvSpPr>
        <p:spPr>
          <a:xfrm>
            <a:off x="332232" y="805994"/>
            <a:ext cx="1152753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7921D"/>
                </a:solidFill>
                <a:effectLst/>
                <a:uLnTx/>
                <a:uFillTx/>
                <a:latin typeface="Aptos" panose="020B0004020202020204" pitchFamily="34" charset="0"/>
                <a:ea typeface="+mn-ea"/>
                <a:cs typeface="+mn-cs"/>
              </a:rPr>
              <a:t>Priority Resource Inequity #2: </a:t>
            </a:r>
            <a:r>
              <a:rPr kumimoji="0" lang="en-US" sz="4400" b="1" i="0" u="none" strike="noStrike" kern="1200" cap="none" spc="0" normalizeH="0" baseline="0" noProof="0">
                <a:ln>
                  <a:noFill/>
                </a:ln>
                <a:solidFill>
                  <a:srgbClr val="F7921D"/>
                </a:solidFill>
                <a:effectLst/>
                <a:highlight>
                  <a:srgbClr val="FEE3A1"/>
                </a:highlight>
                <a:uLnTx/>
                <a:uFillTx/>
                <a:latin typeface="Aptos" panose="020B0004020202020204" pitchFamily="34" charset="0"/>
                <a:ea typeface="+mn-ea"/>
                <a:cs typeface="+mn-cs"/>
              </a:rPr>
              <a:t>[ADD HERE]</a:t>
            </a:r>
            <a:endParaRPr kumimoji="0" lang="en-US" sz="4400" b="0" i="0" u="none" strike="noStrike" kern="1200" cap="none" spc="0" normalizeH="0" baseline="0" noProof="0">
              <a:ln>
                <a:noFill/>
              </a:ln>
              <a:solidFill>
                <a:srgbClr val="F7921D"/>
              </a:solidFill>
              <a:effectLst/>
              <a:highlight>
                <a:srgbClr val="FEE3A1"/>
              </a:highligh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4054330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a:extLst>
            <a:ext uri="{FF2B5EF4-FFF2-40B4-BE49-F238E27FC236}">
              <a16:creationId xmlns:a16="http://schemas.microsoft.com/office/drawing/2014/main" id="{D503DF30-7CB6-F792-E1D1-8FC4939677EB}"/>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4846970-EB93-68DF-44FC-730B1499057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4" name="think-cell data - do not delete" hidden="1">
                        <a:extLst>
                          <a:ext uri="{FF2B5EF4-FFF2-40B4-BE49-F238E27FC236}">
                            <a16:creationId xmlns:a16="http://schemas.microsoft.com/office/drawing/2014/main" id="{E4846970-EB93-68DF-44FC-730B149905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07288A53-362D-FC3F-EBBC-E1FC1AC7016C}"/>
              </a:ext>
            </a:extLst>
          </p:cNvPr>
          <p:cNvSpPr>
            <a:spLocks noGrp="1"/>
          </p:cNvSpPr>
          <p:nvPr>
            <p:ph idx="1"/>
          </p:nvPr>
        </p:nvSpPr>
        <p:spPr>
          <a:xfrm>
            <a:off x="838200" y="2187574"/>
            <a:ext cx="10515600" cy="4351338"/>
          </a:xfrm>
        </p:spPr>
        <p:txBody>
          <a:bodyPr vert="horz" lIns="91440" tIns="45720" rIns="91440" bIns="45720" rtlCol="0" anchor="t">
            <a:noAutofit/>
          </a:bodyPr>
          <a:lstStyle/>
          <a:p>
            <a:pPr marL="0" indent="0">
              <a:buNone/>
            </a:pPr>
            <a:r>
              <a:rPr lang="en-US">
                <a:cs typeface="Arial"/>
              </a:rPr>
              <a:t>Insert the following slides</a:t>
            </a:r>
            <a:r>
              <a:rPr lang="en-US">
                <a:solidFill>
                  <a:srgbClr val="FF0000"/>
                </a:solidFill>
                <a:cs typeface="Arial"/>
              </a:rPr>
              <a:t> </a:t>
            </a:r>
            <a:r>
              <a:rPr lang="en-US">
                <a:cs typeface="Arial"/>
              </a:rPr>
              <a:t>into this spot in the deck:</a:t>
            </a:r>
          </a:p>
          <a:p>
            <a:pPr marL="514350" indent="-514350">
              <a:buFontTx/>
              <a:buAutoNum type="arabicPeriod"/>
            </a:pPr>
            <a:r>
              <a:rPr lang="en-US">
                <a:cs typeface="Arial" panose="020B0604020202020204" pitchFamily="34" charset="0"/>
              </a:rPr>
              <a:t>Your school’s data for prioritized resource inequity #2</a:t>
            </a:r>
          </a:p>
          <a:p>
            <a:pPr marL="514350" indent="-514350">
              <a:buFontTx/>
              <a:buAutoNum type="arabicPeriod"/>
            </a:pPr>
            <a:r>
              <a:rPr lang="en-US">
                <a:cs typeface="Arial"/>
              </a:rPr>
              <a:t>The discussion/actions slide for that same resource inequity (from the PREWORK: Before Meeting 4 section)</a:t>
            </a:r>
          </a:p>
          <a:p>
            <a:pPr marL="0" indent="0">
              <a:buNone/>
            </a:pPr>
            <a:endParaRPr lang="en-US">
              <a:cs typeface="Arial" panose="020B0604020202020204" pitchFamily="34" charset="0"/>
            </a:endParaRPr>
          </a:p>
          <a:p>
            <a:pPr marL="0" indent="0">
              <a:buNone/>
            </a:pPr>
            <a:r>
              <a:rPr lang="en-US">
                <a:cs typeface="Arial"/>
              </a:rPr>
              <a:t>Then, delete this placeholder slide.</a:t>
            </a:r>
          </a:p>
        </p:txBody>
      </p:sp>
      <p:sp>
        <p:nvSpPr>
          <p:cNvPr id="3" name="Slide Number Placeholder 2">
            <a:extLst>
              <a:ext uri="{FF2B5EF4-FFF2-40B4-BE49-F238E27FC236}">
                <a16:creationId xmlns:a16="http://schemas.microsoft.com/office/drawing/2014/main" id="{A1219425-5955-3064-9A28-9B28BEB557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8" name="Rectangle 7">
            <a:extLst>
              <a:ext uri="{FF2B5EF4-FFF2-40B4-BE49-F238E27FC236}">
                <a16:creationId xmlns:a16="http://schemas.microsoft.com/office/drawing/2014/main" id="{C3752685-1318-F959-BAAC-89AE267CA7B8}"/>
              </a:ext>
            </a:extLst>
          </p:cNvPr>
          <p:cNvSpPr/>
          <p:nvPr/>
        </p:nvSpPr>
        <p:spPr>
          <a:xfrm>
            <a:off x="-4" y="0"/>
            <a:ext cx="12192003" cy="1313732"/>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4">
            <a:extLst>
              <a:ext uri="{FF2B5EF4-FFF2-40B4-BE49-F238E27FC236}">
                <a16:creationId xmlns:a16="http://schemas.microsoft.com/office/drawing/2014/main" id="{680676DC-D0A7-90F7-0A29-1F2C53E9DEB7}"/>
              </a:ext>
            </a:extLst>
          </p:cNvPr>
          <p:cNvSpPr>
            <a:spLocks noGrp="1"/>
          </p:cNvSpPr>
          <p:nvPr>
            <p:ph type="title"/>
          </p:nvPr>
        </p:nvSpPr>
        <p:spPr>
          <a:xfrm>
            <a:off x="838200" y="365125"/>
            <a:ext cx="10515600" cy="806129"/>
          </a:xfrm>
        </p:spPr>
        <p:txBody>
          <a:bodyPr vert="horz">
            <a:noAutofit/>
          </a:bodyPr>
          <a:lstStyle/>
          <a:p>
            <a:r>
              <a:rPr lang="en-US" sz="3600" b="1"/>
              <a:t>[Facilitator: placeholder for data and </a:t>
            </a:r>
            <a:br>
              <a:rPr lang="en-US" sz="3600" b="1"/>
            </a:br>
            <a:r>
              <a:rPr lang="en-US" sz="3600" b="1"/>
              <a:t>discussion/action slides]</a:t>
            </a:r>
          </a:p>
        </p:txBody>
      </p:sp>
    </p:spTree>
    <p:extLst>
      <p:ext uri="{BB962C8B-B14F-4D97-AF65-F5344CB8AC3E}">
        <p14:creationId xmlns:p14="http://schemas.microsoft.com/office/powerpoint/2010/main" val="346505862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01172C"/>
        </a:solidFill>
        <a:effectLst/>
      </p:bgPr>
    </p:bg>
    <p:spTree>
      <p:nvGrpSpPr>
        <p:cNvPr id="1" name="">
          <a:extLst>
            <a:ext uri="{FF2B5EF4-FFF2-40B4-BE49-F238E27FC236}">
              <a16:creationId xmlns:a16="http://schemas.microsoft.com/office/drawing/2014/main" id="{3E1108E0-1C36-01F8-A204-DBD4F2C4B45A}"/>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DC8AD60-DBFD-10C4-BD7C-92244EE2C87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think-cell data - do not delete" hidden="1">
                        <a:extLst>
                          <a:ext uri="{FF2B5EF4-FFF2-40B4-BE49-F238E27FC236}">
                            <a16:creationId xmlns:a16="http://schemas.microsoft.com/office/drawing/2014/main" id="{6DC8AD60-DBFD-10C4-BD7C-92244EE2C87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8EF16D19-A628-93C0-718F-6558554F3E77}"/>
              </a:ext>
            </a:extLst>
          </p:cNvPr>
          <p:cNvPicPr>
            <a:picLocks noGrp="1" noRot="1" noMove="1" noResize="1" noEditPoints="1" noAdjustHandles="1" noChangeArrowheads="1" noChangeShapeType="1" noCrop="1"/>
          </p:cNvPicPr>
          <p:nvPr/>
        </p:nvPicPr>
        <p:blipFill>
          <a:blip r:embed="rId6"/>
          <a:srcRect t="12237" b="31499"/>
          <a:stretch/>
        </p:blipFill>
        <p:spPr>
          <a:xfrm>
            <a:off x="0" y="0"/>
            <a:ext cx="12188952" cy="6858000"/>
          </a:xfrm>
          <a:prstGeom prst="rect">
            <a:avLst/>
          </a:prstGeom>
        </p:spPr>
      </p:pic>
      <p:sp>
        <p:nvSpPr>
          <p:cNvPr id="8" name="Title 1">
            <a:extLst>
              <a:ext uri="{FF2B5EF4-FFF2-40B4-BE49-F238E27FC236}">
                <a16:creationId xmlns:a16="http://schemas.microsoft.com/office/drawing/2014/main" id="{70BC330F-C7F3-C721-E3DB-3489B9717A2B}"/>
              </a:ext>
            </a:extLst>
          </p:cNvPr>
          <p:cNvSpPr txBox="1">
            <a:spLocks/>
          </p:cNvSpPr>
          <p:nvPr/>
        </p:nvSpPr>
        <p:spPr>
          <a:xfrm>
            <a:off x="3215280" y="1616682"/>
            <a:ext cx="5761440" cy="3624636"/>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800" b="1" i="0" u="none" strike="noStrike" kern="1200" cap="none" spc="0" normalizeH="0" baseline="0" noProof="0">
                <a:ln>
                  <a:noFill/>
                </a:ln>
                <a:solidFill>
                  <a:prstClr val="white"/>
                </a:solidFill>
                <a:effectLst/>
                <a:uLnTx/>
                <a:uFillTx/>
                <a:latin typeface="Aptos" panose="020B0004020202020204" pitchFamily="34" charset="0"/>
                <a:cs typeface="Arial"/>
                <a:sym typeface="Arial"/>
              </a:rPr>
              <a:t>Closing</a:t>
            </a:r>
          </a:p>
        </p:txBody>
      </p:sp>
      <p:sp>
        <p:nvSpPr>
          <p:cNvPr id="2" name="Slide Number Placeholder 1">
            <a:extLst>
              <a:ext uri="{FF2B5EF4-FFF2-40B4-BE49-F238E27FC236}">
                <a16:creationId xmlns:a16="http://schemas.microsoft.com/office/drawing/2014/main" id="{2389CBAC-2246-9FCA-C159-77D6C97CDA75}"/>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srgbClr val="888888"/>
                </a:solidFill>
                <a:effectLst/>
                <a:uLnTx/>
                <a:uFillTx/>
                <a:latin typeface="Arial Narrow"/>
                <a:sym typeface="Arial Narrow"/>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srgbClr val="888888"/>
              </a:solidFill>
              <a:effectLst/>
              <a:uLnTx/>
              <a:uFillTx/>
              <a:latin typeface="Arial Narrow"/>
              <a:sym typeface="Arial Narrow"/>
            </a:endParaRPr>
          </a:p>
        </p:txBody>
      </p:sp>
    </p:spTree>
    <p:extLst>
      <p:ext uri="{BB962C8B-B14F-4D97-AF65-F5344CB8AC3E}">
        <p14:creationId xmlns:p14="http://schemas.microsoft.com/office/powerpoint/2010/main" val="51438508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631B5-C0D7-4394-65E8-2DBB2DA7889A}"/>
            </a:ext>
          </a:extLst>
        </p:cNvPr>
        <p:cNvGrpSpPr/>
        <p:nvPr/>
      </p:nvGrpSpPr>
      <p:grpSpPr>
        <a:xfrm>
          <a:off x="0" y="0"/>
          <a:ext cx="0" cy="0"/>
          <a:chOff x="0" y="0"/>
          <a:chExt cx="0" cy="0"/>
        </a:xfrm>
      </p:grpSpPr>
      <p:sp>
        <p:nvSpPr>
          <p:cNvPr id="35" name="Rectangle 34">
            <a:extLst>
              <a:ext uri="{FF2B5EF4-FFF2-40B4-BE49-F238E27FC236}">
                <a16:creationId xmlns:a16="http://schemas.microsoft.com/office/drawing/2014/main" id="{BE5AE7B8-0230-C2F8-635C-7B0B50278C5F}"/>
              </a:ext>
            </a:extLst>
          </p:cNvPr>
          <p:cNvSpPr/>
          <p:nvPr/>
        </p:nvSpPr>
        <p:spPr>
          <a:xfrm>
            <a:off x="-4" y="0"/>
            <a:ext cx="12192003" cy="1422046"/>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itle 2">
            <a:extLst>
              <a:ext uri="{FF2B5EF4-FFF2-40B4-BE49-F238E27FC236}">
                <a16:creationId xmlns:a16="http://schemas.microsoft.com/office/drawing/2014/main" id="{29F8BE79-53DF-59B5-106C-020AC66F09B0}"/>
              </a:ext>
            </a:extLst>
          </p:cNvPr>
          <p:cNvSpPr txBox="1">
            <a:spLocks/>
          </p:cNvSpPr>
          <p:nvPr/>
        </p:nvSpPr>
        <p:spPr>
          <a:xfrm>
            <a:off x="354773" y="45425"/>
            <a:ext cx="118372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a:ln>
                  <a:noFill/>
                </a:ln>
                <a:solidFill>
                  <a:prstClr val="white"/>
                </a:solidFill>
                <a:effectLst/>
                <a:uLnTx/>
                <a:uFillTx/>
                <a:latin typeface="Aptos" panose="020B0004020202020204" pitchFamily="34" charset="0"/>
                <a:ea typeface="+mj-ea"/>
                <a:cs typeface="+mj-cs"/>
              </a:rPr>
              <a:t>As we wrap up our discussion on these two resource inequities, let’s consider …</a:t>
            </a:r>
          </a:p>
        </p:txBody>
      </p:sp>
      <p:graphicFrame>
        <p:nvGraphicFramePr>
          <p:cNvPr id="3" name="think-cell data - do not delete" hidden="1">
            <a:extLst>
              <a:ext uri="{FF2B5EF4-FFF2-40B4-BE49-F238E27FC236}">
                <a16:creationId xmlns:a16="http://schemas.microsoft.com/office/drawing/2014/main" id="{12F4BF0E-5859-2B67-01D7-31E6A1397F5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3" name="think-cell data - do not delete" hidden="1">
                        <a:extLst>
                          <a:ext uri="{FF2B5EF4-FFF2-40B4-BE49-F238E27FC236}">
                            <a16:creationId xmlns:a16="http://schemas.microsoft.com/office/drawing/2014/main" id="{12F4BF0E-5859-2B67-01D7-31E6A1397F5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Slide Number Placeholder 6">
            <a:extLst>
              <a:ext uri="{FF2B5EF4-FFF2-40B4-BE49-F238E27FC236}">
                <a16:creationId xmlns:a16="http://schemas.microsoft.com/office/drawing/2014/main" id="{682D8E74-1371-9EC6-C228-500AA84EC4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4" name="Rectangle: Rounded Corners 3">
            <a:extLst>
              <a:ext uri="{FF2B5EF4-FFF2-40B4-BE49-F238E27FC236}">
                <a16:creationId xmlns:a16="http://schemas.microsoft.com/office/drawing/2014/main" id="{2DC95847-560F-9BD9-40C0-3E7A1613FEDA}"/>
              </a:ext>
            </a:extLst>
          </p:cNvPr>
          <p:cNvSpPr/>
          <p:nvPr/>
        </p:nvSpPr>
        <p:spPr>
          <a:xfrm>
            <a:off x="695352" y="2027704"/>
            <a:ext cx="3501637" cy="3695925"/>
          </a:xfrm>
          <a:prstGeom prst="roundRect">
            <a:avLst>
              <a:gd name="adj" fmla="val 7478"/>
            </a:avLst>
          </a:prstGeom>
          <a:solidFill>
            <a:schemeClr val="bg1">
              <a:lumMod val="95000"/>
            </a:schemeClr>
          </a:solidFill>
          <a:ln>
            <a:noFill/>
          </a:ln>
          <a:effectLst>
            <a:outerShdw blurRad="114300" dist="50800" dir="276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rPr>
              <a:t>What needs to happen </a:t>
            </a:r>
            <a:br>
              <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rPr>
            </a:br>
            <a:r>
              <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rPr>
              <a:t>to get the ball rolling </a:t>
            </a:r>
            <a:br>
              <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rPr>
            </a:br>
            <a:r>
              <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rPr>
              <a:t>on the ideas and actions we discussed?</a:t>
            </a:r>
          </a:p>
        </p:txBody>
      </p:sp>
      <p:grpSp>
        <p:nvGrpSpPr>
          <p:cNvPr id="14" name="Group 13">
            <a:extLst>
              <a:ext uri="{FF2B5EF4-FFF2-40B4-BE49-F238E27FC236}">
                <a16:creationId xmlns:a16="http://schemas.microsoft.com/office/drawing/2014/main" id="{69C3BD8C-9016-67F4-FA24-0EE0DD04C73D}"/>
              </a:ext>
            </a:extLst>
          </p:cNvPr>
          <p:cNvGrpSpPr/>
          <p:nvPr/>
        </p:nvGrpSpPr>
        <p:grpSpPr>
          <a:xfrm>
            <a:off x="2138178" y="2371920"/>
            <a:ext cx="615985" cy="632965"/>
            <a:chOff x="590177" y="1767408"/>
            <a:chExt cx="615985" cy="632965"/>
          </a:xfrm>
        </p:grpSpPr>
        <p:pic>
          <p:nvPicPr>
            <p:cNvPr id="6" name="Picture 5">
              <a:extLst>
                <a:ext uri="{FF2B5EF4-FFF2-40B4-BE49-F238E27FC236}">
                  <a16:creationId xmlns:a16="http://schemas.microsoft.com/office/drawing/2014/main" id="{18CDD45A-8062-544C-E2A6-678C79DE50E0}"/>
                </a:ext>
              </a:extLst>
            </p:cNvPr>
            <p:cNvPicPr>
              <a:picLocks noChangeAspect="1"/>
            </p:cNvPicPr>
            <p:nvPr/>
          </p:nvPicPr>
          <p:blipFill>
            <a:blip r:embed="rId5"/>
            <a:stretch>
              <a:fillRect/>
            </a:stretch>
          </p:blipFill>
          <p:spPr>
            <a:xfrm>
              <a:off x="590177" y="1767408"/>
              <a:ext cx="615985" cy="632965"/>
            </a:xfrm>
            <a:prstGeom prst="rect">
              <a:avLst/>
            </a:prstGeom>
          </p:spPr>
        </p:pic>
        <p:sp>
          <p:nvSpPr>
            <p:cNvPr id="9" name="Rectangle 8">
              <a:extLst>
                <a:ext uri="{FF2B5EF4-FFF2-40B4-BE49-F238E27FC236}">
                  <a16:creationId xmlns:a16="http://schemas.microsoft.com/office/drawing/2014/main" id="{33620981-7437-E9F0-D43F-3B1DF2C29B8E}"/>
                </a:ext>
              </a:extLst>
            </p:cNvPr>
            <p:cNvSpPr/>
            <p:nvPr/>
          </p:nvSpPr>
          <p:spPr>
            <a:xfrm>
              <a:off x="778037" y="1988205"/>
              <a:ext cx="270244" cy="312201"/>
            </a:xfrm>
            <a:prstGeom prst="rect">
              <a:avLst/>
            </a:prstGeom>
            <a:noFill/>
          </p:spPr>
          <p:txBody>
            <a:bodyPr wrap="square" lIns="91440" tIns="45720" rIns="91440" bIns="45720">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400" b="1" i="0" u="none" strike="noStrike" kern="1200" cap="none" spc="0" normalizeH="0" baseline="0" noProof="0">
                  <a:ln w="1270">
                    <a:noFill/>
                    <a:prstDash val="solid"/>
                  </a:ln>
                  <a:solidFill>
                    <a:srgbClr val="FFFFFF"/>
                  </a:solidFill>
                  <a:effectLst>
                    <a:outerShdw blurRad="124841" dir="4468936" sx="106829" sy="106829" algn="tl" rotWithShape="0">
                      <a:prstClr val="black"/>
                    </a:outerShdw>
                  </a:effectLst>
                  <a:uLnTx/>
                  <a:uFillTx/>
                  <a:latin typeface="Aptos" panose="020B0004020202020204" pitchFamily="34" charset="0"/>
                  <a:ea typeface="+mn-ea"/>
                  <a:cs typeface="+mn-cs"/>
                </a:rPr>
                <a:t>1</a:t>
              </a:r>
            </a:p>
          </p:txBody>
        </p:sp>
      </p:grpSp>
      <p:sp>
        <p:nvSpPr>
          <p:cNvPr id="21" name="Rectangle: Rounded Corners 3">
            <a:extLst>
              <a:ext uri="{FF2B5EF4-FFF2-40B4-BE49-F238E27FC236}">
                <a16:creationId xmlns:a16="http://schemas.microsoft.com/office/drawing/2014/main" id="{56AEC23E-D4B5-1D4D-1506-5CB24E3ABC90}"/>
              </a:ext>
            </a:extLst>
          </p:cNvPr>
          <p:cNvSpPr/>
          <p:nvPr/>
        </p:nvSpPr>
        <p:spPr>
          <a:xfrm>
            <a:off x="4557841" y="2041235"/>
            <a:ext cx="3501637" cy="3695925"/>
          </a:xfrm>
          <a:prstGeom prst="roundRect">
            <a:avLst>
              <a:gd name="adj" fmla="val 7478"/>
            </a:avLst>
          </a:prstGeom>
          <a:solidFill>
            <a:schemeClr val="bg1">
              <a:lumMod val="95000"/>
            </a:schemeClr>
          </a:solidFill>
          <a:ln>
            <a:noFill/>
          </a:ln>
          <a:effectLst>
            <a:outerShdw blurRad="114300" dist="50800" dir="276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rPr>
              <a:t>Who will own </a:t>
            </a:r>
            <a:br>
              <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rPr>
            </a:br>
            <a:r>
              <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rPr>
              <a:t>the next step on these ideas and actions? </a:t>
            </a:r>
          </a:p>
        </p:txBody>
      </p:sp>
      <p:grpSp>
        <p:nvGrpSpPr>
          <p:cNvPr id="24" name="Group 23">
            <a:extLst>
              <a:ext uri="{FF2B5EF4-FFF2-40B4-BE49-F238E27FC236}">
                <a16:creationId xmlns:a16="http://schemas.microsoft.com/office/drawing/2014/main" id="{F26D01D2-7517-2456-3FCF-1EDA601AFC30}"/>
              </a:ext>
            </a:extLst>
          </p:cNvPr>
          <p:cNvGrpSpPr/>
          <p:nvPr/>
        </p:nvGrpSpPr>
        <p:grpSpPr>
          <a:xfrm>
            <a:off x="6000666" y="2352004"/>
            <a:ext cx="615985" cy="632965"/>
            <a:chOff x="590177" y="1767408"/>
            <a:chExt cx="615985" cy="632965"/>
          </a:xfrm>
        </p:grpSpPr>
        <p:pic>
          <p:nvPicPr>
            <p:cNvPr id="25" name="Picture 24">
              <a:extLst>
                <a:ext uri="{FF2B5EF4-FFF2-40B4-BE49-F238E27FC236}">
                  <a16:creationId xmlns:a16="http://schemas.microsoft.com/office/drawing/2014/main" id="{5C543ED3-A010-E655-D908-55FF22B76753}"/>
                </a:ext>
              </a:extLst>
            </p:cNvPr>
            <p:cNvPicPr>
              <a:picLocks noChangeAspect="1"/>
            </p:cNvPicPr>
            <p:nvPr/>
          </p:nvPicPr>
          <p:blipFill>
            <a:blip r:embed="rId5"/>
            <a:stretch>
              <a:fillRect/>
            </a:stretch>
          </p:blipFill>
          <p:spPr>
            <a:xfrm>
              <a:off x="590177" y="1767408"/>
              <a:ext cx="615985" cy="632965"/>
            </a:xfrm>
            <a:prstGeom prst="rect">
              <a:avLst/>
            </a:prstGeom>
          </p:spPr>
        </p:pic>
        <p:sp>
          <p:nvSpPr>
            <p:cNvPr id="26" name="Rectangle 25">
              <a:extLst>
                <a:ext uri="{FF2B5EF4-FFF2-40B4-BE49-F238E27FC236}">
                  <a16:creationId xmlns:a16="http://schemas.microsoft.com/office/drawing/2014/main" id="{5E706E75-1A7A-2DCC-CEFB-4B46D49F47ED}"/>
                </a:ext>
              </a:extLst>
            </p:cNvPr>
            <p:cNvSpPr/>
            <p:nvPr/>
          </p:nvSpPr>
          <p:spPr>
            <a:xfrm>
              <a:off x="778037" y="1988205"/>
              <a:ext cx="270244" cy="312201"/>
            </a:xfrm>
            <a:prstGeom prst="rect">
              <a:avLst/>
            </a:prstGeom>
            <a:noFill/>
          </p:spPr>
          <p:txBody>
            <a:bodyPr wrap="square" lIns="91440" tIns="45720" rIns="91440" bIns="45720">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400" b="1" i="0" u="none" strike="noStrike" kern="1200" cap="none" spc="0" normalizeH="0" baseline="0" noProof="0">
                  <a:ln w="1270">
                    <a:noFill/>
                    <a:prstDash val="solid"/>
                  </a:ln>
                  <a:solidFill>
                    <a:srgbClr val="FFFFFF"/>
                  </a:solidFill>
                  <a:effectLst>
                    <a:outerShdw blurRad="124841" dir="4468936" sx="106829" sy="106829" algn="tl" rotWithShape="0">
                      <a:prstClr val="black"/>
                    </a:outerShdw>
                  </a:effectLst>
                  <a:uLnTx/>
                  <a:uFillTx/>
                  <a:latin typeface="Aptos" panose="020B0004020202020204" pitchFamily="34" charset="0"/>
                  <a:ea typeface="+mn-ea"/>
                  <a:cs typeface="+mn-cs"/>
                </a:rPr>
                <a:t>2</a:t>
              </a:r>
            </a:p>
          </p:txBody>
        </p:sp>
      </p:grpSp>
      <p:sp>
        <p:nvSpPr>
          <p:cNvPr id="27" name="Rectangle: Rounded Corners 3">
            <a:extLst>
              <a:ext uri="{FF2B5EF4-FFF2-40B4-BE49-F238E27FC236}">
                <a16:creationId xmlns:a16="http://schemas.microsoft.com/office/drawing/2014/main" id="{7BA14010-AF3F-1DD6-089A-68C0CD7E9E88}"/>
              </a:ext>
            </a:extLst>
          </p:cNvPr>
          <p:cNvSpPr/>
          <p:nvPr/>
        </p:nvSpPr>
        <p:spPr>
          <a:xfrm>
            <a:off x="8377156" y="2027704"/>
            <a:ext cx="3501637" cy="3695925"/>
          </a:xfrm>
          <a:prstGeom prst="roundRect">
            <a:avLst>
              <a:gd name="adj" fmla="val 7478"/>
            </a:avLst>
          </a:prstGeom>
          <a:solidFill>
            <a:schemeClr val="bg1">
              <a:lumMod val="95000"/>
            </a:schemeClr>
          </a:solidFill>
          <a:ln>
            <a:noFill/>
          </a:ln>
          <a:effectLst>
            <a:outerShdw blurRad="114300" dist="50800" dir="276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rPr>
              <a:t>Do we have </a:t>
            </a:r>
            <a:br>
              <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rPr>
            </a:br>
            <a:r>
              <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rPr>
              <a:t>any outstanding questions?</a:t>
            </a:r>
          </a:p>
        </p:txBody>
      </p:sp>
      <p:grpSp>
        <p:nvGrpSpPr>
          <p:cNvPr id="28" name="Group 27">
            <a:extLst>
              <a:ext uri="{FF2B5EF4-FFF2-40B4-BE49-F238E27FC236}">
                <a16:creationId xmlns:a16="http://schemas.microsoft.com/office/drawing/2014/main" id="{0A9F9F50-5926-DF28-87DA-3E2445724775}"/>
              </a:ext>
            </a:extLst>
          </p:cNvPr>
          <p:cNvGrpSpPr/>
          <p:nvPr/>
        </p:nvGrpSpPr>
        <p:grpSpPr>
          <a:xfrm>
            <a:off x="9819981" y="2371919"/>
            <a:ext cx="615985" cy="632965"/>
            <a:chOff x="590177" y="1767408"/>
            <a:chExt cx="615985" cy="632965"/>
          </a:xfrm>
        </p:grpSpPr>
        <p:pic>
          <p:nvPicPr>
            <p:cNvPr id="29" name="Picture 28">
              <a:extLst>
                <a:ext uri="{FF2B5EF4-FFF2-40B4-BE49-F238E27FC236}">
                  <a16:creationId xmlns:a16="http://schemas.microsoft.com/office/drawing/2014/main" id="{4CB98730-03FA-5F3E-535B-CC834DE2C182}"/>
                </a:ext>
              </a:extLst>
            </p:cNvPr>
            <p:cNvPicPr>
              <a:picLocks noChangeAspect="1"/>
            </p:cNvPicPr>
            <p:nvPr/>
          </p:nvPicPr>
          <p:blipFill>
            <a:blip r:embed="rId5"/>
            <a:stretch>
              <a:fillRect/>
            </a:stretch>
          </p:blipFill>
          <p:spPr>
            <a:xfrm>
              <a:off x="590177" y="1767408"/>
              <a:ext cx="615985" cy="632965"/>
            </a:xfrm>
            <a:prstGeom prst="rect">
              <a:avLst/>
            </a:prstGeom>
          </p:spPr>
        </p:pic>
        <p:sp>
          <p:nvSpPr>
            <p:cNvPr id="30" name="Rectangle 29">
              <a:extLst>
                <a:ext uri="{FF2B5EF4-FFF2-40B4-BE49-F238E27FC236}">
                  <a16:creationId xmlns:a16="http://schemas.microsoft.com/office/drawing/2014/main" id="{7600ED73-9D9C-C2F7-75C8-7C9E102A9052}"/>
                </a:ext>
              </a:extLst>
            </p:cNvPr>
            <p:cNvSpPr/>
            <p:nvPr/>
          </p:nvSpPr>
          <p:spPr>
            <a:xfrm>
              <a:off x="778037" y="1988205"/>
              <a:ext cx="270244" cy="312201"/>
            </a:xfrm>
            <a:prstGeom prst="rect">
              <a:avLst/>
            </a:prstGeom>
            <a:noFill/>
          </p:spPr>
          <p:txBody>
            <a:bodyPr wrap="square" lIns="91440" tIns="45720" rIns="91440" bIns="45720">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400" b="1" i="0" u="none" strike="noStrike" kern="1200" cap="none" spc="0" normalizeH="0" baseline="0" noProof="0">
                  <a:ln w="1270">
                    <a:noFill/>
                    <a:prstDash val="solid"/>
                  </a:ln>
                  <a:solidFill>
                    <a:srgbClr val="FFFFFF"/>
                  </a:solidFill>
                  <a:effectLst>
                    <a:outerShdw blurRad="124841" dir="4468936" sx="106829" sy="106829" algn="tl" rotWithShape="0">
                      <a:prstClr val="black"/>
                    </a:outerShdw>
                  </a:effectLst>
                  <a:uLnTx/>
                  <a:uFillTx/>
                  <a:latin typeface="Aptos" panose="020B0004020202020204" pitchFamily="34" charset="0"/>
                  <a:ea typeface="+mn-ea"/>
                  <a:cs typeface="+mn-cs"/>
                </a:rPr>
                <a:t>3</a:t>
              </a:r>
            </a:p>
          </p:txBody>
        </p:sp>
      </p:grpSp>
    </p:spTree>
    <p:extLst>
      <p:ext uri="{BB962C8B-B14F-4D97-AF65-F5344CB8AC3E}">
        <p14:creationId xmlns:p14="http://schemas.microsoft.com/office/powerpoint/2010/main" val="352148418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AB22-4402-D80B-31DE-51A23973CFF0}"/>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4412B53-C134-3CF5-16C8-D7D28D6F7E5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3" name="think-cell data - do not delete" hidden="1">
                        <a:extLst>
                          <a:ext uri="{FF2B5EF4-FFF2-40B4-BE49-F238E27FC236}">
                            <a16:creationId xmlns:a16="http://schemas.microsoft.com/office/drawing/2014/main" id="{14412B53-C134-3CF5-16C8-D7D28D6F7E5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84CE97BB-B6B6-D3A3-25FA-6AB6E8B794B5}"/>
              </a:ext>
            </a:extLst>
          </p:cNvPr>
          <p:cNvSpPr txBox="1"/>
          <p:nvPr/>
        </p:nvSpPr>
        <p:spPr>
          <a:xfrm>
            <a:off x="2613753" y="2048568"/>
            <a:ext cx="2093975" cy="1200329"/>
          </a:xfrm>
          <a:prstGeom prst="rect">
            <a:avLst/>
          </a:prstGeom>
          <a:solidFill>
            <a:schemeClr val="accent4">
              <a:lumMod val="20000"/>
              <a:lumOff val="80000"/>
            </a:schemeClr>
          </a:solidFill>
        </p:spPr>
        <p:txBody>
          <a:bodyPr wrap="square" lIns="182880" rIns="9144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Meetings 2 &amp;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Review and Prioritize Key Inequities</a:t>
            </a:r>
          </a:p>
        </p:txBody>
      </p:sp>
      <p:sp>
        <p:nvSpPr>
          <p:cNvPr id="56" name="TextBox 55">
            <a:extLst>
              <a:ext uri="{FF2B5EF4-FFF2-40B4-BE49-F238E27FC236}">
                <a16:creationId xmlns:a16="http://schemas.microsoft.com/office/drawing/2014/main" id="{334F846D-A4CD-6417-1FEF-25C1D645FEE1}"/>
              </a:ext>
            </a:extLst>
          </p:cNvPr>
          <p:cNvSpPr txBox="1"/>
          <p:nvPr/>
        </p:nvSpPr>
        <p:spPr>
          <a:xfrm>
            <a:off x="2612513" y="3293420"/>
            <a:ext cx="2091989" cy="2824174"/>
          </a:xfrm>
          <a:prstGeom prst="rect">
            <a:avLst/>
          </a:prstGeom>
          <a:noFill/>
          <a:ln w="28575">
            <a:solidFill>
              <a:schemeClr val="accent4">
                <a:lumMod val="20000"/>
                <a:lumOff val="80000"/>
              </a:schemeClr>
            </a:solidFill>
          </a:ln>
        </p:spPr>
        <p:txBody>
          <a:bodyPr wrap="square" lIns="182880" tIns="182880" rIns="91440" bIns="45720" rtlCol="0" anchor="t">
            <a:no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Explore 10 common resource inequities</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Discuss the degree to which each resource inequity might be occurring in our school</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Prioritize 3 inequities to assess further as a team</a:t>
            </a:r>
          </a:p>
        </p:txBody>
      </p:sp>
      <p:sp>
        <p:nvSpPr>
          <p:cNvPr id="5" name="TextBox 4">
            <a:extLst>
              <a:ext uri="{FF2B5EF4-FFF2-40B4-BE49-F238E27FC236}">
                <a16:creationId xmlns:a16="http://schemas.microsoft.com/office/drawing/2014/main" id="{F3FCDECF-2D82-76BB-551C-DF9EE494A1EC}"/>
              </a:ext>
            </a:extLst>
          </p:cNvPr>
          <p:cNvSpPr txBox="1"/>
          <p:nvPr/>
        </p:nvSpPr>
        <p:spPr>
          <a:xfrm>
            <a:off x="5050004" y="2047721"/>
            <a:ext cx="2091989" cy="1200329"/>
          </a:xfrm>
          <a:prstGeom prst="rect">
            <a:avLst/>
          </a:prstGeom>
          <a:solidFill>
            <a:schemeClr val="bg2">
              <a:lumMod val="20000"/>
              <a:lumOff val="80000"/>
            </a:schemeClr>
          </a:solidFill>
          <a:ln>
            <a:noFill/>
            <a:prstDash val="lgDash"/>
          </a:ln>
        </p:spPr>
        <p:txBody>
          <a:bodyPr wrap="square" lIns="182880" rIns="9144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Asynchronous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Data Collection</a:t>
            </a:r>
          </a:p>
        </p:txBody>
      </p:sp>
      <p:sp>
        <p:nvSpPr>
          <p:cNvPr id="57" name="TextBox 56">
            <a:extLst>
              <a:ext uri="{FF2B5EF4-FFF2-40B4-BE49-F238E27FC236}">
                <a16:creationId xmlns:a16="http://schemas.microsoft.com/office/drawing/2014/main" id="{B997E297-BF9B-A84D-A3DC-0E55C29F61AE}"/>
              </a:ext>
            </a:extLst>
          </p:cNvPr>
          <p:cNvSpPr txBox="1"/>
          <p:nvPr/>
        </p:nvSpPr>
        <p:spPr>
          <a:xfrm>
            <a:off x="5048516" y="3293421"/>
            <a:ext cx="2091989" cy="2824172"/>
          </a:xfrm>
          <a:prstGeom prst="rect">
            <a:avLst/>
          </a:prstGeom>
          <a:noFill/>
          <a:ln w="12700">
            <a:solidFill>
              <a:schemeClr val="bg2">
                <a:lumMod val="40000"/>
                <a:lumOff val="60000"/>
              </a:schemeClr>
            </a:solidFill>
            <a:prstDash val="lgDash"/>
          </a:ln>
        </p:spPr>
        <p:txBody>
          <a:bodyPr wrap="square" lIns="182880" tIns="182880" rIns="91440" bIns="45720" rtlCol="0" anchor="t">
            <a:no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Source relevant qualitative and quantitative data related to our priority resource inequities</a:t>
            </a:r>
          </a:p>
        </p:txBody>
      </p:sp>
      <p:sp>
        <p:nvSpPr>
          <p:cNvPr id="6" name="TextBox 5">
            <a:extLst>
              <a:ext uri="{FF2B5EF4-FFF2-40B4-BE49-F238E27FC236}">
                <a16:creationId xmlns:a16="http://schemas.microsoft.com/office/drawing/2014/main" id="{0D4FF109-878C-51FF-51F6-A778B88B9A23}"/>
              </a:ext>
            </a:extLst>
          </p:cNvPr>
          <p:cNvSpPr txBox="1"/>
          <p:nvPr/>
        </p:nvSpPr>
        <p:spPr>
          <a:xfrm>
            <a:off x="7484269" y="2048568"/>
            <a:ext cx="2093975" cy="1200329"/>
          </a:xfrm>
          <a:prstGeom prst="rect">
            <a:avLst/>
          </a:prstGeom>
          <a:solidFill>
            <a:schemeClr val="accent4">
              <a:lumMod val="20000"/>
              <a:lumOff val="80000"/>
            </a:schemeClr>
          </a:solidFill>
        </p:spPr>
        <p:txBody>
          <a:bodyPr wrap="square" lIns="182880" tIns="45720" rIns="91440" bIns="4572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Meetings 4 &amp; 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Meaning Making and Action Planning</a:t>
            </a:r>
          </a:p>
        </p:txBody>
      </p:sp>
      <p:sp>
        <p:nvSpPr>
          <p:cNvPr id="58" name="TextBox 57">
            <a:extLst>
              <a:ext uri="{FF2B5EF4-FFF2-40B4-BE49-F238E27FC236}">
                <a16:creationId xmlns:a16="http://schemas.microsoft.com/office/drawing/2014/main" id="{A5A54756-7FCE-D986-B99E-0FB76CB49AB1}"/>
              </a:ext>
            </a:extLst>
          </p:cNvPr>
          <p:cNvSpPr txBox="1"/>
          <p:nvPr/>
        </p:nvSpPr>
        <p:spPr>
          <a:xfrm>
            <a:off x="7484519" y="3293420"/>
            <a:ext cx="2091989" cy="2824172"/>
          </a:xfrm>
          <a:prstGeom prst="rect">
            <a:avLst/>
          </a:prstGeom>
          <a:solidFill>
            <a:schemeClr val="bg1"/>
          </a:solidFill>
          <a:ln w="28575">
            <a:solidFill>
              <a:schemeClr val="accent4">
                <a:lumMod val="20000"/>
                <a:lumOff val="80000"/>
              </a:schemeClr>
            </a:solidFill>
          </a:ln>
        </p:spPr>
        <p:txBody>
          <a:bodyPr wrap="square" lIns="182880" tIns="182880" rIns="91440" bIns="45720" rtlCol="0" anchor="t">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400" b="1" i="0" u="none" strike="noStrike" kern="1200" cap="none" spc="0" normalizeH="0" baseline="0" noProof="0">
                <a:ln>
                  <a:noFill/>
                </a:ln>
                <a:solidFill>
                  <a:prstClr val="black"/>
                </a:solidFill>
                <a:effectLst/>
                <a:uLnTx/>
                <a:uFillTx/>
                <a:latin typeface="Aptos" panose="020B0004020202020204" pitchFamily="34" charset="0"/>
                <a:ea typeface="+mn-ea"/>
                <a:cs typeface="+mn-cs"/>
              </a:rPr>
              <a:t>In the next meeting</a:t>
            </a: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a:t>
            </a:r>
          </a:p>
          <a:p>
            <a:pPr marL="102870" marR="0" lvl="0" indent="-10287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Dive into 1 priority resource inequity </a:t>
            </a:r>
            <a:b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b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with our own data</a:t>
            </a:r>
          </a:p>
          <a:p>
            <a:pPr marL="102870" marR="0" lvl="0" indent="-10287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Discuss trends and underlying factors</a:t>
            </a:r>
          </a:p>
          <a:p>
            <a:pPr marL="102870" marR="0" lvl="0" indent="-10287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Identify and align </a:t>
            </a:r>
            <a:b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b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on actions and </a:t>
            </a:r>
            <a:b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b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next steps</a:t>
            </a:r>
          </a:p>
        </p:txBody>
      </p:sp>
      <p:sp>
        <p:nvSpPr>
          <p:cNvPr id="8" name="Slide Number Placeholder 7">
            <a:extLst>
              <a:ext uri="{FF2B5EF4-FFF2-40B4-BE49-F238E27FC236}">
                <a16:creationId xmlns:a16="http://schemas.microsoft.com/office/drawing/2014/main" id="{08D04CDF-884D-0448-90E2-5B045F7234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20" name="Rectangle 19">
            <a:extLst>
              <a:ext uri="{FF2B5EF4-FFF2-40B4-BE49-F238E27FC236}">
                <a16:creationId xmlns:a16="http://schemas.microsoft.com/office/drawing/2014/main" id="{A84DD468-3B2C-3439-0BB3-A91AE7C08FCE}"/>
              </a:ext>
            </a:extLst>
          </p:cNvPr>
          <p:cNvSpPr/>
          <p:nvPr/>
        </p:nvSpPr>
        <p:spPr>
          <a:xfrm>
            <a:off x="9920522" y="3293421"/>
            <a:ext cx="2091989" cy="2824171"/>
          </a:xfrm>
          <a:prstGeom prst="rect">
            <a:avLst/>
          </a:prstGeom>
          <a:noFill/>
          <a:ln>
            <a:solidFill>
              <a:schemeClr val="bg2">
                <a:lumMod val="40000"/>
                <a:lumOff val="6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lIns="182880" tIns="182880" rIns="91440" bIns="45720" rtlCol="0" anchor="t" anchorCtr="0"/>
          <a:lstStyle/>
          <a:p>
            <a:pPr marL="0" marR="0" lvl="0" indent="0" algn="l" defTabSz="844550" rtl="0" eaLnBrk="1" fontAlgn="auto" latinLnBrk="0" hangingPunct="1">
              <a:lnSpc>
                <a:spcPct val="90000"/>
              </a:lnSpc>
              <a:spcBef>
                <a:spcPct val="0"/>
              </a:spcBef>
              <a:spcAft>
                <a:spcPts val="1800"/>
              </a:spcAft>
              <a:buClrTx/>
              <a:buSzTx/>
              <a:buFontTx/>
              <a:buNone/>
              <a:tabLst/>
              <a:defRPr/>
            </a:pP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Work together to implement action steps and measure success</a:t>
            </a:r>
          </a:p>
          <a:p>
            <a:pPr marL="0" marR="0" lvl="0" indent="0" algn="l" defTabSz="844550" rtl="0" eaLnBrk="1" fontAlgn="auto" latinLnBrk="0" hangingPunct="1">
              <a:lnSpc>
                <a:spcPct val="90000"/>
              </a:lnSpc>
              <a:spcBef>
                <a:spcPct val="0"/>
              </a:spcBef>
              <a:spcAft>
                <a:spcPts val="1800"/>
              </a:spcAft>
              <a:buClrTx/>
              <a:buSzTx/>
              <a:buFontTx/>
              <a:buNone/>
              <a:tabLst/>
              <a:defRPr/>
            </a:pP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At any point, </a:t>
            </a:r>
            <a:b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b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restart this process at Meeting 2 to reevaluate/</a:t>
            </a:r>
            <a:b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b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reprioritize resource inequities</a:t>
            </a:r>
          </a:p>
        </p:txBody>
      </p:sp>
      <p:sp>
        <p:nvSpPr>
          <p:cNvPr id="21" name="Rectangle 20">
            <a:extLst>
              <a:ext uri="{FF2B5EF4-FFF2-40B4-BE49-F238E27FC236}">
                <a16:creationId xmlns:a16="http://schemas.microsoft.com/office/drawing/2014/main" id="{E8ADD80E-6C77-5E9B-4B0E-642956513BB2}"/>
              </a:ext>
            </a:extLst>
          </p:cNvPr>
          <p:cNvSpPr/>
          <p:nvPr/>
        </p:nvSpPr>
        <p:spPr>
          <a:xfrm>
            <a:off x="9920522" y="2047721"/>
            <a:ext cx="2093975" cy="1200329"/>
          </a:xfrm>
          <a:prstGeom prst="rect">
            <a:avLst/>
          </a:prstGeom>
          <a:solidFill>
            <a:schemeClr val="bg2">
              <a:lumMod val="20000"/>
              <a:lumOff val="80000"/>
            </a:schemeClr>
          </a:solidFill>
          <a:ln>
            <a:noFill/>
            <a:prstDash val="lgDash"/>
          </a:ln>
        </p:spPr>
        <p:style>
          <a:lnRef idx="2">
            <a:schemeClr val="accent1">
              <a:shade val="15000"/>
            </a:schemeClr>
          </a:lnRef>
          <a:fillRef idx="1">
            <a:schemeClr val="accent1"/>
          </a:fillRef>
          <a:effectRef idx="0">
            <a:schemeClr val="accent1"/>
          </a:effectRef>
          <a:fontRef idx="minor">
            <a:schemeClr val="lt1"/>
          </a:fontRef>
        </p:style>
        <p:txBody>
          <a:bodyPr lIns="182880" rtlCol="0" anchor="ctr" anchorCtr="0"/>
          <a:lstStyle/>
          <a:p>
            <a:pPr marL="0" marR="0" lvl="0" indent="0" algn="l" defTabSz="84455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a:ln/>
                <a:solidFill>
                  <a:prstClr val="black"/>
                </a:solidFill>
                <a:effectLst/>
                <a:uLnTx/>
                <a:uFillTx/>
                <a:latin typeface="Aptos" panose="020B0004020202020204" pitchFamily="34" charset="0"/>
                <a:ea typeface="+mn-ea"/>
                <a:cs typeface="+mn-cs"/>
              </a:rPr>
              <a:t>Ongoing</a:t>
            </a:r>
            <a:br>
              <a:rPr kumimoji="0" lang="en-US" sz="2000" b="1" i="0" u="none" strike="noStrike" kern="1200" cap="none" spc="0" normalizeH="0" baseline="0" noProof="0">
                <a:ln/>
                <a:solidFill>
                  <a:prstClr val="black"/>
                </a:solidFill>
                <a:effectLst/>
                <a:uLnTx/>
                <a:uFillTx/>
                <a:latin typeface="Aptos" panose="020B0004020202020204" pitchFamily="34" charset="0"/>
                <a:ea typeface="+mn-ea"/>
                <a:cs typeface="+mn-cs"/>
              </a:rPr>
            </a:b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Implementation </a:t>
            </a:r>
            <a:b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b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and Evaluation</a:t>
            </a:r>
            <a:endParaRPr kumimoji="0" lang="en-US" sz="1400" b="1" i="0" u="none" strike="noStrike" kern="1200" cap="none" spc="0" normalizeH="0" baseline="0" noProof="0">
              <a:ln/>
              <a:solidFill>
                <a:prstClr val="black"/>
              </a:solidFill>
              <a:effectLst/>
              <a:uLnTx/>
              <a:uFillTx/>
              <a:latin typeface="Aptos" panose="020B0004020202020204" pitchFamily="34" charset="0"/>
              <a:ea typeface="+mn-ea"/>
              <a:cs typeface="+mn-cs"/>
            </a:endParaRPr>
          </a:p>
        </p:txBody>
      </p:sp>
      <p:sp>
        <p:nvSpPr>
          <p:cNvPr id="7" name="TextBox 6">
            <a:extLst>
              <a:ext uri="{FF2B5EF4-FFF2-40B4-BE49-F238E27FC236}">
                <a16:creationId xmlns:a16="http://schemas.microsoft.com/office/drawing/2014/main" id="{E0C78569-3160-4315-3BC7-0499F064ABE7}"/>
              </a:ext>
            </a:extLst>
          </p:cNvPr>
          <p:cNvSpPr txBox="1"/>
          <p:nvPr/>
        </p:nvSpPr>
        <p:spPr>
          <a:xfrm>
            <a:off x="177502" y="3293420"/>
            <a:ext cx="2090997" cy="2824173"/>
          </a:xfrm>
          <a:prstGeom prst="rect">
            <a:avLst/>
          </a:prstGeom>
          <a:noFill/>
          <a:ln w="28575">
            <a:solidFill>
              <a:schemeClr val="accent4">
                <a:lumMod val="20000"/>
                <a:lumOff val="80000"/>
              </a:schemeClr>
            </a:solidFill>
          </a:ln>
        </p:spPr>
        <p:txBody>
          <a:bodyPr wrap="square" lIns="182880" tIns="182880" rIns="91440" bIns="45720" rtlCol="0" anchor="t">
            <a:no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ptos" panose="020B0004020202020204" pitchFamily="34" charset="0"/>
                <a:ea typeface="+mn-ea"/>
                <a:cs typeface="+mn-cs"/>
              </a:rPr>
              <a:t>Understand resource equity and why it matters</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ptos" panose="020B0004020202020204" pitchFamily="34" charset="0"/>
                <a:ea typeface="+mn-ea"/>
                <a:cs typeface="+mn-cs"/>
              </a:rPr>
              <a:t>Decide if this process is right for our school</a:t>
            </a:r>
          </a:p>
        </p:txBody>
      </p:sp>
      <p:sp>
        <p:nvSpPr>
          <p:cNvPr id="2" name="TextBox 1">
            <a:extLst>
              <a:ext uri="{FF2B5EF4-FFF2-40B4-BE49-F238E27FC236}">
                <a16:creationId xmlns:a16="http://schemas.microsoft.com/office/drawing/2014/main" id="{BB8AA3FF-4820-3876-AF06-A61AC9EA9BB5}"/>
              </a:ext>
            </a:extLst>
          </p:cNvPr>
          <p:cNvSpPr txBox="1"/>
          <p:nvPr/>
        </p:nvSpPr>
        <p:spPr>
          <a:xfrm>
            <a:off x="177502" y="2047721"/>
            <a:ext cx="2093975" cy="1200328"/>
          </a:xfrm>
          <a:prstGeom prst="rect">
            <a:avLst/>
          </a:prstGeom>
          <a:solidFill>
            <a:schemeClr val="accent4">
              <a:lumMod val="20000"/>
              <a:lumOff val="80000"/>
            </a:schemeClr>
          </a:solidFill>
        </p:spPr>
        <p:txBody>
          <a:bodyPr wrap="square" lIns="182880" rIns="9144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Meeting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Introduction to Resource Equity</a:t>
            </a:r>
          </a:p>
        </p:txBody>
      </p:sp>
      <p:grpSp>
        <p:nvGrpSpPr>
          <p:cNvPr id="22" name="Group 21">
            <a:extLst>
              <a:ext uri="{FF2B5EF4-FFF2-40B4-BE49-F238E27FC236}">
                <a16:creationId xmlns:a16="http://schemas.microsoft.com/office/drawing/2014/main" id="{1907DADA-BDD7-42D3-8FFE-FEF8F16DF43F}"/>
              </a:ext>
            </a:extLst>
          </p:cNvPr>
          <p:cNvGrpSpPr/>
          <p:nvPr/>
        </p:nvGrpSpPr>
        <p:grpSpPr>
          <a:xfrm>
            <a:off x="445882" y="5365718"/>
            <a:ext cx="1564912" cy="347574"/>
            <a:chOff x="253918" y="3418611"/>
            <a:chExt cx="1564912" cy="347574"/>
          </a:xfrm>
        </p:grpSpPr>
        <p:sp>
          <p:nvSpPr>
            <p:cNvPr id="23" name="Star: 5 Points 40">
              <a:extLst>
                <a:ext uri="{FF2B5EF4-FFF2-40B4-BE49-F238E27FC236}">
                  <a16:creationId xmlns:a16="http://schemas.microsoft.com/office/drawing/2014/main" id="{5A0FDAF0-A914-B9D1-8F9C-76681111F878}"/>
                </a:ext>
              </a:extLst>
            </p:cNvPr>
            <p:cNvSpPr/>
            <p:nvPr/>
          </p:nvSpPr>
          <p:spPr>
            <a:xfrm>
              <a:off x="253918" y="3418611"/>
              <a:ext cx="309390" cy="305794"/>
            </a:xfrm>
            <a:prstGeom prst="star5">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6DB023F1-E834-0F1F-FF9D-178FADDF3642}"/>
                </a:ext>
              </a:extLst>
            </p:cNvPr>
            <p:cNvSpPr txBox="1"/>
            <p:nvPr/>
          </p:nvSpPr>
          <p:spPr>
            <a:xfrm>
              <a:off x="568295" y="3427631"/>
              <a:ext cx="125053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3057"/>
                  </a:solidFill>
                  <a:effectLst/>
                  <a:uLnTx/>
                  <a:uFillTx/>
                  <a:latin typeface="Aptos" panose="020B0004020202020204" pitchFamily="34" charset="0"/>
                  <a:ea typeface="+mn-ea"/>
                  <a:cs typeface="+mn-cs"/>
                </a:rPr>
                <a:t>We’re here!</a:t>
              </a:r>
            </a:p>
          </p:txBody>
        </p:sp>
      </p:grpSp>
      <p:pic>
        <p:nvPicPr>
          <p:cNvPr id="32" name="Picture 31">
            <a:extLst>
              <a:ext uri="{FF2B5EF4-FFF2-40B4-BE49-F238E27FC236}">
                <a16:creationId xmlns:a16="http://schemas.microsoft.com/office/drawing/2014/main" id="{EAD06F4E-F222-6114-98A3-6F8A22C9A1BB}"/>
              </a:ext>
            </a:extLst>
          </p:cNvPr>
          <p:cNvPicPr>
            <a:picLocks noChangeAspect="1"/>
          </p:cNvPicPr>
          <p:nvPr/>
        </p:nvPicPr>
        <p:blipFill>
          <a:blip r:embed="rId6"/>
          <a:stretch>
            <a:fillRect/>
          </a:stretch>
        </p:blipFill>
        <p:spPr>
          <a:xfrm>
            <a:off x="2308645" y="2557643"/>
            <a:ext cx="290095" cy="155326"/>
          </a:xfrm>
          <a:prstGeom prst="rect">
            <a:avLst/>
          </a:prstGeom>
        </p:spPr>
      </p:pic>
      <p:pic>
        <p:nvPicPr>
          <p:cNvPr id="33" name="Picture 32">
            <a:extLst>
              <a:ext uri="{FF2B5EF4-FFF2-40B4-BE49-F238E27FC236}">
                <a16:creationId xmlns:a16="http://schemas.microsoft.com/office/drawing/2014/main" id="{766AE676-652F-EF34-C90E-4157837A1526}"/>
              </a:ext>
            </a:extLst>
          </p:cNvPr>
          <p:cNvPicPr>
            <a:picLocks noChangeAspect="1"/>
          </p:cNvPicPr>
          <p:nvPr/>
        </p:nvPicPr>
        <p:blipFill>
          <a:blip r:embed="rId6"/>
          <a:stretch>
            <a:fillRect/>
          </a:stretch>
        </p:blipFill>
        <p:spPr>
          <a:xfrm>
            <a:off x="4735154" y="2557643"/>
            <a:ext cx="290095" cy="155326"/>
          </a:xfrm>
          <a:prstGeom prst="rect">
            <a:avLst/>
          </a:prstGeom>
        </p:spPr>
      </p:pic>
      <p:pic>
        <p:nvPicPr>
          <p:cNvPr id="34" name="Picture 33">
            <a:extLst>
              <a:ext uri="{FF2B5EF4-FFF2-40B4-BE49-F238E27FC236}">
                <a16:creationId xmlns:a16="http://schemas.microsoft.com/office/drawing/2014/main" id="{B5A4F850-DCEA-6537-622A-2B521D30F2B6}"/>
              </a:ext>
            </a:extLst>
          </p:cNvPr>
          <p:cNvPicPr>
            <a:picLocks noChangeAspect="1"/>
          </p:cNvPicPr>
          <p:nvPr/>
        </p:nvPicPr>
        <p:blipFill>
          <a:blip r:embed="rId6"/>
          <a:stretch>
            <a:fillRect/>
          </a:stretch>
        </p:blipFill>
        <p:spPr>
          <a:xfrm>
            <a:off x="7161664" y="2557643"/>
            <a:ext cx="290095" cy="155326"/>
          </a:xfrm>
          <a:prstGeom prst="rect">
            <a:avLst/>
          </a:prstGeom>
        </p:spPr>
      </p:pic>
      <p:pic>
        <p:nvPicPr>
          <p:cNvPr id="36" name="Picture 35">
            <a:extLst>
              <a:ext uri="{FF2B5EF4-FFF2-40B4-BE49-F238E27FC236}">
                <a16:creationId xmlns:a16="http://schemas.microsoft.com/office/drawing/2014/main" id="{D604DF0E-A7A4-4B37-0185-FD071FA085C5}"/>
              </a:ext>
            </a:extLst>
          </p:cNvPr>
          <p:cNvPicPr>
            <a:picLocks noChangeAspect="1"/>
          </p:cNvPicPr>
          <p:nvPr/>
        </p:nvPicPr>
        <p:blipFill>
          <a:blip r:embed="rId6"/>
          <a:stretch>
            <a:fillRect/>
          </a:stretch>
        </p:blipFill>
        <p:spPr>
          <a:xfrm>
            <a:off x="9598810" y="2557643"/>
            <a:ext cx="290095" cy="155326"/>
          </a:xfrm>
          <a:prstGeom prst="rect">
            <a:avLst/>
          </a:prstGeom>
        </p:spPr>
      </p:pic>
      <p:sp>
        <p:nvSpPr>
          <p:cNvPr id="9" name="Rectangle 8">
            <a:extLst>
              <a:ext uri="{FF2B5EF4-FFF2-40B4-BE49-F238E27FC236}">
                <a16:creationId xmlns:a16="http://schemas.microsoft.com/office/drawing/2014/main" id="{12C48D2D-2CBB-3C6F-312F-42FBBA55E23F}"/>
              </a:ext>
            </a:extLst>
          </p:cNvPr>
          <p:cNvSpPr/>
          <p:nvPr/>
        </p:nvSpPr>
        <p:spPr>
          <a:xfrm>
            <a:off x="31899" y="1712886"/>
            <a:ext cx="7415528" cy="4517793"/>
          </a:xfrm>
          <a:prstGeom prst="rect">
            <a:avLst/>
          </a:prstGeom>
          <a:solidFill>
            <a:schemeClr val="bg1">
              <a:alpha val="9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89B5DB5-D800-879D-ABFD-273543697CFF}"/>
              </a:ext>
            </a:extLst>
          </p:cNvPr>
          <p:cNvSpPr/>
          <p:nvPr/>
        </p:nvSpPr>
        <p:spPr>
          <a:xfrm>
            <a:off x="9600121" y="1712886"/>
            <a:ext cx="2481381" cy="4643464"/>
          </a:xfrm>
          <a:prstGeom prst="rect">
            <a:avLst/>
          </a:prstGeom>
          <a:solidFill>
            <a:schemeClr val="bg1">
              <a:alpha val="9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782981C-B767-81EE-E282-2D79E5E33920}"/>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itle 2">
            <a:extLst>
              <a:ext uri="{FF2B5EF4-FFF2-40B4-BE49-F238E27FC236}">
                <a16:creationId xmlns:a16="http://schemas.microsoft.com/office/drawing/2014/main" id="{6C385FC3-4920-E875-A455-AC8E3FC79213}"/>
              </a:ext>
            </a:extLst>
          </p:cNvPr>
          <p:cNvSpPr txBox="1">
            <a:spLocks/>
          </p:cNvSpPr>
          <p:nvPr/>
        </p:nvSpPr>
        <p:spPr>
          <a:xfrm>
            <a:off x="354775" y="45425"/>
            <a:ext cx="106394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ptos" panose="020B0004020202020204" pitchFamily="34" charset="0"/>
                <a:ea typeface="+mj-ea"/>
                <a:cs typeface="+mj-cs"/>
              </a:rPr>
              <a:t>Previewing our next meeting</a:t>
            </a:r>
          </a:p>
        </p:txBody>
      </p:sp>
    </p:spTree>
    <p:extLst>
      <p:ext uri="{BB962C8B-B14F-4D97-AF65-F5344CB8AC3E}">
        <p14:creationId xmlns:p14="http://schemas.microsoft.com/office/powerpoint/2010/main" val="14450804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01172C"/>
        </a:solidFill>
        <a:effectLst/>
      </p:bgPr>
    </p:bg>
    <p:spTree>
      <p:nvGrpSpPr>
        <p:cNvPr id="1" name="">
          <a:extLst>
            <a:ext uri="{FF2B5EF4-FFF2-40B4-BE49-F238E27FC236}">
              <a16:creationId xmlns:a16="http://schemas.microsoft.com/office/drawing/2014/main" id="{3E1108E0-1C36-01F8-A204-DBD4F2C4B45A}"/>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A3680B2A-8F59-CA5E-ECCC-44C5E47AE2A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think-cell data - do not delete" hidden="1">
                        <a:extLst>
                          <a:ext uri="{FF2B5EF4-FFF2-40B4-BE49-F238E27FC236}">
                            <a16:creationId xmlns:a16="http://schemas.microsoft.com/office/drawing/2014/main" id="{A3680B2A-8F59-CA5E-ECCC-44C5E47AE2A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CA2B1128-B008-44EB-0D03-CD6E4361C030}"/>
              </a:ext>
            </a:extLst>
          </p:cNvPr>
          <p:cNvPicPr>
            <a:picLocks noGrp="1" noRot="1" noMove="1" noResize="1" noEditPoints="1" noAdjustHandles="1" noChangeArrowheads="1" noChangeShapeType="1" noCrop="1"/>
          </p:cNvPicPr>
          <p:nvPr/>
        </p:nvPicPr>
        <p:blipFill>
          <a:blip r:embed="rId6"/>
          <a:srcRect t="12237" b="31499"/>
          <a:stretch/>
        </p:blipFill>
        <p:spPr>
          <a:xfrm>
            <a:off x="0" y="0"/>
            <a:ext cx="12188952" cy="6858000"/>
          </a:xfrm>
          <a:prstGeom prst="rect">
            <a:avLst/>
          </a:prstGeom>
        </p:spPr>
      </p:pic>
      <p:sp>
        <p:nvSpPr>
          <p:cNvPr id="8" name="Title 1">
            <a:extLst>
              <a:ext uri="{FF2B5EF4-FFF2-40B4-BE49-F238E27FC236}">
                <a16:creationId xmlns:a16="http://schemas.microsoft.com/office/drawing/2014/main" id="{70BC330F-C7F3-C721-E3DB-3489B9717A2B}"/>
              </a:ext>
            </a:extLst>
          </p:cNvPr>
          <p:cNvSpPr txBox="1">
            <a:spLocks/>
          </p:cNvSpPr>
          <p:nvPr/>
        </p:nvSpPr>
        <p:spPr>
          <a:xfrm>
            <a:off x="3213756" y="1616682"/>
            <a:ext cx="5761440" cy="3624636"/>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800" b="1" i="0" u="none" strike="noStrike" kern="1200" cap="none" spc="0" normalizeH="0" baseline="0" noProof="0">
                <a:ln>
                  <a:noFill/>
                </a:ln>
                <a:solidFill>
                  <a:prstClr val="white"/>
                </a:solidFill>
                <a:effectLst/>
                <a:uLnTx/>
                <a:uFillTx/>
                <a:latin typeface="Aptos" panose="020B0004020202020204" pitchFamily="34" charset="0"/>
                <a:cs typeface="Arial"/>
                <a:sym typeface="Arial"/>
              </a:rPr>
              <a:t>Thank you!</a:t>
            </a:r>
          </a:p>
        </p:txBody>
      </p:sp>
      <p:sp>
        <p:nvSpPr>
          <p:cNvPr id="2" name="Slide Number Placeholder 1">
            <a:extLst>
              <a:ext uri="{FF2B5EF4-FFF2-40B4-BE49-F238E27FC236}">
                <a16:creationId xmlns:a16="http://schemas.microsoft.com/office/drawing/2014/main" id="{2389CBAC-2246-9FCA-C159-77D6C97CDA75}"/>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srgbClr val="888888"/>
                </a:solidFill>
                <a:effectLst/>
                <a:uLnTx/>
                <a:uFillTx/>
                <a:latin typeface="Arial Narrow"/>
                <a:sym typeface="Arial Narrow"/>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srgbClr val="888888"/>
              </a:solidFill>
              <a:effectLst/>
              <a:uLnTx/>
              <a:uFillTx/>
              <a:latin typeface="Arial Narrow"/>
              <a:sym typeface="Arial Narrow"/>
            </a:endParaRPr>
          </a:p>
        </p:txBody>
      </p:sp>
    </p:spTree>
    <p:extLst>
      <p:ext uri="{BB962C8B-B14F-4D97-AF65-F5344CB8AC3E}">
        <p14:creationId xmlns:p14="http://schemas.microsoft.com/office/powerpoint/2010/main" val="21195867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40000" sy="40000" flip="none" algn="tl"/>
        </a:blipFill>
        <a:effectLst/>
      </p:bgPr>
    </p:bg>
    <p:spTree>
      <p:nvGrpSpPr>
        <p:cNvPr id="1" name="">
          <a:extLst>
            <a:ext uri="{FF2B5EF4-FFF2-40B4-BE49-F238E27FC236}">
              <a16:creationId xmlns:a16="http://schemas.microsoft.com/office/drawing/2014/main" id="{F26D72A1-FA75-CC05-9B7C-D5AE14151743}"/>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CAC7C08-4B1D-CE2A-376A-CD1AA3053B0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4" name="think-cell data - do not delete" hidden="1">
                        <a:extLst>
                          <a:ext uri="{FF2B5EF4-FFF2-40B4-BE49-F238E27FC236}">
                            <a16:creationId xmlns:a16="http://schemas.microsoft.com/office/drawing/2014/main" id="{8CAC7C08-4B1D-CE2A-376A-CD1AA3053B0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39F77B0A-4D04-335D-C9EC-6BFB938F8636}"/>
              </a:ext>
            </a:extLst>
          </p:cNvPr>
          <p:cNvSpPr txBox="1"/>
          <p:nvPr/>
        </p:nvSpPr>
        <p:spPr>
          <a:xfrm>
            <a:off x="5038725" y="332422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C687E84-2D4A-9E7F-7A33-A9536795E5BE}"/>
              </a:ext>
            </a:extLst>
          </p:cNvPr>
          <p:cNvSpPr txBox="1"/>
          <p:nvPr/>
        </p:nvSpPr>
        <p:spPr>
          <a:xfrm>
            <a:off x="1030142" y="1275395"/>
            <a:ext cx="7818399" cy="4097660"/>
          </a:xfrm>
          <a:prstGeom prst="rect">
            <a:avLst/>
          </a:prstGeom>
          <a:noFill/>
        </p:spPr>
        <p:txBody>
          <a:bodyPr wrap="square" rtlCol="0">
            <a:spAutoFit/>
          </a:bodyPr>
          <a:lstStyle/>
          <a:p>
            <a:pPr marL="0" marR="0" lvl="0" indent="0" algn="l" defTabSz="914400" rtl="0" eaLnBrk="1" fontAlgn="auto" latinLnBrk="0" hangingPunct="1">
              <a:lnSpc>
                <a:spcPts val="15600"/>
              </a:lnSpc>
              <a:spcBef>
                <a:spcPts val="0"/>
              </a:spcBef>
              <a:spcAft>
                <a:spcPts val="0"/>
              </a:spcAft>
              <a:buClrTx/>
              <a:buSzTx/>
              <a:buFontTx/>
              <a:buNone/>
              <a:tabLst/>
              <a:defRPr/>
            </a:pPr>
            <a:r>
              <a:rPr kumimoji="0" lang="en-US" sz="15000" b="1" i="0" u="none" strike="noStrike" kern="1200" cap="none" spc="0" normalizeH="0" baseline="0" noProof="0">
                <a:ln>
                  <a:noFill/>
                </a:ln>
                <a:solidFill>
                  <a:srgbClr val="002060"/>
                </a:solidFill>
                <a:effectLst/>
                <a:uLnTx/>
                <a:uFillTx/>
                <a:latin typeface="Aptos" panose="020B0004020202020204" pitchFamily="34" charset="0"/>
                <a:ea typeface="+mn-ea"/>
                <a:cs typeface="+mn-cs"/>
              </a:rPr>
              <a:t>Meeting Five</a:t>
            </a:r>
          </a:p>
        </p:txBody>
      </p:sp>
      <p:pic>
        <p:nvPicPr>
          <p:cNvPr id="27" name="Graphic 26" descr="Bookmark with solid fill">
            <a:extLst>
              <a:ext uri="{FF2B5EF4-FFF2-40B4-BE49-F238E27FC236}">
                <a16:creationId xmlns:a16="http://schemas.microsoft.com/office/drawing/2014/main" id="{C827804A-F67F-5A4F-905D-3BC179547B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06188" y="-320633"/>
            <a:ext cx="1831069" cy="1977532"/>
          </a:xfrm>
          <a:prstGeom prst="rect">
            <a:avLst/>
          </a:prstGeom>
        </p:spPr>
      </p:pic>
      <p:sp>
        <p:nvSpPr>
          <p:cNvPr id="28" name="Slide Number Placeholder 27">
            <a:extLst>
              <a:ext uri="{FF2B5EF4-FFF2-40B4-BE49-F238E27FC236}">
                <a16:creationId xmlns:a16="http://schemas.microsoft.com/office/drawing/2014/main" id="{1F44936C-9809-4403-C6CD-5457F2EF92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5454219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8EFsbsS3Ci_Kk48BX9MvH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8EFsbsS3Ci_Kk48BX9MvH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ARE Theme">
  <a:themeElements>
    <a:clrScheme name="Strategic System Palette">
      <a:dk1>
        <a:sysClr val="windowText" lastClr="000000"/>
      </a:dk1>
      <a:lt1>
        <a:sysClr val="window" lastClr="FFFFFF"/>
      </a:lt1>
      <a:dk2>
        <a:srgbClr val="FDB813"/>
      </a:dk2>
      <a:lt2>
        <a:srgbClr val="7F7F7F"/>
      </a:lt2>
      <a:accent1>
        <a:srgbClr val="6AA644"/>
      </a:accent1>
      <a:accent2>
        <a:srgbClr val="E90482"/>
      </a:accent2>
      <a:accent3>
        <a:srgbClr val="E42526"/>
      </a:accent3>
      <a:accent4>
        <a:srgbClr val="0563C1"/>
      </a:accent4>
      <a:accent5>
        <a:srgbClr val="8E348D"/>
      </a:accent5>
      <a:accent6>
        <a:srgbClr val="0BA7E1"/>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E Theme" id="{2385711F-450A-4469-B4E3-FB308FDD797F}" vid="{95B9CBEC-7DFA-4D01-A8CC-EE2C7D8CCDF3}"/>
    </a:ext>
  </a:extLst>
</a:theme>
</file>

<file path=ppt/theme/theme2.xml><?xml version="1.0" encoding="utf-8"?>
<a:theme xmlns:a="http://schemas.openxmlformats.org/drawingml/2006/main" name="1_ARE Theme">
  <a:themeElements>
    <a:clrScheme name="Strategic System Palette">
      <a:dk1>
        <a:sysClr val="windowText" lastClr="000000"/>
      </a:dk1>
      <a:lt1>
        <a:sysClr val="window" lastClr="FFFFFF"/>
      </a:lt1>
      <a:dk2>
        <a:srgbClr val="FDB813"/>
      </a:dk2>
      <a:lt2>
        <a:srgbClr val="7F7F7F"/>
      </a:lt2>
      <a:accent1>
        <a:srgbClr val="6AA644"/>
      </a:accent1>
      <a:accent2>
        <a:srgbClr val="E90482"/>
      </a:accent2>
      <a:accent3>
        <a:srgbClr val="E42526"/>
      </a:accent3>
      <a:accent4>
        <a:srgbClr val="0563C1"/>
      </a:accent4>
      <a:accent5>
        <a:srgbClr val="8E348D"/>
      </a:accent5>
      <a:accent6>
        <a:srgbClr val="0BA7E1"/>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E Theme" id="{2385711F-450A-4469-B4E3-FB308FDD797F}" vid="{95B9CBEC-7DFA-4D01-A8CC-EE2C7D8CCDF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 dockstate="right" visibility="0" width="350" row="3">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3A2E2997-C5AD-4EB4-9746-97BE211AEB39}">
  <we:reference id="wa200007130" version="1.0.0.1" store="en-US" storeType="OMEX"/>
  <we:alternateReferences>
    <we:reference id="wa200007130" version="1.0.0.1" store="wa200007130"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B5087BFF-9764-4BD7-A18A-B81B4E19EF19}">
  <we:reference id="wa200005566" version="3.0.0.2" store="en-US" storeType="OMEX"/>
  <we:alternateReferences>
    <we:reference id="wa200005566" version="3.0.0.2" store="wa200005566"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20BB5037646C545B24232A0A51A703F" ma:contentTypeVersion="21" ma:contentTypeDescription="Create a new document." ma:contentTypeScope="" ma:versionID="f447629d13317a81fd17293169d0a450">
  <xsd:schema xmlns:xsd="http://www.w3.org/2001/XMLSchema" xmlns:xs="http://www.w3.org/2001/XMLSchema" xmlns:p="http://schemas.microsoft.com/office/2006/metadata/properties" xmlns:ns2="ecf80356-1182-459d-b400-7dff3c9016ac" xmlns:ns3="28fb1620-5eac-42b4-b390-a9198877d132" xmlns:ns4="http://schemas.microsoft.com/sharepoint/v3/fields" targetNamespace="http://schemas.microsoft.com/office/2006/metadata/properties" ma:root="true" ma:fieldsID="1f00f67990ac651c15f225b402698581" ns2:_="" ns3:_="" ns4:_="">
    <xsd:import namespace="ecf80356-1182-459d-b400-7dff3c9016ac"/>
    <xsd:import namespace="28fb1620-5eac-42b4-b390-a9198877d132"/>
    <xsd:import namespace="http://schemas.microsoft.com/sharepoint/v3/fields"/>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lcf76f155ced4ddcb4097134ff3c332f" minOccurs="0"/>
                <xsd:element ref="ns3:TaxCatchAll" minOccurs="0"/>
                <xsd:element ref="ns4:_Identifier" minOccurs="0"/>
                <xsd:element ref="ns2:MediaServiceObjectDetectorVersions" minOccurs="0"/>
                <xsd:element ref="ns2:MediaServiceSearchProperties" minOccurs="0"/>
                <xsd:element ref="ns2:District"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f80356-1182-459d-b400-7dff3c9016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e5dcbaf-1543-49f4-ad21-0345727a224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District" ma:index="27" nillable="true" ma:displayName="Partner" ma:format="Dropdown" ma:internalName="District">
      <xsd:simpleType>
        <xsd:restriction base="dms:Text">
          <xsd:maxLength value="255"/>
        </xsd:restriction>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8fb1620-5eac-42b4-b390-a9198877d13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d5cffe1-078a-48dc-8145-80e7cf0acdad}" ma:internalName="TaxCatchAll" ma:showField="CatchAllData" ma:web="28fb1620-5eac-42b4-b390-a9198877d13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Identifier" ma:index="24" nillable="true" ma:displayName="Resource Identifier" ma:description="An identifying string or number, usually conforming to a formal identification system" ma:internalName="_Identifier">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dentifier xmlns="http://schemas.microsoft.com/sharepoint/v3/fields">Client Work</_Identifier>
    <lcf76f155ced4ddcb4097134ff3c332f xmlns="ecf80356-1182-459d-b400-7dff3c9016ac">
      <Terms xmlns="http://schemas.microsoft.com/office/infopath/2007/PartnerControls"/>
    </lcf76f155ced4ddcb4097134ff3c332f>
    <TaxCatchAll xmlns="28fb1620-5eac-42b4-b390-a9198877d132" xsi:nil="true"/>
    <District xmlns="ecf80356-1182-459d-b400-7dff3c9016ac" xsi:nil="true"/>
  </documentManagement>
</p:properties>
</file>

<file path=customXml/itemProps1.xml><?xml version="1.0" encoding="utf-8"?>
<ds:datastoreItem xmlns:ds="http://schemas.openxmlformats.org/officeDocument/2006/customXml" ds:itemID="{2CC84E52-4D1B-4CAA-AA16-0F445ECC3D7A}">
  <ds:schemaRefs>
    <ds:schemaRef ds:uri="28fb1620-5eac-42b4-b390-a9198877d132"/>
    <ds:schemaRef ds:uri="ecf80356-1182-459d-b400-7dff3c9016a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AFBB8BD-C2AE-43D7-B98B-DB1BC6F2AC8B}">
  <ds:schemaRefs>
    <ds:schemaRef ds:uri="http://schemas.microsoft.com/sharepoint/v3/contenttype/forms"/>
  </ds:schemaRefs>
</ds:datastoreItem>
</file>

<file path=customXml/itemProps3.xml><?xml version="1.0" encoding="utf-8"?>
<ds:datastoreItem xmlns:ds="http://schemas.openxmlformats.org/officeDocument/2006/customXml" ds:itemID="{E2A02624-DDE6-428F-A6DC-A5F0E9BE3B2F}">
  <ds:schemaRefs>
    <ds:schemaRef ds:uri="http://www.w3.org/XML/1998/namespace"/>
    <ds:schemaRef ds:uri="ecf80356-1182-459d-b400-7dff3c9016ac"/>
    <ds:schemaRef ds:uri="http://schemas.microsoft.com/office/2006/documentManagement/types"/>
    <ds:schemaRef ds:uri="http://purl.org/dc/terms/"/>
    <ds:schemaRef ds:uri="http://purl.org/dc/elements/1.1/"/>
    <ds:schemaRef ds:uri="http://schemas.microsoft.com/office/infopath/2007/PartnerControls"/>
    <ds:schemaRef ds:uri="http://schemas.openxmlformats.org/package/2006/metadata/core-properties"/>
    <ds:schemaRef ds:uri="http://schemas.microsoft.com/sharepoint/v3/fields"/>
    <ds:schemaRef ds:uri="28fb1620-5eac-42b4-b390-a9198877d132"/>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ARE Theme</Template>
  <TotalTime>0</TotalTime>
  <Words>12720</Words>
  <Application>Microsoft Office PowerPoint</Application>
  <PresentationFormat>Widescreen</PresentationFormat>
  <Paragraphs>1399</Paragraphs>
  <Slides>113</Slides>
  <Notes>53</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113</vt:i4>
      </vt:variant>
    </vt:vector>
  </HeadingPairs>
  <TitlesOfParts>
    <vt:vector size="124" baseType="lpstr">
      <vt:lpstr>Aptos</vt:lpstr>
      <vt:lpstr>Aptos ExtraBold</vt:lpstr>
      <vt:lpstr>Aptos Narrow</vt:lpstr>
      <vt:lpstr>Arial</vt:lpstr>
      <vt:lpstr>Arial Narrow</vt:lpstr>
      <vt:lpstr>Calibri</vt:lpstr>
      <vt:lpstr>Calibri Light</vt:lpstr>
      <vt:lpstr>Wingdings</vt:lpstr>
      <vt:lpstr>ARE Theme</vt:lpstr>
      <vt:lpstr>1_ARE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Facilitator notes: Meetings 2 and 3</vt:lpstr>
      <vt:lpstr>PowerPoint Presentation</vt:lpstr>
      <vt:lpstr>Agenda</vt:lpstr>
      <vt:lpstr>PowerPoint Presentation</vt:lpstr>
      <vt:lpstr>PowerPoint Presentation</vt:lpstr>
      <vt:lpstr>PowerPoint Presentation</vt:lpstr>
      <vt:lpstr>PowerPoint Presentation</vt:lpstr>
      <vt:lpstr>[Facilitator: placeholder slide]</vt:lpstr>
      <vt:lpstr>PowerPoint Presentation</vt:lpstr>
      <vt:lpstr>PowerPoint Presentation</vt:lpstr>
      <vt:lpstr>PowerPoint Presentation</vt:lpstr>
      <vt:lpstr>PowerPoint Presentation</vt:lpstr>
      <vt:lpstr>Agenda</vt:lpstr>
      <vt:lpstr>PowerPoint Presentation</vt:lpstr>
      <vt:lpstr>PowerPoint Presentation</vt:lpstr>
      <vt:lpstr>[Facilitator: placeholder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Facilitator notes: Meetings 2 and 3</vt:lpstr>
      <vt:lpstr>PowerPoint Presentation</vt:lpstr>
      <vt:lpstr>Agenda</vt:lpstr>
      <vt:lpstr>PowerPoint Presentation</vt:lpstr>
      <vt:lpstr>PowerPoint Presentation</vt:lpstr>
      <vt:lpstr>[Facilitator: placeholder for data and  discussion/action slides]</vt:lpstr>
      <vt:lpstr>PowerPoint Presentation</vt:lpstr>
      <vt:lpstr>[Facilitator: placeholder for data and  discussion/action slides]</vt:lpstr>
      <vt:lpstr>PowerPoint Presentation</vt:lpstr>
      <vt:lpstr>PowerPoint Presentation</vt:lpstr>
      <vt:lpstr>PowerPoint Presentation</vt:lpstr>
      <vt:lpstr>PowerPoint Presentation</vt:lpstr>
      <vt:lpstr>PowerPoint Presentation</vt:lpstr>
      <vt:lpstr>PowerPoint Presentation</vt:lpstr>
      <vt:lpstr>Agenda</vt:lpstr>
      <vt:lpstr>PowerPoint Presentation</vt:lpstr>
      <vt:lpstr>[Facilitator: placeholder for data and  discussion/action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Resource Equity in Action: A 5-Step Facilitation Guide for Middle Schools</dc:title>
  <dc:creator/>
  <cp:lastModifiedBy>Ben Beane</cp:lastModifiedBy>
  <cp:revision>2</cp:revision>
  <dcterms:created xsi:type="dcterms:W3CDTF">2025-01-31T20:53:05Z</dcterms:created>
  <dcterms:modified xsi:type="dcterms:W3CDTF">2025-04-10T20:17:35Z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0x010100220BB5037646C545B24232A0A51A703F</vt:lpwstr>
  </property>
  <property fmtid="{D5CDD505-2E9C-101B-9397-08002B2CF9AE}" pid="3" name="MediaServiceImageTags">
    <vt:lpwstr/>
  </property>
</Properties>
</file>